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</p:sldIdLst>
  <p:sldSz cx="18288000" cy="10287000"/>
  <p:notesSz cx="6858000" cy="9144000"/>
  <p:embeddedFontLst>
    <p:embeddedFont>
      <p:font typeface="Century Gothic Paneuropean Bold" panose="020B0604020202020204" charset="0"/>
      <p:regular r:id="rId83"/>
    </p:embeddedFont>
    <p:embeddedFont>
      <p:font typeface="Gagalin" panose="020B0604020202020204" charset="0"/>
      <p:regular r:id="rId84"/>
    </p:embeddedFont>
    <p:embeddedFont>
      <p:font typeface="Inria Serif" panose="020B0604020202020204" charset="-18"/>
      <p:regular r:id="rId85"/>
    </p:embeddedFont>
    <p:embeddedFont>
      <p:font typeface="Inria Serif Bold" panose="020B0604020202020204" charset="-18"/>
      <p:regular r:id="rId86"/>
    </p:embeddedFont>
    <p:embeddedFont>
      <p:font typeface="Open Sans 1 Bold" panose="020B0604020202020204" charset="0"/>
      <p:regular r:id="rId87"/>
    </p:embeddedFont>
    <p:embeddedFont>
      <p:font typeface="Open Sans 2 Bold" panose="020B0604020202020204" charset="0"/>
      <p:regular r:id="rId88"/>
    </p:embeddedFont>
    <p:embeddedFont>
      <p:font typeface="Open Sans 2 Bold Italics" panose="020B0604020202020204" charset="0"/>
      <p:regular r:id="rId89"/>
    </p:embeddedFont>
    <p:embeddedFont>
      <p:font typeface="Open Sauce Bold" panose="020B0604020202020204" charset="-18"/>
      <p:regular r:id="rId90"/>
    </p:embeddedFont>
    <p:embeddedFont>
      <p:font typeface="Poppins Bold" panose="020B0604020202020204" charset="-18"/>
      <p:regular r:id="rId91"/>
    </p:embeddedFont>
    <p:embeddedFont>
      <p:font typeface="Zilla Slab Bold" panose="020B0604020202020204" charset="-18"/>
      <p:regular r:id="rId9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BE8017-9D85-4C82-A939-7982A6A07B12}" v="9" dt="2025-09-26T13:05:22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336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font" Target="fonts/font2.fntdata"/><Relationship Id="rId89" Type="http://schemas.openxmlformats.org/officeDocument/2006/relationships/font" Target="fonts/font7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font" Target="fonts/font8.fntdata"/><Relationship Id="rId95" Type="http://schemas.openxmlformats.org/officeDocument/2006/relationships/theme" Target="theme/theme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font" Target="fonts/font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font" Target="fonts/font1.fntdata"/><Relationship Id="rId88" Type="http://schemas.openxmlformats.org/officeDocument/2006/relationships/font" Target="fonts/font6.fntdata"/><Relationship Id="rId91" Type="http://schemas.openxmlformats.org/officeDocument/2006/relationships/font" Target="fonts/font9.fntdata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font" Target="fonts/font4.fntdata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microsoft.com/office/2016/11/relationships/changesInfo" Target="changesInfos/changesInfo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font" Target="fonts/font10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font" Target="fonts/font5.fntdata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presProps" Target="presProps.xml"/><Relationship Id="rId9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mila Brezinová" userId="3d7d4a39-a55e-4248-bec3-65672c49cf13" providerId="ADAL" clId="{D633546F-E1FB-4645-BA2B-DD3050E4AD01}"/>
    <pc:docChg chg="undo custSel modSld">
      <pc:chgData name="Jarmila Brezinová" userId="3d7d4a39-a55e-4248-bec3-65672c49cf13" providerId="ADAL" clId="{D633546F-E1FB-4645-BA2B-DD3050E4AD01}" dt="2025-09-26T13:03:47.182" v="484" actId="962"/>
      <pc:docMkLst>
        <pc:docMk/>
      </pc:docMkLst>
      <pc:sldChg chg="modSp mod">
        <pc:chgData name="Jarmila Brezinová" userId="3d7d4a39-a55e-4248-bec3-65672c49cf13" providerId="ADAL" clId="{D633546F-E1FB-4645-BA2B-DD3050E4AD01}" dt="2025-09-26T12:46:52.136" v="26" actId="962"/>
        <pc:sldMkLst>
          <pc:docMk/>
          <pc:sldMk cId="0" sldId="256"/>
        </pc:sldMkLst>
        <pc:spChg chg="mod">
          <ac:chgData name="Jarmila Brezinová" userId="3d7d4a39-a55e-4248-bec3-65672c49cf13" providerId="ADAL" clId="{D633546F-E1FB-4645-BA2B-DD3050E4AD01}" dt="2025-09-26T12:46:22.806" v="21" actId="962"/>
          <ac:spMkLst>
            <pc:docMk/>
            <pc:sldMk cId="0" sldId="256"/>
            <ac:spMk id="4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45:59.057" v="0" actId="962"/>
          <ac:spMkLst>
            <pc:docMk/>
            <pc:sldMk cId="0" sldId="256"/>
            <ac:spMk id="10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46:52.136" v="26" actId="962"/>
          <ac:spMkLst>
            <pc:docMk/>
            <pc:sldMk cId="0" sldId="256"/>
            <ac:spMk id="13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46:19.019" v="20" actId="962"/>
          <ac:spMkLst>
            <pc:docMk/>
            <pc:sldMk cId="0" sldId="256"/>
            <ac:spMk id="15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46:06.807" v="18" actId="962"/>
          <ac:spMkLst>
            <pc:docMk/>
            <pc:sldMk cId="0" sldId="256"/>
            <ac:spMk id="16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46:31.148" v="22" actId="962"/>
          <ac:spMkLst>
            <pc:docMk/>
            <pc:sldMk cId="0" sldId="256"/>
            <ac:spMk id="17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46:37.348" v="24" actId="962"/>
          <ac:spMkLst>
            <pc:docMk/>
            <pc:sldMk cId="0" sldId="256"/>
            <ac:spMk id="18" creationId="{00000000-0000-0000-0000-000000000000}"/>
          </ac:spMkLst>
        </pc:spChg>
        <pc:grpChg chg="mod">
          <ac:chgData name="Jarmila Brezinová" userId="3d7d4a39-a55e-4248-bec3-65672c49cf13" providerId="ADAL" clId="{D633546F-E1FB-4645-BA2B-DD3050E4AD01}" dt="2025-09-26T12:46:43.212" v="25" actId="962"/>
          <ac:grpSpMkLst>
            <pc:docMk/>
            <pc:sldMk cId="0" sldId="256"/>
            <ac:grpSpMk id="2" creationId="{00000000-0000-0000-0000-000000000000}"/>
          </ac:grpSpMkLst>
        </pc:grpChg>
      </pc:sldChg>
      <pc:sldChg chg="modSp mod">
        <pc:chgData name="Jarmila Brezinová" userId="3d7d4a39-a55e-4248-bec3-65672c49cf13" providerId="ADAL" clId="{D633546F-E1FB-4645-BA2B-DD3050E4AD01}" dt="2025-09-26T12:49:27.192" v="71" actId="962"/>
        <pc:sldMkLst>
          <pc:docMk/>
          <pc:sldMk cId="0" sldId="257"/>
        </pc:sldMkLst>
        <pc:spChg chg="mod">
          <ac:chgData name="Jarmila Brezinová" userId="3d7d4a39-a55e-4248-bec3-65672c49cf13" providerId="ADAL" clId="{D633546F-E1FB-4645-BA2B-DD3050E4AD01}" dt="2025-09-26T12:47:25.925" v="28" actId="962"/>
          <ac:spMkLst>
            <pc:docMk/>
            <pc:sldMk cId="0" sldId="257"/>
            <ac:spMk id="32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47:32.324" v="30" actId="962"/>
          <ac:spMkLst>
            <pc:docMk/>
            <pc:sldMk cId="0" sldId="257"/>
            <ac:spMk id="33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48:14.052" v="39" actId="962"/>
          <ac:spMkLst>
            <pc:docMk/>
            <pc:sldMk cId="0" sldId="257"/>
            <ac:spMk id="34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48:21.581" v="41" actId="962"/>
          <ac:spMkLst>
            <pc:docMk/>
            <pc:sldMk cId="0" sldId="257"/>
            <ac:spMk id="35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48:47.627" v="44" actId="962"/>
          <ac:spMkLst>
            <pc:docMk/>
            <pc:sldMk cId="0" sldId="257"/>
            <ac:spMk id="36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49:04.366" v="50" actId="962"/>
          <ac:spMkLst>
            <pc:docMk/>
            <pc:sldMk cId="0" sldId="257"/>
            <ac:spMk id="37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49:23.448" v="70" actId="962"/>
          <ac:spMkLst>
            <pc:docMk/>
            <pc:sldMk cId="0" sldId="257"/>
            <ac:spMk id="41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49:15.585" v="68" actId="962"/>
          <ac:spMkLst>
            <pc:docMk/>
            <pc:sldMk cId="0" sldId="257"/>
            <ac:spMk id="45" creationId="{00000000-0000-0000-0000-000000000000}"/>
          </ac:spMkLst>
        </pc:spChg>
        <pc:grpChg chg="mod">
          <ac:chgData name="Jarmila Brezinová" userId="3d7d4a39-a55e-4248-bec3-65672c49cf13" providerId="ADAL" clId="{D633546F-E1FB-4645-BA2B-DD3050E4AD01}" dt="2025-09-26T12:47:36.154" v="31" actId="962"/>
          <ac:grpSpMkLst>
            <pc:docMk/>
            <pc:sldMk cId="0" sldId="257"/>
            <ac:grpSpMk id="2" creationId="{00000000-0000-0000-0000-000000000000}"/>
          </ac:grpSpMkLst>
        </pc:grpChg>
        <pc:grpChg chg="mod">
          <ac:chgData name="Jarmila Brezinová" userId="3d7d4a39-a55e-4248-bec3-65672c49cf13" providerId="ADAL" clId="{D633546F-E1FB-4645-BA2B-DD3050E4AD01}" dt="2025-09-26T12:47:53.618" v="36" actId="962"/>
          <ac:grpSpMkLst>
            <pc:docMk/>
            <pc:sldMk cId="0" sldId="257"/>
            <ac:grpSpMk id="5" creationId="{00000000-0000-0000-0000-000000000000}"/>
          </ac:grpSpMkLst>
        </pc:grpChg>
        <pc:grpChg chg="mod">
          <ac:chgData name="Jarmila Brezinová" userId="3d7d4a39-a55e-4248-bec3-65672c49cf13" providerId="ADAL" clId="{D633546F-E1FB-4645-BA2B-DD3050E4AD01}" dt="2025-09-26T12:48:00.085" v="37" actId="962"/>
          <ac:grpSpMkLst>
            <pc:docMk/>
            <pc:sldMk cId="0" sldId="257"/>
            <ac:grpSpMk id="8" creationId="{00000000-0000-0000-0000-000000000000}"/>
          </ac:grpSpMkLst>
        </pc:grpChg>
        <pc:grpChg chg="mod">
          <ac:chgData name="Jarmila Brezinová" userId="3d7d4a39-a55e-4248-bec3-65672c49cf13" providerId="ADAL" clId="{D633546F-E1FB-4645-BA2B-DD3050E4AD01}" dt="2025-09-26T12:48:53.962" v="46" actId="962"/>
          <ac:grpSpMkLst>
            <pc:docMk/>
            <pc:sldMk cId="0" sldId="257"/>
            <ac:grpSpMk id="11" creationId="{00000000-0000-0000-0000-000000000000}"/>
          </ac:grpSpMkLst>
        </pc:grpChg>
        <pc:grpChg chg="mod">
          <ac:chgData name="Jarmila Brezinová" userId="3d7d4a39-a55e-4248-bec3-65672c49cf13" providerId="ADAL" clId="{D633546F-E1FB-4645-BA2B-DD3050E4AD01}" dt="2025-09-26T12:48:59.223" v="48" actId="962"/>
          <ac:grpSpMkLst>
            <pc:docMk/>
            <pc:sldMk cId="0" sldId="257"/>
            <ac:grpSpMk id="14" creationId="{00000000-0000-0000-0000-000000000000}"/>
          </ac:grpSpMkLst>
        </pc:grpChg>
        <pc:grpChg chg="mod">
          <ac:chgData name="Jarmila Brezinová" userId="3d7d4a39-a55e-4248-bec3-65672c49cf13" providerId="ADAL" clId="{D633546F-E1FB-4645-BA2B-DD3050E4AD01}" dt="2025-09-26T12:48:56.763" v="47" actId="962"/>
          <ac:grpSpMkLst>
            <pc:docMk/>
            <pc:sldMk cId="0" sldId="257"/>
            <ac:grpSpMk id="17" creationId="{00000000-0000-0000-0000-000000000000}"/>
          </ac:grpSpMkLst>
        </pc:grpChg>
        <pc:grpChg chg="mod">
          <ac:chgData name="Jarmila Brezinová" userId="3d7d4a39-a55e-4248-bec3-65672c49cf13" providerId="ADAL" clId="{D633546F-E1FB-4645-BA2B-DD3050E4AD01}" dt="2025-09-26T12:48:51.357" v="45" actId="962"/>
          <ac:grpSpMkLst>
            <pc:docMk/>
            <pc:sldMk cId="0" sldId="257"/>
            <ac:grpSpMk id="20" creationId="{00000000-0000-0000-0000-000000000000}"/>
          </ac:grpSpMkLst>
        </pc:grpChg>
        <pc:grpChg chg="mod">
          <ac:chgData name="Jarmila Brezinová" userId="3d7d4a39-a55e-4248-bec3-65672c49cf13" providerId="ADAL" clId="{D633546F-E1FB-4645-BA2B-DD3050E4AD01}" dt="2025-09-26T12:48:26.234" v="42" actId="962"/>
          <ac:grpSpMkLst>
            <pc:docMk/>
            <pc:sldMk cId="0" sldId="257"/>
            <ac:grpSpMk id="23" creationId="{00000000-0000-0000-0000-000000000000}"/>
          </ac:grpSpMkLst>
        </pc:grpChg>
        <pc:grpChg chg="mod">
          <ac:chgData name="Jarmila Brezinová" userId="3d7d4a39-a55e-4248-bec3-65672c49cf13" providerId="ADAL" clId="{D633546F-E1FB-4645-BA2B-DD3050E4AD01}" dt="2025-09-26T12:47:49.931" v="35" actId="1038"/>
          <ac:grpSpMkLst>
            <pc:docMk/>
            <pc:sldMk cId="0" sldId="257"/>
            <ac:grpSpMk id="26" creationId="{00000000-0000-0000-0000-000000000000}"/>
          </ac:grpSpMkLst>
        </pc:grpChg>
        <pc:grpChg chg="mod">
          <ac:chgData name="Jarmila Brezinová" userId="3d7d4a39-a55e-4248-bec3-65672c49cf13" providerId="ADAL" clId="{D633546F-E1FB-4645-BA2B-DD3050E4AD01}" dt="2025-09-26T12:47:39.816" v="32" actId="962"/>
          <ac:grpSpMkLst>
            <pc:docMk/>
            <pc:sldMk cId="0" sldId="257"/>
            <ac:grpSpMk id="29" creationId="{00000000-0000-0000-0000-000000000000}"/>
          </ac:grpSpMkLst>
        </pc:grpChg>
        <pc:grpChg chg="mod">
          <ac:chgData name="Jarmila Brezinová" userId="3d7d4a39-a55e-4248-bec3-65672c49cf13" providerId="ADAL" clId="{D633546F-E1FB-4645-BA2B-DD3050E4AD01}" dt="2025-09-26T12:49:20.705" v="69" actId="962"/>
          <ac:grpSpMkLst>
            <pc:docMk/>
            <pc:sldMk cId="0" sldId="257"/>
            <ac:grpSpMk id="38" creationId="{00000000-0000-0000-0000-000000000000}"/>
          </ac:grpSpMkLst>
        </pc:grpChg>
        <pc:grpChg chg="mod">
          <ac:chgData name="Jarmila Brezinová" userId="3d7d4a39-a55e-4248-bec3-65672c49cf13" providerId="ADAL" clId="{D633546F-E1FB-4645-BA2B-DD3050E4AD01}" dt="2025-09-26T12:49:27.192" v="71" actId="962"/>
          <ac:grpSpMkLst>
            <pc:docMk/>
            <pc:sldMk cId="0" sldId="257"/>
            <ac:grpSpMk id="42" creationId="{00000000-0000-0000-0000-000000000000}"/>
          </ac:grpSpMkLst>
        </pc:grpChg>
      </pc:sldChg>
      <pc:sldChg chg="modSp mod">
        <pc:chgData name="Jarmila Brezinová" userId="3d7d4a39-a55e-4248-bec3-65672c49cf13" providerId="ADAL" clId="{D633546F-E1FB-4645-BA2B-DD3050E4AD01}" dt="2025-09-26T12:50:18.558" v="98" actId="962"/>
        <pc:sldMkLst>
          <pc:docMk/>
          <pc:sldMk cId="0" sldId="258"/>
        </pc:sldMkLst>
        <pc:spChg chg="mod">
          <ac:chgData name="Jarmila Brezinová" userId="3d7d4a39-a55e-4248-bec3-65672c49cf13" providerId="ADAL" clId="{D633546F-E1FB-4645-BA2B-DD3050E4AD01}" dt="2025-09-26T12:49:48.554" v="75" actId="962"/>
          <ac:spMkLst>
            <pc:docMk/>
            <pc:sldMk cId="0" sldId="258"/>
            <ac:spMk id="13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0:01.641" v="95" actId="962"/>
          <ac:spMkLst>
            <pc:docMk/>
            <pc:sldMk cId="0" sldId="258"/>
            <ac:spMk id="15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49:56.353" v="93" actId="962"/>
          <ac:spMkLst>
            <pc:docMk/>
            <pc:sldMk cId="0" sldId="258"/>
            <ac:spMk id="16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0:18.558" v="98" actId="962"/>
          <ac:spMkLst>
            <pc:docMk/>
            <pc:sldMk cId="0" sldId="258"/>
            <ac:spMk id="17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0:07.701" v="97" actId="962"/>
          <ac:spMkLst>
            <pc:docMk/>
            <pc:sldMk cId="0" sldId="258"/>
            <ac:spMk id="18" creationId="{00000000-0000-0000-0000-000000000000}"/>
          </ac:spMkLst>
        </pc:spChg>
        <pc:grpChg chg="mod">
          <ac:chgData name="Jarmila Brezinová" userId="3d7d4a39-a55e-4248-bec3-65672c49cf13" providerId="ADAL" clId="{D633546F-E1FB-4645-BA2B-DD3050E4AD01}" dt="2025-09-26T12:49:42.285" v="74" actId="962"/>
          <ac:grpSpMkLst>
            <pc:docMk/>
            <pc:sldMk cId="0" sldId="258"/>
            <ac:grpSpMk id="2" creationId="{00000000-0000-0000-0000-000000000000}"/>
          </ac:grpSpMkLst>
        </pc:grpChg>
        <pc:grpChg chg="mod">
          <ac:chgData name="Jarmila Brezinová" userId="3d7d4a39-a55e-4248-bec3-65672c49cf13" providerId="ADAL" clId="{D633546F-E1FB-4645-BA2B-DD3050E4AD01}" dt="2025-09-26T12:49:36.139" v="72" actId="962"/>
          <ac:grpSpMkLst>
            <pc:docMk/>
            <pc:sldMk cId="0" sldId="258"/>
            <ac:grpSpMk id="5" creationId="{00000000-0000-0000-0000-000000000000}"/>
          </ac:grpSpMkLst>
        </pc:grpChg>
        <pc:grpChg chg="mod">
          <ac:chgData name="Jarmila Brezinová" userId="3d7d4a39-a55e-4248-bec3-65672c49cf13" providerId="ADAL" clId="{D633546F-E1FB-4645-BA2B-DD3050E4AD01}" dt="2025-09-26T12:49:38.678" v="73" actId="962"/>
          <ac:grpSpMkLst>
            <pc:docMk/>
            <pc:sldMk cId="0" sldId="258"/>
            <ac:grpSpMk id="8" creationId="{00000000-0000-0000-0000-000000000000}"/>
          </ac:grpSpMkLst>
        </pc:grpChg>
      </pc:sldChg>
      <pc:sldChg chg="modSp mod">
        <pc:chgData name="Jarmila Brezinová" userId="3d7d4a39-a55e-4248-bec3-65672c49cf13" providerId="ADAL" clId="{D633546F-E1FB-4645-BA2B-DD3050E4AD01}" dt="2025-09-26T12:52:26.844" v="128" actId="962"/>
        <pc:sldMkLst>
          <pc:docMk/>
          <pc:sldMk cId="0" sldId="259"/>
        </pc:sldMkLst>
        <pc:spChg chg="mod">
          <ac:chgData name="Jarmila Brezinová" userId="3d7d4a39-a55e-4248-bec3-65672c49cf13" providerId="ADAL" clId="{D633546F-E1FB-4645-BA2B-DD3050E4AD01}" dt="2025-09-26T12:52:14.457" v="127" actId="962"/>
          <ac:spMkLst>
            <pc:docMk/>
            <pc:sldMk cId="0" sldId="259"/>
            <ac:spMk id="3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2:05.460" v="125" actId="962"/>
          <ac:spMkLst>
            <pc:docMk/>
            <pc:sldMk cId="0" sldId="259"/>
            <ac:spMk id="6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2:10.545" v="126" actId="962"/>
          <ac:spMkLst>
            <pc:docMk/>
            <pc:sldMk cId="0" sldId="259"/>
            <ac:spMk id="9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1:37.743" v="118" actId="962"/>
          <ac:spMkLst>
            <pc:docMk/>
            <pc:sldMk cId="0" sldId="259"/>
            <ac:spMk id="12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2:00.612" v="124" actId="962"/>
          <ac:spMkLst>
            <pc:docMk/>
            <pc:sldMk cId="0" sldId="259"/>
            <ac:spMk id="15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1:12.128" v="113" actId="962"/>
          <ac:spMkLst>
            <pc:docMk/>
            <pc:sldMk cId="0" sldId="259"/>
            <ac:spMk id="20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2:26.844" v="128" actId="962"/>
          <ac:spMkLst>
            <pc:docMk/>
            <pc:sldMk cId="0" sldId="259"/>
            <ac:spMk id="22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0:43.528" v="105" actId="962"/>
          <ac:spMkLst>
            <pc:docMk/>
            <pc:sldMk cId="0" sldId="259"/>
            <ac:spMk id="24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1:44.190" v="120" actId="962"/>
          <ac:spMkLst>
            <pc:docMk/>
            <pc:sldMk cId="0" sldId="259"/>
            <ac:spMk id="25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1:26.684" v="116" actId="962"/>
          <ac:spMkLst>
            <pc:docMk/>
            <pc:sldMk cId="0" sldId="259"/>
            <ac:spMk id="26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1:05.523" v="111" actId="962"/>
          <ac:spMkLst>
            <pc:docMk/>
            <pc:sldMk cId="0" sldId="259"/>
            <ac:spMk id="27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0:51.001" v="107" actId="962"/>
          <ac:spMkLst>
            <pc:docMk/>
            <pc:sldMk cId="0" sldId="259"/>
            <ac:spMk id="28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0:36.253" v="101" actId="962"/>
          <ac:spMkLst>
            <pc:docMk/>
            <pc:sldMk cId="0" sldId="259"/>
            <ac:spMk id="29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1:51.007" v="122" actId="962"/>
          <ac:spMkLst>
            <pc:docMk/>
            <pc:sldMk cId="0" sldId="259"/>
            <ac:spMk id="30" creationId="{00000000-0000-0000-0000-000000000000}"/>
          </ac:spMkLst>
        </pc:spChg>
        <pc:grpChg chg="mod">
          <ac:chgData name="Jarmila Brezinová" userId="3d7d4a39-a55e-4248-bec3-65672c49cf13" providerId="ADAL" clId="{D633546F-E1FB-4645-BA2B-DD3050E4AD01}" dt="2025-09-26T12:50:55.116" v="108" actId="962"/>
          <ac:grpSpMkLst>
            <pc:docMk/>
            <pc:sldMk cId="0" sldId="259"/>
            <ac:grpSpMk id="2" creationId="{00000000-0000-0000-0000-000000000000}"/>
          </ac:grpSpMkLst>
        </pc:grpChg>
        <pc:grpChg chg="mod">
          <ac:chgData name="Jarmila Brezinová" userId="3d7d4a39-a55e-4248-bec3-65672c49cf13" providerId="ADAL" clId="{D633546F-E1FB-4645-BA2B-DD3050E4AD01}" dt="2025-09-26T12:51:00.169" v="109" actId="962"/>
          <ac:grpSpMkLst>
            <pc:docMk/>
            <pc:sldMk cId="0" sldId="259"/>
            <ac:grpSpMk id="5" creationId="{00000000-0000-0000-0000-000000000000}"/>
          </ac:grpSpMkLst>
        </pc:grpChg>
        <pc:grpChg chg="mod">
          <ac:chgData name="Jarmila Brezinová" userId="3d7d4a39-a55e-4248-bec3-65672c49cf13" providerId="ADAL" clId="{D633546F-E1FB-4645-BA2B-DD3050E4AD01}" dt="2025-09-26T12:51:17.753" v="114" actId="962"/>
          <ac:grpSpMkLst>
            <pc:docMk/>
            <pc:sldMk cId="0" sldId="259"/>
            <ac:grpSpMk id="8" creationId="{00000000-0000-0000-0000-000000000000}"/>
          </ac:grpSpMkLst>
        </pc:grpChg>
        <pc:grpChg chg="mod">
          <ac:chgData name="Jarmila Brezinová" userId="3d7d4a39-a55e-4248-bec3-65672c49cf13" providerId="ADAL" clId="{D633546F-E1FB-4645-BA2B-DD3050E4AD01}" dt="2025-09-26T12:51:33.537" v="117" actId="962"/>
          <ac:grpSpMkLst>
            <pc:docMk/>
            <pc:sldMk cId="0" sldId="259"/>
            <ac:grpSpMk id="11" creationId="{00000000-0000-0000-0000-000000000000}"/>
          </ac:grpSpMkLst>
        </pc:grpChg>
        <pc:grpChg chg="mod">
          <ac:chgData name="Jarmila Brezinová" userId="3d7d4a39-a55e-4248-bec3-65672c49cf13" providerId="ADAL" clId="{D633546F-E1FB-4645-BA2B-DD3050E4AD01}" dt="2025-09-26T12:51:56.246" v="123" actId="962"/>
          <ac:grpSpMkLst>
            <pc:docMk/>
            <pc:sldMk cId="0" sldId="259"/>
            <ac:grpSpMk id="14" creationId="{00000000-0000-0000-0000-000000000000}"/>
          </ac:grpSpMkLst>
        </pc:grpChg>
        <pc:grpChg chg="mod">
          <ac:chgData name="Jarmila Brezinová" userId="3d7d4a39-a55e-4248-bec3-65672c49cf13" providerId="ADAL" clId="{D633546F-E1FB-4645-BA2B-DD3050E4AD01}" dt="2025-09-26T12:51:09.376" v="112" actId="962"/>
          <ac:grpSpMkLst>
            <pc:docMk/>
            <pc:sldMk cId="0" sldId="259"/>
            <ac:grpSpMk id="17" creationId="{00000000-0000-0000-0000-000000000000}"/>
          </ac:grpSpMkLst>
        </pc:grpChg>
        <pc:grpChg chg="mod">
          <ac:chgData name="Jarmila Brezinová" userId="3d7d4a39-a55e-4248-bec3-65672c49cf13" providerId="ADAL" clId="{D633546F-E1FB-4645-BA2B-DD3050E4AD01}" dt="2025-09-26T12:50:30.118" v="99" actId="962"/>
          <ac:grpSpMkLst>
            <pc:docMk/>
            <pc:sldMk cId="0" sldId="259"/>
            <ac:grpSpMk id="21" creationId="{00000000-0000-0000-0000-000000000000}"/>
          </ac:grpSpMkLst>
        </pc:grpChg>
      </pc:sldChg>
      <pc:sldChg chg="modSp mod">
        <pc:chgData name="Jarmila Brezinová" userId="3d7d4a39-a55e-4248-bec3-65672c49cf13" providerId="ADAL" clId="{D633546F-E1FB-4645-BA2B-DD3050E4AD01}" dt="2025-09-26T12:53:39.915" v="155" actId="962"/>
        <pc:sldMkLst>
          <pc:docMk/>
          <pc:sldMk cId="0" sldId="260"/>
        </pc:sldMkLst>
        <pc:spChg chg="mod">
          <ac:chgData name="Jarmila Brezinová" userId="3d7d4a39-a55e-4248-bec3-65672c49cf13" providerId="ADAL" clId="{D633546F-E1FB-4645-BA2B-DD3050E4AD01}" dt="2025-09-26T12:53:25.100" v="149" actId="962"/>
          <ac:spMkLst>
            <pc:docMk/>
            <pc:sldMk cId="0" sldId="260"/>
            <ac:spMk id="4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3:35.702" v="153" actId="962"/>
          <ac:spMkLst>
            <pc:docMk/>
            <pc:sldMk cId="0" sldId="260"/>
            <ac:spMk id="7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3:20.742" v="148" actId="962"/>
          <ac:spMkLst>
            <pc:docMk/>
            <pc:sldMk cId="0" sldId="260"/>
            <ac:spMk id="10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3:28.686" v="151" actId="962"/>
          <ac:spMkLst>
            <pc:docMk/>
            <pc:sldMk cId="0" sldId="260"/>
            <ac:spMk id="15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3:16.504" v="147" actId="962"/>
          <ac:spMkLst>
            <pc:docMk/>
            <pc:sldMk cId="0" sldId="260"/>
            <ac:spMk id="16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3:32.759" v="152" actId="962"/>
          <ac:spMkLst>
            <pc:docMk/>
            <pc:sldMk cId="0" sldId="260"/>
            <ac:spMk id="17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3:39.915" v="155" actId="962"/>
          <ac:spMkLst>
            <pc:docMk/>
            <pc:sldMk cId="0" sldId="260"/>
            <ac:spMk id="18" creationId="{00000000-0000-0000-0000-000000000000}"/>
          </ac:spMkLst>
        </pc:spChg>
        <pc:grpChg chg="mod">
          <ac:chgData name="Jarmila Brezinová" userId="3d7d4a39-a55e-4248-bec3-65672c49cf13" providerId="ADAL" clId="{D633546F-E1FB-4645-BA2B-DD3050E4AD01}" dt="2025-09-26T12:53:07.115" v="129" actId="962"/>
          <ac:grpSpMkLst>
            <pc:docMk/>
            <pc:sldMk cId="0" sldId="260"/>
            <ac:grpSpMk id="2" creationId="{00000000-0000-0000-0000-000000000000}"/>
          </ac:grpSpMkLst>
        </pc:grpChg>
      </pc:sldChg>
      <pc:sldChg chg="modSp mod">
        <pc:chgData name="Jarmila Brezinová" userId="3d7d4a39-a55e-4248-bec3-65672c49cf13" providerId="ADAL" clId="{D633546F-E1FB-4645-BA2B-DD3050E4AD01}" dt="2025-09-26T12:55:37.066" v="196" actId="962"/>
        <pc:sldMkLst>
          <pc:docMk/>
          <pc:sldMk cId="0" sldId="261"/>
        </pc:sldMkLst>
        <pc:spChg chg="mod">
          <ac:chgData name="Jarmila Brezinová" userId="3d7d4a39-a55e-4248-bec3-65672c49cf13" providerId="ADAL" clId="{D633546F-E1FB-4645-BA2B-DD3050E4AD01}" dt="2025-09-26T12:54:22.265" v="179" actId="962"/>
          <ac:spMkLst>
            <pc:docMk/>
            <pc:sldMk cId="0" sldId="261"/>
            <ac:spMk id="4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4:31.589" v="181" actId="962"/>
          <ac:spMkLst>
            <pc:docMk/>
            <pc:sldMk cId="0" sldId="261"/>
            <ac:spMk id="5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5:31.916" v="195" actId="962"/>
          <ac:spMkLst>
            <pc:docMk/>
            <pc:sldMk cId="0" sldId="261"/>
            <ac:spMk id="6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4:38.630" v="184" actId="962"/>
          <ac:spMkLst>
            <pc:docMk/>
            <pc:sldMk cId="0" sldId="261"/>
            <ac:spMk id="7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4:46.871" v="185" actId="962"/>
          <ac:spMkLst>
            <pc:docMk/>
            <pc:sldMk cId="0" sldId="261"/>
            <ac:spMk id="8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4:52.772" v="186" actId="962"/>
          <ac:spMkLst>
            <pc:docMk/>
            <pc:sldMk cId="0" sldId="261"/>
            <ac:spMk id="9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5:00.110" v="188" actId="962"/>
          <ac:spMkLst>
            <pc:docMk/>
            <pc:sldMk cId="0" sldId="261"/>
            <ac:spMk id="10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4:57.030" v="187" actId="962"/>
          <ac:spMkLst>
            <pc:docMk/>
            <pc:sldMk cId="0" sldId="261"/>
            <ac:spMk id="11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5:03.534" v="189" actId="962"/>
          <ac:spMkLst>
            <pc:docMk/>
            <pc:sldMk cId="0" sldId="261"/>
            <ac:spMk id="12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5:08.471" v="190" actId="962"/>
          <ac:spMkLst>
            <pc:docMk/>
            <pc:sldMk cId="0" sldId="261"/>
            <ac:spMk id="13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5:13.526" v="191" actId="962"/>
          <ac:spMkLst>
            <pc:docMk/>
            <pc:sldMk cId="0" sldId="261"/>
            <ac:spMk id="14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5:18.603" v="192" actId="962"/>
          <ac:spMkLst>
            <pc:docMk/>
            <pc:sldMk cId="0" sldId="261"/>
            <ac:spMk id="15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5:23.378" v="193" actId="962"/>
          <ac:spMkLst>
            <pc:docMk/>
            <pc:sldMk cId="0" sldId="261"/>
            <ac:spMk id="16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4:15.746" v="177" actId="962"/>
          <ac:spMkLst>
            <pc:docMk/>
            <pc:sldMk cId="0" sldId="261"/>
            <ac:spMk id="18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4:05.185" v="174" actId="962"/>
          <ac:spMkLst>
            <pc:docMk/>
            <pc:sldMk cId="0" sldId="261"/>
            <ac:spMk id="20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4:12.753" v="176" actId="962"/>
          <ac:spMkLst>
            <pc:docMk/>
            <pc:sldMk cId="0" sldId="261"/>
            <ac:spMk id="21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3:52.657" v="173" actId="962"/>
          <ac:spMkLst>
            <pc:docMk/>
            <pc:sldMk cId="0" sldId="261"/>
            <ac:spMk id="22" creationId="{00000000-0000-0000-0000-000000000000}"/>
          </ac:spMkLst>
        </pc:spChg>
        <pc:grpChg chg="mod">
          <ac:chgData name="Jarmila Brezinová" userId="3d7d4a39-a55e-4248-bec3-65672c49cf13" providerId="ADAL" clId="{D633546F-E1FB-4645-BA2B-DD3050E4AD01}" dt="2025-09-26T12:55:37.066" v="196" actId="962"/>
          <ac:grpSpMkLst>
            <pc:docMk/>
            <pc:sldMk cId="0" sldId="261"/>
            <ac:grpSpMk id="2" creationId="{00000000-0000-0000-0000-000000000000}"/>
          </ac:grpSpMkLst>
        </pc:grpChg>
      </pc:sldChg>
      <pc:sldChg chg="modSp mod">
        <pc:chgData name="Jarmila Brezinová" userId="3d7d4a39-a55e-4248-bec3-65672c49cf13" providerId="ADAL" clId="{D633546F-E1FB-4645-BA2B-DD3050E4AD01}" dt="2025-09-26T12:56:45.309" v="226" actId="962"/>
        <pc:sldMkLst>
          <pc:docMk/>
          <pc:sldMk cId="0" sldId="262"/>
        </pc:sldMkLst>
        <pc:spChg chg="mod">
          <ac:chgData name="Jarmila Brezinová" userId="3d7d4a39-a55e-4248-bec3-65672c49cf13" providerId="ADAL" clId="{D633546F-E1FB-4645-BA2B-DD3050E4AD01}" dt="2025-09-26T12:56:18.446" v="220" actId="962"/>
          <ac:spMkLst>
            <pc:docMk/>
            <pc:sldMk cId="0" sldId="262"/>
            <ac:spMk id="2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6:13.135" v="218" actId="962"/>
          <ac:spMkLst>
            <pc:docMk/>
            <pc:sldMk cId="0" sldId="262"/>
            <ac:spMk id="4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5:59.446" v="215" actId="962"/>
          <ac:spMkLst>
            <pc:docMk/>
            <pc:sldMk cId="0" sldId="262"/>
            <ac:spMk id="6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6:04.763" v="217" actId="962"/>
          <ac:spMkLst>
            <pc:docMk/>
            <pc:sldMk cId="0" sldId="262"/>
            <ac:spMk id="7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5:53.541" v="214" actId="962"/>
          <ac:spMkLst>
            <pc:docMk/>
            <pc:sldMk cId="0" sldId="262"/>
            <ac:spMk id="8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6:28.757" v="222" actId="962"/>
          <ac:spMkLst>
            <pc:docMk/>
            <pc:sldMk cId="0" sldId="262"/>
            <ac:spMk id="19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6:36.319" v="224" actId="962"/>
          <ac:spMkLst>
            <pc:docMk/>
            <pc:sldMk cId="0" sldId="262"/>
            <ac:spMk id="20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6:45.309" v="226" actId="962"/>
          <ac:spMkLst>
            <pc:docMk/>
            <pc:sldMk cId="0" sldId="262"/>
            <ac:spMk id="27" creationId="{00000000-0000-0000-0000-000000000000}"/>
          </ac:spMkLst>
        </pc:spChg>
      </pc:sldChg>
      <pc:sldChg chg="modSp mod">
        <pc:chgData name="Jarmila Brezinová" userId="3d7d4a39-a55e-4248-bec3-65672c49cf13" providerId="ADAL" clId="{D633546F-E1FB-4645-BA2B-DD3050E4AD01}" dt="2025-09-26T12:57:25.739" v="251" actId="962"/>
        <pc:sldMkLst>
          <pc:docMk/>
          <pc:sldMk cId="0" sldId="263"/>
        </pc:sldMkLst>
        <pc:spChg chg="mod">
          <ac:chgData name="Jarmila Brezinová" userId="3d7d4a39-a55e-4248-bec3-65672c49cf13" providerId="ADAL" clId="{D633546F-E1FB-4645-BA2B-DD3050E4AD01}" dt="2025-09-26T12:57:14.215" v="247" actId="962"/>
          <ac:spMkLst>
            <pc:docMk/>
            <pc:sldMk cId="0" sldId="263"/>
            <ac:spMk id="15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7:09.194" v="246" actId="962"/>
          <ac:spMkLst>
            <pc:docMk/>
            <pc:sldMk cId="0" sldId="263"/>
            <ac:spMk id="17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7:20.350" v="249" actId="962"/>
          <ac:spMkLst>
            <pc:docMk/>
            <pc:sldMk cId="0" sldId="263"/>
            <ac:spMk id="18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7:25.739" v="251" actId="962"/>
          <ac:spMkLst>
            <pc:docMk/>
            <pc:sldMk cId="0" sldId="263"/>
            <ac:spMk id="22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6:56.906" v="244" actId="962"/>
          <ac:spMkLst>
            <pc:docMk/>
            <pc:sldMk cId="0" sldId="263"/>
            <ac:spMk id="30" creationId="{00000000-0000-0000-0000-000000000000}"/>
          </ac:spMkLst>
        </pc:spChg>
      </pc:sldChg>
      <pc:sldChg chg="modSp mod">
        <pc:chgData name="Jarmila Brezinová" userId="3d7d4a39-a55e-4248-bec3-65672c49cf13" providerId="ADAL" clId="{D633546F-E1FB-4645-BA2B-DD3050E4AD01}" dt="2025-09-26T12:58:20.892" v="363" actId="962"/>
        <pc:sldMkLst>
          <pc:docMk/>
          <pc:sldMk cId="0" sldId="264"/>
        </pc:sldMkLst>
        <pc:spChg chg="mod">
          <ac:chgData name="Jarmila Brezinová" userId="3d7d4a39-a55e-4248-bec3-65672c49cf13" providerId="ADAL" clId="{D633546F-E1FB-4645-BA2B-DD3050E4AD01}" dt="2025-09-26T12:58:14.796" v="361" actId="962"/>
          <ac:spMkLst>
            <pc:docMk/>
            <pc:sldMk cId="0" sldId="264"/>
            <ac:spMk id="12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7:45.500" v="271" actId="962"/>
          <ac:spMkLst>
            <pc:docMk/>
            <pc:sldMk cId="0" sldId="264"/>
            <ac:spMk id="13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7:57.454" v="273" actId="962"/>
          <ac:spMkLst>
            <pc:docMk/>
            <pc:sldMk cId="0" sldId="264"/>
            <ac:spMk id="26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8:20.892" v="363" actId="962"/>
          <ac:spMkLst>
            <pc:docMk/>
            <pc:sldMk cId="0" sldId="264"/>
            <ac:spMk id="27" creationId="{00000000-0000-0000-0000-000000000000}"/>
          </ac:spMkLst>
        </pc:spChg>
      </pc:sldChg>
      <pc:sldChg chg="modSp mod">
        <pc:chgData name="Jarmila Brezinová" userId="3d7d4a39-a55e-4248-bec3-65672c49cf13" providerId="ADAL" clId="{D633546F-E1FB-4645-BA2B-DD3050E4AD01}" dt="2025-09-26T12:59:14.181" v="388" actId="962"/>
        <pc:sldMkLst>
          <pc:docMk/>
          <pc:sldMk cId="0" sldId="265"/>
        </pc:sldMkLst>
        <pc:spChg chg="mod">
          <ac:chgData name="Jarmila Brezinová" userId="3d7d4a39-a55e-4248-bec3-65672c49cf13" providerId="ADAL" clId="{D633546F-E1FB-4645-BA2B-DD3050E4AD01}" dt="2025-09-26T12:59:14.181" v="388" actId="962"/>
          <ac:spMkLst>
            <pc:docMk/>
            <pc:sldMk cId="0" sldId="265"/>
            <ac:spMk id="2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9:01.596" v="386" actId="962"/>
          <ac:spMkLst>
            <pc:docMk/>
            <pc:sldMk cId="0" sldId="265"/>
            <ac:spMk id="6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8:56.142" v="385" actId="962"/>
          <ac:spMkLst>
            <pc:docMk/>
            <pc:sldMk cId="0" sldId="265"/>
            <ac:spMk id="8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8:40.676" v="381" actId="962"/>
          <ac:spMkLst>
            <pc:docMk/>
            <pc:sldMk cId="0" sldId="265"/>
            <ac:spMk id="9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2:58:50.439" v="384" actId="962"/>
          <ac:spMkLst>
            <pc:docMk/>
            <pc:sldMk cId="0" sldId="265"/>
            <ac:spMk id="12" creationId="{00000000-0000-0000-0000-000000000000}"/>
          </ac:spMkLst>
        </pc:spChg>
        <pc:grpChg chg="mod">
          <ac:chgData name="Jarmila Brezinová" userId="3d7d4a39-a55e-4248-bec3-65672c49cf13" providerId="ADAL" clId="{D633546F-E1FB-4645-BA2B-DD3050E4AD01}" dt="2025-09-26T12:58:44.207" v="382" actId="962"/>
          <ac:grpSpMkLst>
            <pc:docMk/>
            <pc:sldMk cId="0" sldId="265"/>
            <ac:grpSpMk id="5" creationId="{00000000-0000-0000-0000-000000000000}"/>
          </ac:grpSpMkLst>
        </pc:grpChg>
      </pc:sldChg>
      <pc:sldChg chg="modSp mod">
        <pc:chgData name="Jarmila Brezinová" userId="3d7d4a39-a55e-4248-bec3-65672c49cf13" providerId="ADAL" clId="{D633546F-E1FB-4645-BA2B-DD3050E4AD01}" dt="2025-09-26T13:01:11.442" v="423" actId="962"/>
        <pc:sldMkLst>
          <pc:docMk/>
          <pc:sldMk cId="0" sldId="266"/>
        </pc:sldMkLst>
        <pc:spChg chg="mod">
          <ac:chgData name="Jarmila Brezinová" userId="3d7d4a39-a55e-4248-bec3-65672c49cf13" providerId="ADAL" clId="{D633546F-E1FB-4645-BA2B-DD3050E4AD01}" dt="2025-09-26T13:00:57.420" v="419" actId="962"/>
          <ac:spMkLst>
            <pc:docMk/>
            <pc:sldMk cId="0" sldId="266"/>
            <ac:spMk id="2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3:01:11.442" v="423" actId="962"/>
          <ac:spMkLst>
            <pc:docMk/>
            <pc:sldMk cId="0" sldId="266"/>
            <ac:spMk id="3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3:01:03.321" v="421" actId="962"/>
          <ac:spMkLst>
            <pc:docMk/>
            <pc:sldMk cId="0" sldId="266"/>
            <ac:spMk id="4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3:00:42.499" v="415" actId="962"/>
          <ac:spMkLst>
            <pc:docMk/>
            <pc:sldMk cId="0" sldId="266"/>
            <ac:spMk id="17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3:00:33.937" v="414" actId="962"/>
          <ac:spMkLst>
            <pc:docMk/>
            <pc:sldMk cId="0" sldId="266"/>
            <ac:spMk id="31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3:00:46.103" v="416" actId="962"/>
          <ac:spMkLst>
            <pc:docMk/>
            <pc:sldMk cId="0" sldId="266"/>
            <ac:spMk id="32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3:00:30.929" v="413" actId="962"/>
          <ac:spMkLst>
            <pc:docMk/>
            <pc:sldMk cId="0" sldId="266"/>
            <ac:spMk id="37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3:00:48.662" v="417" actId="962"/>
          <ac:spMkLst>
            <pc:docMk/>
            <pc:sldMk cId="0" sldId="266"/>
            <ac:spMk id="42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3:00:09.542" v="408" actId="962"/>
          <ac:spMkLst>
            <pc:docMk/>
            <pc:sldMk cId="0" sldId="266"/>
            <ac:spMk id="46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3:00:23.135" v="411" actId="962"/>
          <ac:spMkLst>
            <pc:docMk/>
            <pc:sldMk cId="0" sldId="266"/>
            <ac:spMk id="49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3:00:17.383" v="410" actId="962"/>
          <ac:spMkLst>
            <pc:docMk/>
            <pc:sldMk cId="0" sldId="266"/>
            <ac:spMk id="50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3:00:00.079" v="406" actId="962"/>
          <ac:spMkLst>
            <pc:docMk/>
            <pc:sldMk cId="0" sldId="266"/>
            <ac:spMk id="51" creationId="{00000000-0000-0000-0000-000000000000}"/>
          </ac:spMkLst>
        </pc:spChg>
        <pc:grpChg chg="mod">
          <ac:chgData name="Jarmila Brezinová" userId="3d7d4a39-a55e-4248-bec3-65672c49cf13" providerId="ADAL" clId="{D633546F-E1FB-4645-BA2B-DD3050E4AD01}" dt="2025-09-26T13:00:28.447" v="412" actId="962"/>
          <ac:grpSpMkLst>
            <pc:docMk/>
            <pc:sldMk cId="0" sldId="266"/>
            <ac:grpSpMk id="14" creationId="{00000000-0000-0000-0000-000000000000}"/>
          </ac:grpSpMkLst>
        </pc:grpChg>
        <pc:grpChg chg="mod">
          <ac:chgData name="Jarmila Brezinová" userId="3d7d4a39-a55e-4248-bec3-65672c49cf13" providerId="ADAL" clId="{D633546F-E1FB-4645-BA2B-DD3050E4AD01}" dt="2025-09-26T13:00:06.719" v="407" actId="962"/>
          <ac:grpSpMkLst>
            <pc:docMk/>
            <pc:sldMk cId="0" sldId="266"/>
            <ac:grpSpMk id="45" creationId="{00000000-0000-0000-0000-000000000000}"/>
          </ac:grpSpMkLst>
        </pc:grpChg>
      </pc:sldChg>
      <pc:sldChg chg="modSp mod">
        <pc:chgData name="Jarmila Brezinová" userId="3d7d4a39-a55e-4248-bec3-65672c49cf13" providerId="ADAL" clId="{D633546F-E1FB-4645-BA2B-DD3050E4AD01}" dt="2025-09-26T13:02:29.186" v="450" actId="962"/>
        <pc:sldMkLst>
          <pc:docMk/>
          <pc:sldMk cId="0" sldId="267"/>
        </pc:sldMkLst>
        <pc:spChg chg="mod">
          <ac:chgData name="Jarmila Brezinová" userId="3d7d4a39-a55e-4248-bec3-65672c49cf13" providerId="ADAL" clId="{D633546F-E1FB-4645-BA2B-DD3050E4AD01}" dt="2025-09-26T13:02:13.915" v="446" actId="962"/>
          <ac:spMkLst>
            <pc:docMk/>
            <pc:sldMk cId="0" sldId="267"/>
            <ac:spMk id="3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3:02:29.186" v="450" actId="962"/>
          <ac:spMkLst>
            <pc:docMk/>
            <pc:sldMk cId="0" sldId="267"/>
            <ac:spMk id="4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3:02:20.387" v="448" actId="962"/>
          <ac:spMkLst>
            <pc:docMk/>
            <pc:sldMk cId="0" sldId="267"/>
            <ac:spMk id="5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3:01:48.191" v="442" actId="962"/>
          <ac:spMkLst>
            <pc:docMk/>
            <pc:sldMk cId="0" sldId="267"/>
            <ac:spMk id="47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3:01:57.167" v="444" actId="962"/>
          <ac:spMkLst>
            <pc:docMk/>
            <pc:sldMk cId="0" sldId="267"/>
            <ac:spMk id="51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3:01:36.026" v="441" actId="962"/>
          <ac:spMkLst>
            <pc:docMk/>
            <pc:sldMk cId="0" sldId="267"/>
            <ac:spMk id="52" creationId="{00000000-0000-0000-0000-000000000000}"/>
          </ac:spMkLst>
        </pc:spChg>
      </pc:sldChg>
      <pc:sldChg chg="modSp mod">
        <pc:chgData name="Jarmila Brezinová" userId="3d7d4a39-a55e-4248-bec3-65672c49cf13" providerId="ADAL" clId="{D633546F-E1FB-4645-BA2B-DD3050E4AD01}" dt="2025-09-26T13:03:08.504" v="468" actId="962"/>
        <pc:sldMkLst>
          <pc:docMk/>
          <pc:sldMk cId="0" sldId="268"/>
        </pc:sldMkLst>
        <pc:spChg chg="mod">
          <ac:chgData name="Jarmila Brezinová" userId="3d7d4a39-a55e-4248-bec3-65672c49cf13" providerId="ADAL" clId="{D633546F-E1FB-4645-BA2B-DD3050E4AD01}" dt="2025-09-26T13:02:54.523" v="464" actId="962"/>
          <ac:spMkLst>
            <pc:docMk/>
            <pc:sldMk cId="0" sldId="268"/>
            <ac:spMk id="10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3:02:41.796" v="460" actId="962"/>
          <ac:spMkLst>
            <pc:docMk/>
            <pc:sldMk cId="0" sldId="268"/>
            <ac:spMk id="11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3:02:47.190" v="462" actId="962"/>
          <ac:spMkLst>
            <pc:docMk/>
            <pc:sldMk cId="0" sldId="268"/>
            <ac:spMk id="15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3:02:51.244" v="463" actId="962"/>
          <ac:spMkLst>
            <pc:docMk/>
            <pc:sldMk cId="0" sldId="268"/>
            <ac:spMk id="16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3:03:02.593" v="466" actId="962"/>
          <ac:spMkLst>
            <pc:docMk/>
            <pc:sldMk cId="0" sldId="268"/>
            <ac:spMk id="18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3:03:08.504" v="468" actId="962"/>
          <ac:spMkLst>
            <pc:docMk/>
            <pc:sldMk cId="0" sldId="268"/>
            <ac:spMk id="19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3:02:36.799" v="458" actId="962"/>
          <ac:spMkLst>
            <pc:docMk/>
            <pc:sldMk cId="0" sldId="268"/>
            <ac:spMk id="20" creationId="{00000000-0000-0000-0000-000000000000}"/>
          </ac:spMkLst>
        </pc:spChg>
      </pc:sldChg>
      <pc:sldChg chg="modSp mod">
        <pc:chgData name="Jarmila Brezinová" userId="3d7d4a39-a55e-4248-bec3-65672c49cf13" providerId="ADAL" clId="{D633546F-E1FB-4645-BA2B-DD3050E4AD01}" dt="2025-09-26T13:03:47.182" v="484" actId="962"/>
        <pc:sldMkLst>
          <pc:docMk/>
          <pc:sldMk cId="0" sldId="269"/>
        </pc:sldMkLst>
        <pc:spChg chg="mod">
          <ac:chgData name="Jarmila Brezinová" userId="3d7d4a39-a55e-4248-bec3-65672c49cf13" providerId="ADAL" clId="{D633546F-E1FB-4645-BA2B-DD3050E4AD01}" dt="2025-09-26T13:03:30.820" v="479" actId="962"/>
          <ac:spMkLst>
            <pc:docMk/>
            <pc:sldMk cId="0" sldId="269"/>
            <ac:spMk id="7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3:03:38.275" v="481" actId="962"/>
          <ac:spMkLst>
            <pc:docMk/>
            <pc:sldMk cId="0" sldId="269"/>
            <ac:spMk id="8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3:03:43.654" v="483" actId="962"/>
          <ac:spMkLst>
            <pc:docMk/>
            <pc:sldMk cId="0" sldId="269"/>
            <ac:spMk id="12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3:03:47.182" v="484" actId="962"/>
          <ac:spMkLst>
            <pc:docMk/>
            <pc:sldMk cId="0" sldId="269"/>
            <ac:spMk id="13" creationId="{00000000-0000-0000-0000-000000000000}"/>
          </ac:spMkLst>
        </pc:spChg>
        <pc:spChg chg="mod">
          <ac:chgData name="Jarmila Brezinová" userId="3d7d4a39-a55e-4248-bec3-65672c49cf13" providerId="ADAL" clId="{D633546F-E1FB-4645-BA2B-DD3050E4AD01}" dt="2025-09-26T13:03:25.830" v="478" actId="962"/>
          <ac:spMkLst>
            <pc:docMk/>
            <pc:sldMk cId="0" sldId="269"/>
            <ac:spMk id="19" creationId="{00000000-0000-0000-0000-000000000000}"/>
          </ac:spMkLst>
        </pc:spChg>
        <pc:grpChg chg="mod">
          <ac:chgData name="Jarmila Brezinová" userId="3d7d4a39-a55e-4248-bec3-65672c49cf13" providerId="ADAL" clId="{D633546F-E1FB-4645-BA2B-DD3050E4AD01}" dt="2025-09-26T13:03:17.285" v="476" actId="962"/>
          <ac:grpSpMkLst>
            <pc:docMk/>
            <pc:sldMk cId="0" sldId="269"/>
            <ac:grpSpMk id="3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0.sv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2.svg"/><Relationship Id="rId10" Type="http://schemas.openxmlformats.org/officeDocument/2006/relationships/image" Target="../media/image28.svg"/><Relationship Id="rId4" Type="http://schemas.openxmlformats.org/officeDocument/2006/relationships/image" Target="../media/image11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1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12.svg"/><Relationship Id="rId2" Type="http://schemas.openxmlformats.org/officeDocument/2006/relationships/image" Target="../media/image29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3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1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12.svg"/><Relationship Id="rId2" Type="http://schemas.openxmlformats.org/officeDocument/2006/relationships/image" Target="../media/image29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3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4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svg"/><Relationship Id="rId7" Type="http://schemas.openxmlformats.org/officeDocument/2006/relationships/image" Target="../media/image4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10" Type="http://schemas.openxmlformats.org/officeDocument/2006/relationships/image" Target="../media/image1.png"/><Relationship Id="rId4" Type="http://schemas.openxmlformats.org/officeDocument/2006/relationships/image" Target="../media/image43.png"/><Relationship Id="rId9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3" Type="http://schemas.openxmlformats.org/officeDocument/2006/relationships/image" Target="../media/image3.sv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39.png"/><Relationship Id="rId2" Type="http://schemas.openxmlformats.org/officeDocument/2006/relationships/image" Target="../media/image2.png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33.png"/><Relationship Id="rId5" Type="http://schemas.openxmlformats.org/officeDocument/2006/relationships/image" Target="../media/image12.sv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4" Type="http://schemas.openxmlformats.org/officeDocument/2006/relationships/image" Target="../media/image11.pn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12.sv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12" Type="http://schemas.openxmlformats.org/officeDocument/2006/relationships/image" Target="../media/image1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3.svg"/><Relationship Id="rId5" Type="http://schemas.openxmlformats.org/officeDocument/2006/relationships/image" Target="../media/image50.svg"/><Relationship Id="rId10" Type="http://schemas.openxmlformats.org/officeDocument/2006/relationships/image" Target="../media/image2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Relationship Id="rId1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12.svg"/><Relationship Id="rId5" Type="http://schemas.openxmlformats.org/officeDocument/2006/relationships/image" Target="../media/image58.svg"/><Relationship Id="rId10" Type="http://schemas.openxmlformats.org/officeDocument/2006/relationships/image" Target="../media/image11.png"/><Relationship Id="rId4" Type="http://schemas.openxmlformats.org/officeDocument/2006/relationships/image" Target="../media/image57.png"/><Relationship Id="rId9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2.svg"/><Relationship Id="rId7" Type="http://schemas.openxmlformats.org/officeDocument/2006/relationships/image" Target="../media/image1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2.svg"/><Relationship Id="rId7" Type="http://schemas.openxmlformats.org/officeDocument/2006/relationships/image" Target="../media/image1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2.svg"/><Relationship Id="rId7" Type="http://schemas.openxmlformats.org/officeDocument/2006/relationships/image" Target="../media/image1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62.svg"/><Relationship Id="rId7" Type="http://schemas.openxmlformats.org/officeDocument/2006/relationships/image" Target="../media/image5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2.svg"/><Relationship Id="rId7" Type="http://schemas.openxmlformats.org/officeDocument/2006/relationships/image" Target="../media/image1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2.svg"/><Relationship Id="rId7" Type="http://schemas.openxmlformats.org/officeDocument/2006/relationships/image" Target="../media/image1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.svg"/><Relationship Id="rId7" Type="http://schemas.openxmlformats.org/officeDocument/2006/relationships/image" Target="../media/image6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14.svg"/><Relationship Id="rId10" Type="http://schemas.openxmlformats.org/officeDocument/2006/relationships/image" Target="../media/image1.png"/><Relationship Id="rId4" Type="http://schemas.openxmlformats.org/officeDocument/2006/relationships/image" Target="../media/image65.png"/><Relationship Id="rId9" Type="http://schemas.openxmlformats.org/officeDocument/2006/relationships/image" Target="../media/image69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.svg"/><Relationship Id="rId7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4.svg"/><Relationship Id="rId4" Type="http://schemas.openxmlformats.org/officeDocument/2006/relationships/image" Target="../media/image65.png"/><Relationship Id="rId9" Type="http://schemas.openxmlformats.org/officeDocument/2006/relationships/image" Target="../media/image72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6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3.svg"/><Relationship Id="rId7" Type="http://schemas.openxmlformats.org/officeDocument/2006/relationships/image" Target="../media/image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14.svg"/><Relationship Id="rId4" Type="http://schemas.openxmlformats.org/officeDocument/2006/relationships/image" Target="../media/image65.png"/><Relationship Id="rId9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6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8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9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80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81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2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2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2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86.pn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3" Type="http://schemas.openxmlformats.org/officeDocument/2006/relationships/image" Target="../media/image3.svg"/><Relationship Id="rId7" Type="http://schemas.openxmlformats.org/officeDocument/2006/relationships/image" Target="../media/image9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89.png"/><Relationship Id="rId9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94.svg"/><Relationship Id="rId4" Type="http://schemas.openxmlformats.org/officeDocument/2006/relationships/image" Target="../media/image9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3.svg"/><Relationship Id="rId7" Type="http://schemas.openxmlformats.org/officeDocument/2006/relationships/image" Target="../media/image9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10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9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105.svg"/><Relationship Id="rId4" Type="http://schemas.openxmlformats.org/officeDocument/2006/relationships/image" Target="../media/image10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10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svg"/><Relationship Id="rId4" Type="http://schemas.openxmlformats.org/officeDocument/2006/relationships/image" Target="../media/image10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7.svg"/><Relationship Id="rId4" Type="http://schemas.openxmlformats.org/officeDocument/2006/relationships/image" Target="../media/image10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svg"/><Relationship Id="rId5" Type="http://schemas.openxmlformats.org/officeDocument/2006/relationships/image" Target="../media/image108.png"/><Relationship Id="rId4" Type="http://schemas.openxmlformats.org/officeDocument/2006/relationships/image" Target="../media/image3.sv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svg"/><Relationship Id="rId5" Type="http://schemas.openxmlformats.org/officeDocument/2006/relationships/image" Target="../media/image91.png"/><Relationship Id="rId4" Type="http://schemas.openxmlformats.org/officeDocument/2006/relationships/image" Target="../media/image3.sv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5.svg"/><Relationship Id="rId4" Type="http://schemas.openxmlformats.org/officeDocument/2006/relationships/image" Target="../media/image10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2.svg"/><Relationship Id="rId7" Type="http://schemas.openxmlformats.org/officeDocument/2006/relationships/image" Target="../media/image3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4.svg"/><Relationship Id="rId4" Type="http://schemas.openxmlformats.org/officeDocument/2006/relationships/image" Target="../media/image11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1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2.svg"/><Relationship Id="rId7" Type="http://schemas.openxmlformats.org/officeDocument/2006/relationships/image" Target="../media/image3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4.svg"/><Relationship Id="rId4" Type="http://schemas.openxmlformats.org/officeDocument/2006/relationships/image" Target="../media/image11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1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1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1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svg"/><Relationship Id="rId5" Type="http://schemas.openxmlformats.org/officeDocument/2006/relationships/image" Target="../media/image115.png"/><Relationship Id="rId4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18.svg"/><Relationship Id="rId4" Type="http://schemas.openxmlformats.org/officeDocument/2006/relationships/image" Target="../media/image1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2.sv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10.sv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20.svg"/><Relationship Id="rId4" Type="http://schemas.openxmlformats.org/officeDocument/2006/relationships/image" Target="../media/image11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sv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23.svg"/><Relationship Id="rId4" Type="http://schemas.openxmlformats.org/officeDocument/2006/relationships/image" Target="../media/image12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3.svg"/><Relationship Id="rId7" Type="http://schemas.openxmlformats.org/officeDocument/2006/relationships/image" Target="../media/image12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.png"/><Relationship Id="rId9" Type="http://schemas.openxmlformats.org/officeDocument/2006/relationships/image" Target="../media/image128.sv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4.sv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0062122" y="-364738"/>
            <a:ext cx="38382252" cy="11522668"/>
            <a:chOff x="0" y="0"/>
            <a:chExt cx="51176336" cy="15363557"/>
          </a:xfrm>
        </p:grpSpPr>
        <p:grpSp>
          <p:nvGrpSpPr>
            <p:cNvPr id="3" name="Group 3"/>
            <p:cNvGrpSpPr/>
            <p:nvPr/>
          </p:nvGrpSpPr>
          <p:grpSpPr>
            <a:xfrm>
              <a:off x="37751126" y="0"/>
              <a:ext cx="13425209" cy="15363557"/>
              <a:chOff x="0" y="0"/>
              <a:chExt cx="2651893" cy="3034777"/>
            </a:xfrm>
          </p:grpSpPr>
          <p:sp>
            <p:nvSpPr>
              <p:cNvPr id="4" name="Freeform 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2651893" cy="3034777"/>
              </a:xfrm>
              <a:custGeom>
                <a:avLst/>
                <a:gdLst/>
                <a:ahLst/>
                <a:cxnLst/>
                <a:rect l="l" t="t" r="r" b="b"/>
                <a:pathLst>
                  <a:path w="2651893" h="3034777">
                    <a:moveTo>
                      <a:pt x="0" y="0"/>
                    </a:moveTo>
                    <a:lnTo>
                      <a:pt x="2651893" y="0"/>
                    </a:lnTo>
                    <a:lnTo>
                      <a:pt x="2651893" y="3034777"/>
                    </a:lnTo>
                    <a:lnTo>
                      <a:pt x="0" y="3034777"/>
                    </a:lnTo>
                    <a:close/>
                  </a:path>
                </a:pathLst>
              </a:custGeom>
              <a:solidFill>
                <a:srgbClr val="03213E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2651893" cy="30728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4880948" y="12213382"/>
              <a:ext cx="14060548" cy="1234671"/>
              <a:chOff x="0" y="0"/>
              <a:chExt cx="2777392" cy="2438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77392" cy="243886"/>
              </a:xfrm>
              <a:custGeom>
                <a:avLst/>
                <a:gdLst/>
                <a:ahLst/>
                <a:cxnLst/>
                <a:rect l="l" t="t" r="r" b="b"/>
                <a:pathLst>
                  <a:path w="2777392" h="243886">
                    <a:moveTo>
                      <a:pt x="0" y="0"/>
                    </a:moveTo>
                    <a:lnTo>
                      <a:pt x="2777392" y="0"/>
                    </a:lnTo>
                    <a:lnTo>
                      <a:pt x="2777392" y="243886"/>
                    </a:lnTo>
                    <a:lnTo>
                      <a:pt x="0" y="243886"/>
                    </a:ln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777392" cy="2915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42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4066189" y="4218100"/>
              <a:ext cx="4114800" cy="4114800"/>
              <a:chOff x="0" y="0"/>
              <a:chExt cx="812800" cy="812800"/>
            </a:xfrm>
          </p:grpSpPr>
          <p:sp>
            <p:nvSpPr>
              <p:cNvPr id="10" name="Freeform 1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42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1857918"/>
              <a:ext cx="28662524" cy="1234671"/>
              <a:chOff x="0" y="0"/>
              <a:chExt cx="5661733" cy="243886"/>
            </a:xfrm>
          </p:grpSpPr>
          <p:sp>
            <p:nvSpPr>
              <p:cNvPr id="13" name="Freeform 1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5661733" cy="243886"/>
              </a:xfrm>
              <a:custGeom>
                <a:avLst/>
                <a:gdLst/>
                <a:ahLst/>
                <a:cxnLst/>
                <a:rect l="l" t="t" r="r" b="b"/>
                <a:pathLst>
                  <a:path w="5661733" h="243886">
                    <a:moveTo>
                      <a:pt x="0" y="0"/>
                    </a:moveTo>
                    <a:lnTo>
                      <a:pt x="5661733" y="0"/>
                    </a:lnTo>
                    <a:lnTo>
                      <a:pt x="5661733" y="243886"/>
                    </a:lnTo>
                    <a:lnTo>
                      <a:pt x="0" y="243886"/>
                    </a:lnTo>
                    <a:close/>
                  </a:path>
                </a:pathLst>
              </a:custGeom>
              <a:solidFill>
                <a:srgbClr val="03213E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5661733" cy="2819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5" name="TextBox 15" descr="Poskytovanie, čerpanie &#10;a vyúčtovanie dotácií &#10;v pôsobnosti ÚSŽZ&#10;"/>
            <p:cNvSpPr txBox="1"/>
            <p:nvPr/>
          </p:nvSpPr>
          <p:spPr>
            <a:xfrm>
              <a:off x="38656061" y="4332400"/>
              <a:ext cx="11615339" cy="4261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00"/>
                </a:lnSpc>
              </a:pPr>
              <a:r>
                <a:rPr lang="en-US" sz="6200" b="1" dirty="0" err="1">
                  <a:solidFill>
                    <a:srgbClr val="E6A233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Poskytovanie</a:t>
              </a:r>
              <a:r>
                <a:rPr lang="en-US" sz="6200" b="1" dirty="0">
                  <a:solidFill>
                    <a:srgbClr val="E6A233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, </a:t>
              </a:r>
              <a:r>
                <a:rPr lang="en-US" sz="6200" b="1" dirty="0" err="1">
                  <a:solidFill>
                    <a:srgbClr val="E6A233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čerpanie</a:t>
              </a:r>
              <a:r>
                <a:rPr lang="en-US" sz="6200" b="1" dirty="0">
                  <a:solidFill>
                    <a:srgbClr val="E6A233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</a:p>
            <a:p>
              <a:pPr algn="l">
                <a:lnSpc>
                  <a:spcPts val="6200"/>
                </a:lnSpc>
              </a:pPr>
              <a:r>
                <a:rPr lang="en-US" sz="6200" b="1" dirty="0">
                  <a:solidFill>
                    <a:srgbClr val="E6A233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a </a:t>
              </a:r>
              <a:r>
                <a:rPr lang="en-US" sz="6200" b="1" dirty="0" err="1">
                  <a:solidFill>
                    <a:srgbClr val="E6A233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vyúčtovanie</a:t>
              </a:r>
              <a:r>
                <a:rPr lang="en-US" sz="6200" b="1" dirty="0">
                  <a:solidFill>
                    <a:srgbClr val="E6A233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6200" b="1" dirty="0" err="1">
                  <a:solidFill>
                    <a:srgbClr val="E6A233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dotácií</a:t>
              </a:r>
              <a:r>
                <a:rPr lang="en-US" sz="6200" b="1" dirty="0">
                  <a:solidFill>
                    <a:srgbClr val="E6A233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</a:p>
            <a:p>
              <a:pPr algn="l">
                <a:lnSpc>
                  <a:spcPts val="6200"/>
                </a:lnSpc>
              </a:pPr>
              <a:r>
                <a:rPr lang="en-US" sz="6200" b="1" dirty="0">
                  <a:solidFill>
                    <a:srgbClr val="E6A233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v </a:t>
              </a:r>
              <a:r>
                <a:rPr lang="en-US" sz="6200" b="1" dirty="0" err="1">
                  <a:solidFill>
                    <a:srgbClr val="E6A233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pôsobnosti</a:t>
              </a:r>
              <a:r>
                <a:rPr lang="en-US" sz="6200" b="1" dirty="0">
                  <a:solidFill>
                    <a:srgbClr val="E6A233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ÚSŽZ</a:t>
              </a:r>
            </a:p>
          </p:txBody>
        </p:sp>
        <p:sp>
          <p:nvSpPr>
            <p:cNvPr id="16" name="Freeform 16" descr="logo ÚSŽZ"/>
            <p:cNvSpPr/>
            <p:nvPr/>
          </p:nvSpPr>
          <p:spPr>
            <a:xfrm>
              <a:off x="34066189" y="5419004"/>
              <a:ext cx="4114800" cy="1973766"/>
            </a:xfrm>
            <a:custGeom>
              <a:avLst/>
              <a:gdLst/>
              <a:ahLst/>
              <a:cxnLst/>
              <a:rect l="l" t="t" r="r" b="b"/>
              <a:pathLst>
                <a:path w="4114800" h="1973766">
                  <a:moveTo>
                    <a:pt x="0" y="0"/>
                  </a:moveTo>
                  <a:lnTo>
                    <a:pt x="4114800" y="0"/>
                  </a:lnTo>
                  <a:lnTo>
                    <a:pt x="4114800" y="1973766"/>
                  </a:lnTo>
                  <a:lnTo>
                    <a:pt x="0" y="1973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7" name="Freeform 1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-5400000">
              <a:off x="37196457" y="10630151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6"/>
                  </a:lnTo>
                  <a:lnTo>
                    <a:pt x="0" y="129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18" name="TextBox 18" descr="PRAVIDLÁ,POVINNOSTI, PRÁVA, RADY &#10;A PRÍKLADY Z PRAXE&#10;"/>
          <p:cNvSpPr txBox="1"/>
          <p:nvPr/>
        </p:nvSpPr>
        <p:spPr>
          <a:xfrm>
            <a:off x="150284" y="8973820"/>
            <a:ext cx="8728906" cy="54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 spc="1052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PRAVIDLÁ,POVINNOSTI, PRÁVA, RADY 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 spc="1052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 PRÍKLADY Z PRAXE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 descr="výdavky, ktoré nie sú uvedené v dotačnej zmluve ako oprávnené položky projektu&#10;&#10;&#10;Kedy môžem takéto výdavky vyúčtovať? &#10;ak ide o výdavky, ktoré nie sú v zmluve presne určené, ale majú priamy súvis s realizáciou projektu, môže si ich prijímateľ uplatniť, a to:&#10;maximálne do 10 % z celkovej výšky dotácie (napr. dotácie je vo výške 1 200 €, tak môžete použiť max. 120 € na takéto výdavky)&#10;najviac však do 500 € na jeden projekt/zámer (platí pre dotácie v sume nad 5 000 €)&#10;&#10;Aj tieto „nešpecifikované výdavky“ musia byť doložené:&#10;čitateľnými kópiami účtovných dokladov (napr. objednávka + faktúra + preklad do slovenčiny)&#10;výpisom z účtu o úhrade&#10;písomným odôvodnením ako ten výdavok súvisí s projektom&#10;&#10;&#10;&#10;&#10;"/>
          <p:cNvSpPr txBox="1"/>
          <p:nvPr/>
        </p:nvSpPr>
        <p:spPr>
          <a:xfrm>
            <a:off x="2336888" y="2690254"/>
            <a:ext cx="15247257" cy="7393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výdavky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,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ktoré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nie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sú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uvedené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v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dotačnej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zmluve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ako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oprávnené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položky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projektu</a:t>
            </a:r>
            <a:endParaRPr lang="en-US" sz="2599" b="1" dirty="0">
              <a:solidFill>
                <a:srgbClr val="FFFFFF"/>
              </a:solidFill>
              <a:latin typeface="Inria Serif Bold"/>
              <a:ea typeface="Inria Serif Bold"/>
              <a:cs typeface="Inria Serif Bold"/>
              <a:sym typeface="Inria Serif Bold"/>
            </a:endParaRPr>
          </a:p>
          <a:p>
            <a:pPr algn="l">
              <a:lnSpc>
                <a:spcPts val="3249"/>
              </a:lnSpc>
            </a:pPr>
            <a:endParaRPr lang="en-US" sz="2599" b="1" dirty="0">
              <a:solidFill>
                <a:srgbClr val="FFFFFF"/>
              </a:solidFill>
              <a:latin typeface="Inria Serif Bold"/>
              <a:ea typeface="Inria Serif Bold"/>
              <a:cs typeface="Inria Serif Bold"/>
              <a:sym typeface="Inria Serif Bold"/>
            </a:endParaRPr>
          </a:p>
          <a:p>
            <a:pPr algn="l">
              <a:lnSpc>
                <a:spcPts val="3249"/>
              </a:lnSpc>
            </a:pPr>
            <a:endParaRPr lang="en-US" sz="2599" b="1" dirty="0">
              <a:solidFill>
                <a:srgbClr val="FFFFFF"/>
              </a:solidFill>
              <a:latin typeface="Inria Serif Bold"/>
              <a:ea typeface="Inria Serif Bold"/>
              <a:cs typeface="Inria Serif Bold"/>
              <a:sym typeface="Inria Serif Bold"/>
            </a:endParaRPr>
          </a:p>
          <a:p>
            <a:pPr algn="l">
              <a:lnSpc>
                <a:spcPts val="3249"/>
              </a:lnSpc>
            </a:pPr>
            <a:r>
              <a:rPr lang="en-US" sz="2599" b="1" dirty="0">
                <a:solidFill>
                  <a:srgbClr val="E6A233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Kedy </a:t>
            </a:r>
            <a:r>
              <a:rPr lang="en-US" sz="2599" b="1" dirty="0" err="1">
                <a:solidFill>
                  <a:srgbClr val="E6A233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môžem</a:t>
            </a:r>
            <a:r>
              <a:rPr lang="en-US" sz="2599" b="1" dirty="0">
                <a:solidFill>
                  <a:srgbClr val="E6A233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E6A233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takéto</a:t>
            </a:r>
            <a:r>
              <a:rPr lang="en-US" sz="2599" b="1" dirty="0">
                <a:solidFill>
                  <a:srgbClr val="E6A233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E6A233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výdavky</a:t>
            </a:r>
            <a:r>
              <a:rPr lang="en-US" sz="2599" b="1" dirty="0">
                <a:solidFill>
                  <a:srgbClr val="E6A233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E6A233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vyúčtovať</a:t>
            </a:r>
            <a:r>
              <a:rPr lang="en-US" sz="2599" b="1" dirty="0">
                <a:solidFill>
                  <a:srgbClr val="E6A233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?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</a:p>
          <a:p>
            <a:pPr marL="561336" lvl="1" indent="-280668" algn="l">
              <a:lnSpc>
                <a:spcPts val="3249"/>
              </a:lnSpc>
              <a:buFont typeface="Arial"/>
              <a:buChar char="•"/>
            </a:pP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ak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ide o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výdavky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,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ktoré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nie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sú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v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zmluve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presne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určené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, </a:t>
            </a:r>
            <a:r>
              <a:rPr lang="en-US" sz="2599" b="1" dirty="0">
                <a:solidFill>
                  <a:srgbClr val="E6A233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ale </a:t>
            </a:r>
            <a:r>
              <a:rPr lang="en-US" sz="2599" b="1" dirty="0" err="1">
                <a:solidFill>
                  <a:srgbClr val="E6A233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majú</a:t>
            </a:r>
            <a:r>
              <a:rPr lang="en-US" sz="2599" b="1" dirty="0">
                <a:solidFill>
                  <a:srgbClr val="E6A233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E6A233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priamy</a:t>
            </a:r>
            <a:r>
              <a:rPr lang="en-US" sz="2599" b="1" dirty="0">
                <a:solidFill>
                  <a:srgbClr val="E6A233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E6A233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súvis</a:t>
            </a:r>
            <a:r>
              <a:rPr lang="en-US" sz="2599" b="1" dirty="0">
                <a:solidFill>
                  <a:srgbClr val="E6A233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s </a:t>
            </a:r>
            <a:r>
              <a:rPr lang="en-US" sz="2599" b="1" dirty="0" err="1">
                <a:solidFill>
                  <a:srgbClr val="E6A233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realizáciou</a:t>
            </a:r>
            <a:r>
              <a:rPr lang="en-US" sz="2599" b="1" dirty="0">
                <a:solidFill>
                  <a:srgbClr val="E6A233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E6A233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projektu</a:t>
            </a:r>
            <a:r>
              <a:rPr lang="en-US" sz="2599" b="1" dirty="0">
                <a:solidFill>
                  <a:srgbClr val="E6A233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,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môže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si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ich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prijímateľ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uplatniť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, a to:</a:t>
            </a:r>
          </a:p>
          <a:p>
            <a:pPr marL="1122671" lvl="2" indent="-374224" algn="l">
              <a:lnSpc>
                <a:spcPts val="3249"/>
              </a:lnSpc>
              <a:buFont typeface="Arial"/>
              <a:buChar char="⚬"/>
            </a:pPr>
            <a:r>
              <a:rPr lang="en-US" sz="2599" b="1" dirty="0" err="1">
                <a:solidFill>
                  <a:srgbClr val="E6A233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maximálne</a:t>
            </a:r>
            <a:r>
              <a:rPr lang="en-US" sz="2599" b="1" dirty="0">
                <a:solidFill>
                  <a:srgbClr val="E6A233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do 10 % 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z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celkovej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výšky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dotácie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(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napr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.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dotácie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je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vo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výške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1 200 €,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tak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môžete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použiť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max. 120 € na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takéto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výdavky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)</a:t>
            </a:r>
          </a:p>
          <a:p>
            <a:pPr marL="1122671" lvl="2" indent="-374224" algn="l">
              <a:lnSpc>
                <a:spcPts val="3249"/>
              </a:lnSpc>
              <a:buFont typeface="Arial"/>
              <a:buChar char="⚬"/>
            </a:pPr>
            <a:r>
              <a:rPr lang="en-US" sz="2599" b="1" dirty="0" err="1">
                <a:solidFill>
                  <a:srgbClr val="E6A233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najviac</a:t>
            </a:r>
            <a:r>
              <a:rPr lang="en-US" sz="2599" b="1" dirty="0">
                <a:solidFill>
                  <a:srgbClr val="E6A233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E6A233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však</a:t>
            </a:r>
            <a:r>
              <a:rPr lang="en-US" sz="2599" b="1" dirty="0">
                <a:solidFill>
                  <a:srgbClr val="E6A233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do 500 €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na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jeden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projekt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/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zámer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(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platí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pre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dotácie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v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sume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nad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5 000 €)</a:t>
            </a:r>
          </a:p>
          <a:p>
            <a:pPr algn="l">
              <a:lnSpc>
                <a:spcPts val="3249"/>
              </a:lnSpc>
            </a:pPr>
            <a:endParaRPr lang="en-US" sz="2599" b="1" dirty="0">
              <a:solidFill>
                <a:srgbClr val="FFFFFF"/>
              </a:solidFill>
              <a:latin typeface="Inria Serif Bold"/>
              <a:ea typeface="Inria Serif Bold"/>
              <a:cs typeface="Inria Serif Bold"/>
              <a:sym typeface="Inria Serif Bold"/>
            </a:endParaRPr>
          </a:p>
          <a:p>
            <a:pPr algn="l">
              <a:lnSpc>
                <a:spcPts val="3249"/>
              </a:lnSpc>
            </a:pPr>
            <a:r>
              <a:rPr lang="en-US" sz="2599" dirty="0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Aj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tieto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„</a:t>
            </a:r>
            <a:r>
              <a:rPr lang="en-US" sz="2599" b="1" dirty="0" err="1">
                <a:solidFill>
                  <a:srgbClr val="E6A233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nešpecifikované</a:t>
            </a:r>
            <a:r>
              <a:rPr lang="en-US" sz="2599" b="1" dirty="0">
                <a:solidFill>
                  <a:srgbClr val="E6A233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E6A233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výdavky</a:t>
            </a:r>
            <a:r>
              <a:rPr lang="en-US" sz="2599" b="1" dirty="0">
                <a:solidFill>
                  <a:srgbClr val="E6A233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“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musia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byť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doložené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:</a:t>
            </a:r>
          </a:p>
          <a:p>
            <a:pPr marL="561336" lvl="1" indent="-280668" algn="l">
              <a:lnSpc>
                <a:spcPts val="3249"/>
              </a:lnSpc>
              <a:buFont typeface="Arial"/>
              <a:buChar char="•"/>
            </a:pP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čitateľnými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kópiami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účtovných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dokladov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(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napr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.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objednávka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+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faktúra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+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preklad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do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slovenčiny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)</a:t>
            </a:r>
          </a:p>
          <a:p>
            <a:pPr marL="561336" lvl="1" indent="-280668" algn="l">
              <a:lnSpc>
                <a:spcPts val="3249"/>
              </a:lnSpc>
              <a:buFont typeface="Arial"/>
              <a:buChar char="•"/>
            </a:pP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výpisom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z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účtu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o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úhrade</a:t>
            </a:r>
            <a:endParaRPr lang="en-US" sz="2599" b="1" dirty="0">
              <a:solidFill>
                <a:srgbClr val="FFFFFF"/>
              </a:solidFill>
              <a:latin typeface="Inria Serif Bold"/>
              <a:ea typeface="Inria Serif Bold"/>
              <a:cs typeface="Inria Serif Bold"/>
              <a:sym typeface="Inria Serif Bold"/>
            </a:endParaRPr>
          </a:p>
          <a:p>
            <a:pPr marL="561336" lvl="1" indent="-280668" algn="l">
              <a:lnSpc>
                <a:spcPts val="3249"/>
              </a:lnSpc>
              <a:buFont typeface="Arial"/>
              <a:buChar char="•"/>
            </a:pP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písomným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odôvodnením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ako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ten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výdavok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súvisí</a:t>
            </a:r>
            <a:r>
              <a:rPr lang="en-US" sz="25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s </a:t>
            </a:r>
            <a:r>
              <a:rPr lang="en-US" sz="2599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projektom</a:t>
            </a:r>
            <a:endParaRPr lang="en-US" sz="2599" b="1" dirty="0">
              <a:solidFill>
                <a:srgbClr val="FFFFFF"/>
              </a:solidFill>
              <a:latin typeface="Inria Serif Bold"/>
              <a:ea typeface="Inria Serif Bold"/>
              <a:cs typeface="Inria Serif Bold"/>
              <a:sym typeface="Inria Serif Bold"/>
            </a:endParaRPr>
          </a:p>
          <a:p>
            <a:pPr algn="l">
              <a:lnSpc>
                <a:spcPts val="3249"/>
              </a:lnSpc>
            </a:pPr>
            <a:endParaRPr lang="en-US" sz="2599" b="1" dirty="0">
              <a:solidFill>
                <a:srgbClr val="FFFFFF"/>
              </a:solidFill>
              <a:latin typeface="Inria Serif Bold"/>
              <a:ea typeface="Inria Serif Bold"/>
              <a:cs typeface="Inria Serif Bold"/>
              <a:sym typeface="Inria Serif Bold"/>
            </a:endParaRPr>
          </a:p>
          <a:p>
            <a:pPr algn="l">
              <a:lnSpc>
                <a:spcPts val="3249"/>
              </a:lnSpc>
            </a:pPr>
            <a:endParaRPr lang="en-US" sz="2599" b="1" dirty="0">
              <a:solidFill>
                <a:srgbClr val="FFFFFF"/>
              </a:solidFill>
              <a:latin typeface="Inria Serif Bold"/>
              <a:ea typeface="Inria Serif Bold"/>
              <a:cs typeface="Inria Serif Bold"/>
              <a:sym typeface="Inria Serif Bold"/>
            </a:endParaRPr>
          </a:p>
          <a:p>
            <a:pPr algn="ctr">
              <a:lnSpc>
                <a:spcPts val="3374"/>
              </a:lnSpc>
            </a:pPr>
            <a:endParaRPr lang="en-US" sz="2599" b="1" dirty="0">
              <a:solidFill>
                <a:srgbClr val="FFFFFF"/>
              </a:solidFill>
              <a:latin typeface="Inria Serif Bold"/>
              <a:ea typeface="Inria Serif Bold"/>
              <a:cs typeface="Inria Serif Bold"/>
              <a:sym typeface="Inria Serif Bold"/>
            </a:endParaRPr>
          </a:p>
          <a:p>
            <a:pPr algn="ctr">
              <a:lnSpc>
                <a:spcPts val="3374"/>
              </a:lnSpc>
            </a:pPr>
            <a:endParaRPr lang="en-US" sz="2599" b="1" dirty="0">
              <a:solidFill>
                <a:srgbClr val="FFFFFF"/>
              </a:solidFill>
              <a:latin typeface="Inria Serif Bold"/>
              <a:ea typeface="Inria Serif Bold"/>
              <a:cs typeface="Inria Serif Bold"/>
              <a:sym typeface="Inria Serif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327950" y="2814651"/>
            <a:ext cx="555395" cy="542899"/>
          </a:xfrm>
          <a:custGeom>
            <a:avLst/>
            <a:gdLst/>
            <a:ahLst/>
            <a:cxnLst/>
            <a:rect l="l" t="t" r="r" b="b"/>
            <a:pathLst>
              <a:path w="555395" h="542899">
                <a:moveTo>
                  <a:pt x="0" y="0"/>
                </a:moveTo>
                <a:lnTo>
                  <a:pt x="555395" y="0"/>
                </a:lnTo>
                <a:lnTo>
                  <a:pt x="555395" y="542898"/>
                </a:lnTo>
                <a:lnTo>
                  <a:pt x="0" y="5428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" name="Freeform 4"/>
          <p:cNvSpPr/>
          <p:nvPr/>
        </p:nvSpPr>
        <p:spPr>
          <a:xfrm>
            <a:off x="1327950" y="4080490"/>
            <a:ext cx="555395" cy="542899"/>
          </a:xfrm>
          <a:custGeom>
            <a:avLst/>
            <a:gdLst/>
            <a:ahLst/>
            <a:cxnLst/>
            <a:rect l="l" t="t" r="r" b="b"/>
            <a:pathLst>
              <a:path w="555395" h="542899">
                <a:moveTo>
                  <a:pt x="0" y="0"/>
                </a:moveTo>
                <a:lnTo>
                  <a:pt x="555395" y="0"/>
                </a:lnTo>
                <a:lnTo>
                  <a:pt x="555395" y="542899"/>
                </a:lnTo>
                <a:lnTo>
                  <a:pt x="0" y="542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8003965" y="-8003965"/>
            <a:ext cx="2280070" cy="18288000"/>
            <a:chOff x="0" y="0"/>
            <a:chExt cx="600512" cy="4816593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600512" cy="4816592"/>
            </a:xfrm>
            <a:custGeom>
              <a:avLst/>
              <a:gdLst/>
              <a:ahLst/>
              <a:cxnLst/>
              <a:rect l="l" t="t" r="r" b="b"/>
              <a:pathLst>
                <a:path w="600512" h="4816592">
                  <a:moveTo>
                    <a:pt x="173169" y="0"/>
                  </a:moveTo>
                  <a:lnTo>
                    <a:pt x="427343" y="0"/>
                  </a:lnTo>
                  <a:cubicBezTo>
                    <a:pt x="473271" y="0"/>
                    <a:pt x="517317" y="18245"/>
                    <a:pt x="549792" y="50720"/>
                  </a:cubicBezTo>
                  <a:cubicBezTo>
                    <a:pt x="582268" y="83196"/>
                    <a:pt x="600512" y="127242"/>
                    <a:pt x="600512" y="173169"/>
                  </a:cubicBezTo>
                  <a:lnTo>
                    <a:pt x="600512" y="4643423"/>
                  </a:lnTo>
                  <a:cubicBezTo>
                    <a:pt x="600512" y="4689351"/>
                    <a:pt x="582268" y="4733397"/>
                    <a:pt x="549792" y="4765872"/>
                  </a:cubicBezTo>
                  <a:cubicBezTo>
                    <a:pt x="517317" y="4798348"/>
                    <a:pt x="473271" y="4816592"/>
                    <a:pt x="427343" y="4816592"/>
                  </a:cubicBezTo>
                  <a:lnTo>
                    <a:pt x="173169" y="4816592"/>
                  </a:lnTo>
                  <a:cubicBezTo>
                    <a:pt x="77530" y="4816592"/>
                    <a:pt x="0" y="4739062"/>
                    <a:pt x="0" y="4643423"/>
                  </a:cubicBezTo>
                  <a:lnTo>
                    <a:pt x="0" y="173169"/>
                  </a:lnTo>
                  <a:cubicBezTo>
                    <a:pt x="0" y="127242"/>
                    <a:pt x="18245" y="83196"/>
                    <a:pt x="50720" y="50720"/>
                  </a:cubicBezTo>
                  <a:cubicBezTo>
                    <a:pt x="83196" y="18245"/>
                    <a:pt x="127242" y="0"/>
                    <a:pt x="17316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E6A233"/>
              </a:solidFill>
              <a:prstDash val="solid"/>
              <a:rou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600512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6"/>
                </a:lnSpc>
              </a:pPr>
              <a:r>
                <a:rPr lang="en-US" sz="2400" b="1" spc="-48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</a:p>
          </p:txBody>
        </p:sp>
      </p:grp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1933" y="247565"/>
            <a:ext cx="8837881" cy="1734434"/>
          </a:xfrm>
          <a:custGeom>
            <a:avLst/>
            <a:gdLst/>
            <a:ahLst/>
            <a:cxnLst/>
            <a:rect l="l" t="t" r="r" b="b"/>
            <a:pathLst>
              <a:path w="8837881" h="1734434">
                <a:moveTo>
                  <a:pt x="0" y="0"/>
                </a:moveTo>
                <a:lnTo>
                  <a:pt x="8837881" y="0"/>
                </a:lnTo>
                <a:lnTo>
                  <a:pt x="8837881" y="1734434"/>
                </a:lnTo>
                <a:lnTo>
                  <a:pt x="0" y="17344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9" name="Freeform 9" descr="logo USZZ"/>
          <p:cNvSpPr/>
          <p:nvPr/>
        </p:nvSpPr>
        <p:spPr>
          <a:xfrm>
            <a:off x="367373" y="612698"/>
            <a:ext cx="2446350" cy="1173453"/>
          </a:xfrm>
          <a:custGeom>
            <a:avLst/>
            <a:gdLst/>
            <a:ahLst/>
            <a:cxnLst/>
            <a:rect l="l" t="t" r="r" b="b"/>
            <a:pathLst>
              <a:path w="2446350" h="1173453">
                <a:moveTo>
                  <a:pt x="0" y="0"/>
                </a:moveTo>
                <a:lnTo>
                  <a:pt x="2446350" y="0"/>
                </a:lnTo>
                <a:lnTo>
                  <a:pt x="2446350" y="1173453"/>
                </a:lnTo>
                <a:lnTo>
                  <a:pt x="0" y="11734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0" name="Freeform 10"/>
          <p:cNvSpPr/>
          <p:nvPr/>
        </p:nvSpPr>
        <p:spPr>
          <a:xfrm rot="-5400000">
            <a:off x="17014839" y="544273"/>
            <a:ext cx="832003" cy="968854"/>
          </a:xfrm>
          <a:custGeom>
            <a:avLst/>
            <a:gdLst/>
            <a:ahLst/>
            <a:cxnLst/>
            <a:rect l="l" t="t" r="r" b="b"/>
            <a:pathLst>
              <a:path w="832003" h="968854">
                <a:moveTo>
                  <a:pt x="0" y="0"/>
                </a:moveTo>
                <a:lnTo>
                  <a:pt x="832003" y="0"/>
                </a:lnTo>
                <a:lnTo>
                  <a:pt x="832003" y="968854"/>
                </a:lnTo>
                <a:lnTo>
                  <a:pt x="0" y="9688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>
          <a:xfrm>
            <a:off x="929822" y="6727271"/>
            <a:ext cx="1100523" cy="1592076"/>
          </a:xfrm>
          <a:custGeom>
            <a:avLst/>
            <a:gdLst/>
            <a:ahLst/>
            <a:cxnLst/>
            <a:rect l="l" t="t" r="r" b="b"/>
            <a:pathLst>
              <a:path w="1100523" h="1592076">
                <a:moveTo>
                  <a:pt x="0" y="0"/>
                </a:moveTo>
                <a:lnTo>
                  <a:pt x="1100523" y="0"/>
                </a:lnTo>
                <a:lnTo>
                  <a:pt x="1100523" y="1592076"/>
                </a:lnTo>
                <a:lnTo>
                  <a:pt x="0" y="15920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2" name="TextBox 12" descr="Čo sú to nešpecifikované výdavky v dotačnej zmluve do výšky 10 % ?&#10;"/>
          <p:cNvSpPr txBox="1"/>
          <p:nvPr/>
        </p:nvSpPr>
        <p:spPr>
          <a:xfrm>
            <a:off x="6122312" y="546023"/>
            <a:ext cx="7547502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  <a:spcBef>
                <a:spcPct val="0"/>
              </a:spcBef>
            </a:pPr>
            <a:r>
              <a:rPr lang="en-US" sz="3400" b="1" dirty="0" err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Čo</a:t>
            </a:r>
            <a:r>
              <a:rPr lang="en-US" sz="3400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3400" b="1" dirty="0" err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sú</a:t>
            </a:r>
            <a:r>
              <a:rPr lang="en-US" sz="3400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to </a:t>
            </a:r>
            <a:r>
              <a:rPr lang="en-US" sz="3400" b="1" dirty="0" err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nešpecifikované</a:t>
            </a:r>
            <a:r>
              <a:rPr lang="en-US" sz="3400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3400" b="1" dirty="0" err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výdavky</a:t>
            </a:r>
            <a:r>
              <a:rPr lang="en-US" sz="3400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v </a:t>
            </a:r>
            <a:r>
              <a:rPr lang="en-US" sz="3400" b="1" dirty="0" err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dotačnej</a:t>
            </a:r>
            <a:r>
              <a:rPr lang="en-US" sz="3400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3400" b="1" dirty="0" err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zmluve</a:t>
            </a:r>
            <a:r>
              <a:rPr lang="en-US" sz="3400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do </a:t>
            </a:r>
            <a:r>
              <a:rPr lang="en-US" sz="3400" b="1" dirty="0" err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výšky</a:t>
            </a:r>
            <a:r>
              <a:rPr lang="en-US" sz="3400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10 % 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 descr="Dotácia bola uhradená do 31.07.2025 (vrátane)&#10;"/>
          <p:cNvSpPr txBox="1"/>
          <p:nvPr/>
        </p:nvSpPr>
        <p:spPr>
          <a:xfrm>
            <a:off x="1052509" y="8086668"/>
            <a:ext cx="3779424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Dotácia</a:t>
            </a:r>
            <a:r>
              <a:rPr lang="en-US" sz="29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bola </a:t>
            </a:r>
            <a:r>
              <a:rPr lang="en-US" sz="29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uhradená</a:t>
            </a:r>
            <a:r>
              <a:rPr lang="en-US" sz="29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do 31.07.2025 (</a:t>
            </a:r>
            <a:r>
              <a:rPr lang="en-US" sz="29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vrátane</a:t>
            </a:r>
            <a:r>
              <a:rPr lang="en-US" sz="29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)</a:t>
            </a:r>
          </a:p>
        </p:txBody>
      </p:sp>
      <p:sp>
        <p:nvSpPr>
          <p:cNvPr id="3" name="TextBox 3" descr="do 31.12. príslušného roka,                      v ktorom bola dotácia schválená&#10;&#10;"/>
          <p:cNvSpPr txBox="1"/>
          <p:nvPr/>
        </p:nvSpPr>
        <p:spPr>
          <a:xfrm>
            <a:off x="12379435" y="7874322"/>
            <a:ext cx="5387459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do 31.12. </a:t>
            </a:r>
            <a:r>
              <a:rPr lang="en-US" sz="30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príslušného</a:t>
            </a:r>
            <a:r>
              <a:rPr lang="en-US" sz="30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roka</a:t>
            </a:r>
            <a:r>
              <a:rPr lang="en-US" sz="30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,                      v </a:t>
            </a:r>
            <a:r>
              <a:rPr lang="en-US" sz="30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ktorom</a:t>
            </a:r>
            <a:r>
              <a:rPr lang="en-US" sz="30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bola </a:t>
            </a:r>
            <a:r>
              <a:rPr lang="en-US" sz="30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dotácia</a:t>
            </a:r>
            <a:r>
              <a:rPr lang="en-US" sz="30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schválená</a:t>
            </a:r>
            <a:endParaRPr lang="en-US" sz="3000" b="1" dirty="0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l">
              <a:lnSpc>
                <a:spcPts val="4200"/>
              </a:lnSpc>
              <a:spcBef>
                <a:spcPct val="0"/>
              </a:spcBef>
            </a:pPr>
            <a:endParaRPr lang="en-US" sz="3000" b="1" dirty="0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4" name="TextBox 4" descr="Do 16.12  môžete požiadať o predĺženie lehoty na prípravu vyúčtovania dotácie&#10;"/>
          <p:cNvSpPr txBox="1"/>
          <p:nvPr/>
        </p:nvSpPr>
        <p:spPr>
          <a:xfrm>
            <a:off x="6270863" y="7983300"/>
            <a:ext cx="4576540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Do 16.12  </a:t>
            </a:r>
            <a:r>
              <a:rPr lang="en-US" sz="29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môžete</a:t>
            </a:r>
            <a:r>
              <a:rPr lang="en-US" sz="29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9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požiadať</a:t>
            </a:r>
            <a:r>
              <a:rPr lang="en-US" sz="29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o </a:t>
            </a:r>
            <a:r>
              <a:rPr lang="en-US" sz="29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predĺženie</a:t>
            </a:r>
            <a:r>
              <a:rPr lang="en-US" sz="29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9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lehoty</a:t>
            </a:r>
            <a:r>
              <a:rPr lang="en-US" sz="29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na </a:t>
            </a:r>
            <a:r>
              <a:rPr lang="en-US" sz="29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prípravu</a:t>
            </a:r>
            <a:r>
              <a:rPr lang="en-US" sz="29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9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vyúčtovania</a:t>
            </a:r>
            <a:r>
              <a:rPr lang="en-US" sz="29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9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dotácie</a:t>
            </a:r>
            <a:endParaRPr lang="en-US" sz="2999" b="1" dirty="0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876913" y="2648094"/>
            <a:ext cx="1342024" cy="1342024"/>
          </a:xfrm>
          <a:custGeom>
            <a:avLst/>
            <a:gdLst/>
            <a:ahLst/>
            <a:cxnLst/>
            <a:rect l="l" t="t" r="r" b="b"/>
            <a:pathLst>
              <a:path w="1342024" h="1342024">
                <a:moveTo>
                  <a:pt x="0" y="0"/>
                </a:moveTo>
                <a:lnTo>
                  <a:pt x="1342024" y="0"/>
                </a:lnTo>
                <a:lnTo>
                  <a:pt x="1342024" y="1342024"/>
                </a:lnTo>
                <a:lnTo>
                  <a:pt x="0" y="1342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6" name="Group 6"/>
          <p:cNvGrpSpPr/>
          <p:nvPr/>
        </p:nvGrpSpPr>
        <p:grpSpPr>
          <a:xfrm>
            <a:off x="3388996" y="2906999"/>
            <a:ext cx="2197719" cy="1252442"/>
            <a:chOff x="0" y="0"/>
            <a:chExt cx="1426259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26259" cy="812800"/>
            </a:xfrm>
            <a:custGeom>
              <a:avLst/>
              <a:gdLst/>
              <a:ahLst/>
              <a:cxnLst/>
              <a:rect l="l" t="t" r="r" b="b"/>
              <a:pathLst>
                <a:path w="1426259" h="812800">
                  <a:moveTo>
                    <a:pt x="1426259" y="406400"/>
                  </a:moveTo>
                  <a:lnTo>
                    <a:pt x="1019859" y="0"/>
                  </a:lnTo>
                  <a:lnTo>
                    <a:pt x="1019859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019859" y="609600"/>
                  </a:lnTo>
                  <a:lnTo>
                    <a:pt x="1019859" y="812800"/>
                  </a:lnTo>
                  <a:lnTo>
                    <a:pt x="1426259" y="406400"/>
                  </a:lnTo>
                  <a:close/>
                </a:path>
              </a:pathLst>
            </a:custGeom>
            <a:solidFill>
              <a:srgbClr val="F7B8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03200"/>
              <a:ext cx="1324659" cy="406400"/>
            </a:xfrm>
            <a:prstGeom prst="rect">
              <a:avLst/>
            </a:prstGeom>
          </p:spPr>
          <p:txBody>
            <a:bodyPr lIns="69594" tIns="69594" rIns="69594" bIns="69594" rtlCol="0" anchor="ctr"/>
            <a:lstStyle/>
            <a:p>
              <a:pPr marL="0" lvl="0" indent="0" algn="ctr">
                <a:lnSpc>
                  <a:spcPts val="47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5400000">
            <a:off x="918027" y="3951999"/>
            <a:ext cx="3420095" cy="141079"/>
          </a:xfrm>
          <a:custGeom>
            <a:avLst/>
            <a:gdLst/>
            <a:ahLst/>
            <a:cxnLst/>
            <a:rect l="l" t="t" r="r" b="b"/>
            <a:pathLst>
              <a:path w="3420095" h="141079">
                <a:moveTo>
                  <a:pt x="0" y="0"/>
                </a:moveTo>
                <a:lnTo>
                  <a:pt x="3420095" y="0"/>
                </a:lnTo>
                <a:lnTo>
                  <a:pt x="3420095" y="141079"/>
                </a:lnTo>
                <a:lnTo>
                  <a:pt x="0" y="1410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10" name="Group 10"/>
          <p:cNvGrpSpPr/>
          <p:nvPr/>
        </p:nvGrpSpPr>
        <p:grpSpPr>
          <a:xfrm>
            <a:off x="1499284" y="2312491"/>
            <a:ext cx="2257581" cy="225758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B8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69594" tIns="69594" rIns="69594" bIns="69594" rtlCol="0" anchor="ctr"/>
            <a:lstStyle/>
            <a:p>
              <a:pPr marL="0" lvl="0" indent="0" algn="ctr">
                <a:lnSpc>
                  <a:spcPts val="47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772040" y="2579174"/>
            <a:ext cx="2101331" cy="2101331"/>
          </a:xfrm>
          <a:custGeom>
            <a:avLst/>
            <a:gdLst/>
            <a:ahLst/>
            <a:cxnLst/>
            <a:rect l="l" t="t" r="r" b="b"/>
            <a:pathLst>
              <a:path w="2101331" h="2101331">
                <a:moveTo>
                  <a:pt x="0" y="0"/>
                </a:moveTo>
                <a:lnTo>
                  <a:pt x="2101331" y="0"/>
                </a:lnTo>
                <a:lnTo>
                  <a:pt x="2101331" y="2101331"/>
                </a:lnTo>
                <a:lnTo>
                  <a:pt x="0" y="21013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sk-SK"/>
          </a:p>
        </p:txBody>
      </p:sp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72040" y="2579174"/>
            <a:ext cx="1717590" cy="171759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69594" tIns="69594" rIns="69594" bIns="69594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6269" y="5537755"/>
            <a:ext cx="1903610" cy="2098441"/>
          </a:xfrm>
          <a:custGeom>
            <a:avLst/>
            <a:gdLst/>
            <a:ahLst/>
            <a:cxnLst/>
            <a:rect l="l" t="t" r="r" b="b"/>
            <a:pathLst>
              <a:path w="1903610" h="2098441">
                <a:moveTo>
                  <a:pt x="0" y="0"/>
                </a:moveTo>
                <a:lnTo>
                  <a:pt x="1903611" y="0"/>
                </a:lnTo>
                <a:lnTo>
                  <a:pt x="1903611" y="2098442"/>
                </a:lnTo>
                <a:lnTo>
                  <a:pt x="0" y="20984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8" name="TextBox 18"/>
          <p:cNvSpPr txBox="1"/>
          <p:nvPr/>
        </p:nvSpPr>
        <p:spPr>
          <a:xfrm>
            <a:off x="1781143" y="6474705"/>
            <a:ext cx="1798737" cy="600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61"/>
              </a:lnSpc>
              <a:spcBef>
                <a:spcPct val="0"/>
              </a:spcBef>
            </a:pPr>
            <a:r>
              <a:rPr lang="en-US" sz="3543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≤ 31.07.</a:t>
            </a:r>
          </a:p>
        </p:txBody>
      </p:sp>
      <p:sp>
        <p:nvSpPr>
          <p:cNvPr id="19" name="Freeform 19"/>
          <p:cNvSpPr/>
          <p:nvPr/>
        </p:nvSpPr>
        <p:spPr>
          <a:xfrm rot="5400000">
            <a:off x="12687204" y="3919578"/>
            <a:ext cx="3420095" cy="141079"/>
          </a:xfrm>
          <a:custGeom>
            <a:avLst/>
            <a:gdLst/>
            <a:ahLst/>
            <a:cxnLst/>
            <a:rect l="l" t="t" r="r" b="b"/>
            <a:pathLst>
              <a:path w="3420095" h="141079">
                <a:moveTo>
                  <a:pt x="0" y="0"/>
                </a:moveTo>
                <a:lnTo>
                  <a:pt x="3420095" y="0"/>
                </a:lnTo>
                <a:lnTo>
                  <a:pt x="3420095" y="141079"/>
                </a:lnTo>
                <a:lnTo>
                  <a:pt x="0" y="1410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20" name="Freeform 20"/>
          <p:cNvSpPr/>
          <p:nvPr/>
        </p:nvSpPr>
        <p:spPr>
          <a:xfrm rot="5400000">
            <a:off x="6652415" y="3954461"/>
            <a:ext cx="3420095" cy="141079"/>
          </a:xfrm>
          <a:custGeom>
            <a:avLst/>
            <a:gdLst/>
            <a:ahLst/>
            <a:cxnLst/>
            <a:rect l="l" t="t" r="r" b="b"/>
            <a:pathLst>
              <a:path w="3420095" h="141079">
                <a:moveTo>
                  <a:pt x="0" y="0"/>
                </a:moveTo>
                <a:lnTo>
                  <a:pt x="3420095" y="0"/>
                </a:lnTo>
                <a:lnTo>
                  <a:pt x="3420095" y="141079"/>
                </a:lnTo>
                <a:lnTo>
                  <a:pt x="0" y="1410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21" name="Group 21"/>
          <p:cNvGrpSpPr/>
          <p:nvPr/>
        </p:nvGrpSpPr>
        <p:grpSpPr>
          <a:xfrm>
            <a:off x="9094443" y="2866910"/>
            <a:ext cx="2197719" cy="1252442"/>
            <a:chOff x="0" y="0"/>
            <a:chExt cx="1426259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26259" cy="812800"/>
            </a:xfrm>
            <a:custGeom>
              <a:avLst/>
              <a:gdLst/>
              <a:ahLst/>
              <a:cxnLst/>
              <a:rect l="l" t="t" r="r" b="b"/>
              <a:pathLst>
                <a:path w="1426259" h="812800">
                  <a:moveTo>
                    <a:pt x="1426259" y="406400"/>
                  </a:moveTo>
                  <a:lnTo>
                    <a:pt x="1019859" y="0"/>
                  </a:lnTo>
                  <a:lnTo>
                    <a:pt x="1019859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019859" y="609600"/>
                  </a:lnTo>
                  <a:lnTo>
                    <a:pt x="1019859" y="812800"/>
                  </a:lnTo>
                  <a:lnTo>
                    <a:pt x="1426259" y="406400"/>
                  </a:lnTo>
                  <a:close/>
                </a:path>
              </a:pathLst>
            </a:custGeom>
            <a:solidFill>
              <a:srgbClr val="F7B8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203200"/>
              <a:ext cx="1324659" cy="406400"/>
            </a:xfrm>
            <a:prstGeom prst="rect">
              <a:avLst/>
            </a:prstGeom>
          </p:spPr>
          <p:txBody>
            <a:bodyPr lIns="69594" tIns="69594" rIns="69594" bIns="69594" rtlCol="0" anchor="ctr"/>
            <a:lstStyle/>
            <a:p>
              <a:pPr marL="0" lvl="0" indent="0" algn="ctr">
                <a:lnSpc>
                  <a:spcPts val="47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249414" y="2312491"/>
            <a:ext cx="2257581" cy="2257581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B8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69594" tIns="69594" rIns="69594" bIns="69594" rtlCol="0" anchor="ctr"/>
            <a:lstStyle/>
            <a:p>
              <a:pPr marL="0" lvl="0" indent="0" algn="ctr">
                <a:lnSpc>
                  <a:spcPts val="47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7522170" y="2579174"/>
            <a:ext cx="2101331" cy="2101331"/>
          </a:xfrm>
          <a:custGeom>
            <a:avLst/>
            <a:gdLst/>
            <a:ahLst/>
            <a:cxnLst/>
            <a:rect l="l" t="t" r="r" b="b"/>
            <a:pathLst>
              <a:path w="2101331" h="2101331">
                <a:moveTo>
                  <a:pt x="0" y="0"/>
                </a:moveTo>
                <a:lnTo>
                  <a:pt x="2101331" y="0"/>
                </a:lnTo>
                <a:lnTo>
                  <a:pt x="2101331" y="2101331"/>
                </a:lnTo>
                <a:lnTo>
                  <a:pt x="0" y="21013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sk-SK"/>
          </a:p>
        </p:txBody>
      </p:sp>
      <p:grpSp>
        <p:nvGrpSpPr>
          <p:cNvPr id="28" name="Group 28"/>
          <p:cNvGrpSpPr/>
          <p:nvPr/>
        </p:nvGrpSpPr>
        <p:grpSpPr>
          <a:xfrm>
            <a:off x="7522170" y="2579174"/>
            <a:ext cx="1717590" cy="1717590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69594" tIns="69594" rIns="69594" bIns="69594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3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90095" y="2689497"/>
            <a:ext cx="1285814" cy="1607268"/>
          </a:xfrm>
          <a:custGeom>
            <a:avLst/>
            <a:gdLst/>
            <a:ahLst/>
            <a:cxnLst/>
            <a:rect l="l" t="t" r="r" b="b"/>
            <a:pathLst>
              <a:path w="1285814" h="1607268">
                <a:moveTo>
                  <a:pt x="0" y="0"/>
                </a:moveTo>
                <a:lnTo>
                  <a:pt x="1285814" y="0"/>
                </a:lnTo>
                <a:lnTo>
                  <a:pt x="1285814" y="1607268"/>
                </a:lnTo>
                <a:lnTo>
                  <a:pt x="0" y="16072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2170" y="5537755"/>
            <a:ext cx="1903610" cy="2098441"/>
          </a:xfrm>
          <a:custGeom>
            <a:avLst/>
            <a:gdLst/>
            <a:ahLst/>
            <a:cxnLst/>
            <a:rect l="l" t="t" r="r" b="b"/>
            <a:pathLst>
              <a:path w="1903610" h="2098441">
                <a:moveTo>
                  <a:pt x="0" y="0"/>
                </a:moveTo>
                <a:lnTo>
                  <a:pt x="1903610" y="0"/>
                </a:lnTo>
                <a:lnTo>
                  <a:pt x="1903610" y="2098442"/>
                </a:lnTo>
                <a:lnTo>
                  <a:pt x="0" y="20984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3" name="TextBox 33"/>
          <p:cNvSpPr txBox="1"/>
          <p:nvPr/>
        </p:nvSpPr>
        <p:spPr>
          <a:xfrm>
            <a:off x="7574607" y="6437498"/>
            <a:ext cx="1798737" cy="600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61"/>
              </a:lnSpc>
              <a:spcBef>
                <a:spcPct val="0"/>
              </a:spcBef>
            </a:pPr>
            <a:r>
              <a:rPr lang="en-US" sz="3543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≤ 16.12.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3247655" y="2280070"/>
            <a:ext cx="2257581" cy="2257581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B8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69594" tIns="69594" rIns="69594" bIns="69594" rtlCol="0" anchor="ctr"/>
            <a:lstStyle/>
            <a:p>
              <a:pPr marL="0" lvl="0" indent="0" algn="ctr">
                <a:lnSpc>
                  <a:spcPts val="47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17651" y="2579174"/>
            <a:ext cx="2101331" cy="2101331"/>
          </a:xfrm>
          <a:custGeom>
            <a:avLst/>
            <a:gdLst/>
            <a:ahLst/>
            <a:cxnLst/>
            <a:rect l="l" t="t" r="r" b="b"/>
            <a:pathLst>
              <a:path w="2101331" h="2101331">
                <a:moveTo>
                  <a:pt x="0" y="0"/>
                </a:moveTo>
                <a:lnTo>
                  <a:pt x="2101331" y="0"/>
                </a:lnTo>
                <a:lnTo>
                  <a:pt x="2101331" y="2101331"/>
                </a:lnTo>
                <a:lnTo>
                  <a:pt x="0" y="21013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sk-SK"/>
          </a:p>
        </p:txBody>
      </p:sp>
      <p:grpSp>
        <p:nvGrpSpPr>
          <p:cNvPr id="38" name="Group 38"/>
          <p:cNvGrpSpPr/>
          <p:nvPr/>
        </p:nvGrpSpPr>
        <p:grpSpPr>
          <a:xfrm>
            <a:off x="13517651" y="2579174"/>
            <a:ext cx="1717590" cy="1717590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69594" tIns="69594" rIns="69594" bIns="69594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41" name="Freeform 41"/>
          <p:cNvSpPr/>
          <p:nvPr/>
        </p:nvSpPr>
        <p:spPr>
          <a:xfrm>
            <a:off x="13739767" y="2692248"/>
            <a:ext cx="1273357" cy="1498067"/>
          </a:xfrm>
          <a:custGeom>
            <a:avLst/>
            <a:gdLst/>
            <a:ahLst/>
            <a:cxnLst/>
            <a:rect l="l" t="t" r="r" b="b"/>
            <a:pathLst>
              <a:path w="1273357" h="1498067">
                <a:moveTo>
                  <a:pt x="0" y="0"/>
                </a:moveTo>
                <a:lnTo>
                  <a:pt x="1273357" y="0"/>
                </a:lnTo>
                <a:lnTo>
                  <a:pt x="1273357" y="1498068"/>
                </a:lnTo>
                <a:lnTo>
                  <a:pt x="0" y="14980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2" name="Freeform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92420" y="5537755"/>
            <a:ext cx="1903610" cy="2098441"/>
          </a:xfrm>
          <a:custGeom>
            <a:avLst/>
            <a:gdLst/>
            <a:ahLst/>
            <a:cxnLst/>
            <a:rect l="l" t="t" r="r" b="b"/>
            <a:pathLst>
              <a:path w="1903610" h="2098441">
                <a:moveTo>
                  <a:pt x="0" y="0"/>
                </a:moveTo>
                <a:lnTo>
                  <a:pt x="1903610" y="0"/>
                </a:lnTo>
                <a:lnTo>
                  <a:pt x="1903610" y="2098442"/>
                </a:lnTo>
                <a:lnTo>
                  <a:pt x="0" y="20984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3" name="TextBox 43"/>
          <p:cNvSpPr txBox="1"/>
          <p:nvPr/>
        </p:nvSpPr>
        <p:spPr>
          <a:xfrm>
            <a:off x="13597293" y="6474705"/>
            <a:ext cx="1798737" cy="600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61"/>
              </a:lnSpc>
              <a:spcBef>
                <a:spcPct val="0"/>
              </a:spcBef>
            </a:pPr>
            <a:r>
              <a:rPr lang="en-US" sz="3543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≤ 31.12.</a:t>
            </a:r>
          </a:p>
        </p:txBody>
      </p:sp>
      <p:sp>
        <p:nvSpPr>
          <p:cNvPr id="44" name="Freeform 44"/>
          <p:cNvSpPr/>
          <p:nvPr/>
        </p:nvSpPr>
        <p:spPr>
          <a:xfrm>
            <a:off x="2029313" y="2800494"/>
            <a:ext cx="1342024" cy="1342024"/>
          </a:xfrm>
          <a:custGeom>
            <a:avLst/>
            <a:gdLst/>
            <a:ahLst/>
            <a:cxnLst/>
            <a:rect l="l" t="t" r="r" b="b"/>
            <a:pathLst>
              <a:path w="1342024" h="1342024">
                <a:moveTo>
                  <a:pt x="0" y="0"/>
                </a:moveTo>
                <a:lnTo>
                  <a:pt x="1342024" y="0"/>
                </a:lnTo>
                <a:lnTo>
                  <a:pt x="1342024" y="1342024"/>
                </a:lnTo>
                <a:lnTo>
                  <a:pt x="0" y="1342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45" name="Group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8003965" y="-8003965"/>
            <a:ext cx="2280070" cy="18288000"/>
            <a:chOff x="0" y="0"/>
            <a:chExt cx="600512" cy="4816593"/>
          </a:xfrm>
        </p:grpSpPr>
        <p:sp>
          <p:nvSpPr>
            <p:cNvPr id="46" name="Freeform 4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600512" cy="4816592"/>
            </a:xfrm>
            <a:custGeom>
              <a:avLst/>
              <a:gdLst/>
              <a:ahLst/>
              <a:cxnLst/>
              <a:rect l="l" t="t" r="r" b="b"/>
              <a:pathLst>
                <a:path w="600512" h="4816592">
                  <a:moveTo>
                    <a:pt x="173169" y="0"/>
                  </a:moveTo>
                  <a:lnTo>
                    <a:pt x="427343" y="0"/>
                  </a:lnTo>
                  <a:cubicBezTo>
                    <a:pt x="473271" y="0"/>
                    <a:pt x="517317" y="18245"/>
                    <a:pt x="549792" y="50720"/>
                  </a:cubicBezTo>
                  <a:cubicBezTo>
                    <a:pt x="582268" y="83196"/>
                    <a:pt x="600512" y="127242"/>
                    <a:pt x="600512" y="173169"/>
                  </a:cubicBezTo>
                  <a:lnTo>
                    <a:pt x="600512" y="4643423"/>
                  </a:lnTo>
                  <a:cubicBezTo>
                    <a:pt x="600512" y="4689351"/>
                    <a:pt x="582268" y="4733397"/>
                    <a:pt x="549792" y="4765872"/>
                  </a:cubicBezTo>
                  <a:cubicBezTo>
                    <a:pt x="517317" y="4798348"/>
                    <a:pt x="473271" y="4816592"/>
                    <a:pt x="427343" y="4816592"/>
                  </a:cubicBezTo>
                  <a:lnTo>
                    <a:pt x="173169" y="4816592"/>
                  </a:lnTo>
                  <a:cubicBezTo>
                    <a:pt x="77530" y="4816592"/>
                    <a:pt x="0" y="4739062"/>
                    <a:pt x="0" y="4643423"/>
                  </a:cubicBezTo>
                  <a:lnTo>
                    <a:pt x="0" y="173169"/>
                  </a:lnTo>
                  <a:cubicBezTo>
                    <a:pt x="0" y="127242"/>
                    <a:pt x="18245" y="83196"/>
                    <a:pt x="50720" y="50720"/>
                  </a:cubicBezTo>
                  <a:cubicBezTo>
                    <a:pt x="83196" y="18245"/>
                    <a:pt x="127242" y="0"/>
                    <a:pt x="17316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E6A233"/>
              </a:solidFill>
              <a:prstDash val="solid"/>
              <a:rou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28575"/>
              <a:ext cx="600512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6"/>
                </a:lnSpc>
              </a:pPr>
              <a:r>
                <a:rPr lang="en-US" sz="2400" b="1" spc="-48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</a:p>
          </p:txBody>
        </p:sp>
      </p:grpSp>
      <p:sp>
        <p:nvSpPr>
          <p:cNvPr id="48" name="Freeform 48"/>
          <p:cNvSpPr/>
          <p:nvPr/>
        </p:nvSpPr>
        <p:spPr>
          <a:xfrm rot="-5400000">
            <a:off x="17014839" y="544273"/>
            <a:ext cx="832003" cy="968854"/>
          </a:xfrm>
          <a:custGeom>
            <a:avLst/>
            <a:gdLst/>
            <a:ahLst/>
            <a:cxnLst/>
            <a:rect l="l" t="t" r="r" b="b"/>
            <a:pathLst>
              <a:path w="832003" h="968854">
                <a:moveTo>
                  <a:pt x="0" y="0"/>
                </a:moveTo>
                <a:lnTo>
                  <a:pt x="832003" y="0"/>
                </a:lnTo>
                <a:lnTo>
                  <a:pt x="832003" y="968854"/>
                </a:lnTo>
                <a:lnTo>
                  <a:pt x="0" y="96885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9" name="Freeform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1933" y="247565"/>
            <a:ext cx="8837881" cy="1734434"/>
          </a:xfrm>
          <a:custGeom>
            <a:avLst/>
            <a:gdLst/>
            <a:ahLst/>
            <a:cxnLst/>
            <a:rect l="l" t="t" r="r" b="b"/>
            <a:pathLst>
              <a:path w="8837881" h="1734434">
                <a:moveTo>
                  <a:pt x="0" y="0"/>
                </a:moveTo>
                <a:lnTo>
                  <a:pt x="8837881" y="0"/>
                </a:lnTo>
                <a:lnTo>
                  <a:pt x="8837881" y="1734434"/>
                </a:lnTo>
                <a:lnTo>
                  <a:pt x="0" y="173443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50" name="TextBox 50" descr="Do kedy musím dotáciu vyčerpať? &#10;"/>
          <p:cNvSpPr txBox="1"/>
          <p:nvPr/>
        </p:nvSpPr>
        <p:spPr>
          <a:xfrm>
            <a:off x="6122312" y="536498"/>
            <a:ext cx="6257123" cy="279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Do </a:t>
            </a:r>
            <a:r>
              <a:rPr lang="en-US" sz="3999" b="1" dirty="0" err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kedy</a:t>
            </a:r>
            <a:r>
              <a:rPr lang="en-US" sz="3999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3999" b="1" dirty="0" err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musím</a:t>
            </a:r>
            <a:r>
              <a:rPr lang="en-US" sz="3999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3999" b="1" dirty="0" err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dotáciu</a:t>
            </a:r>
            <a:r>
              <a:rPr lang="en-US" sz="3999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3999" b="1" dirty="0" err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vyčerpať</a:t>
            </a:r>
            <a:r>
              <a:rPr lang="en-US" sz="3999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? </a:t>
            </a:r>
          </a:p>
          <a:p>
            <a:pPr algn="ctr">
              <a:lnSpc>
                <a:spcPts val="5599"/>
              </a:lnSpc>
            </a:pPr>
            <a:endParaRPr lang="en-US" sz="3999" b="1" dirty="0">
              <a:solidFill>
                <a:srgbClr val="D88E29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lang="en-US" sz="3999" b="1" dirty="0">
              <a:solidFill>
                <a:srgbClr val="D88E29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51" name="Freeform 51" descr="logo ÚSŽZ"/>
          <p:cNvSpPr/>
          <p:nvPr/>
        </p:nvSpPr>
        <p:spPr>
          <a:xfrm>
            <a:off x="367373" y="612698"/>
            <a:ext cx="2446350" cy="1173453"/>
          </a:xfrm>
          <a:custGeom>
            <a:avLst/>
            <a:gdLst/>
            <a:ahLst/>
            <a:cxnLst/>
            <a:rect l="l" t="t" r="r" b="b"/>
            <a:pathLst>
              <a:path w="2446350" h="1173453">
                <a:moveTo>
                  <a:pt x="0" y="0"/>
                </a:moveTo>
                <a:lnTo>
                  <a:pt x="2446350" y="0"/>
                </a:lnTo>
                <a:lnTo>
                  <a:pt x="2446350" y="1173453"/>
                </a:lnTo>
                <a:lnTo>
                  <a:pt x="0" y="117345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153594"/>
            <a:chOff x="0" y="0"/>
            <a:chExt cx="24384000" cy="13538125"/>
          </a:xfrm>
        </p:grpSpPr>
        <p:sp>
          <p:nvSpPr>
            <p:cNvPr id="3" name="TextBox 3" descr="Dotácia bola uhradená po 31.08.2025 (vrátane)&#10;"/>
            <p:cNvSpPr txBox="1"/>
            <p:nvPr/>
          </p:nvSpPr>
          <p:spPr>
            <a:xfrm>
              <a:off x="1403345" y="10798100"/>
              <a:ext cx="5039233" cy="2740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  <a:spcBef>
                  <a:spcPct val="0"/>
                </a:spcBef>
              </a:pPr>
              <a:r>
                <a:rPr lang="en-US" sz="29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Dotácia</a:t>
              </a:r>
              <a:r>
                <a:rPr lang="en-US" sz="29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bola </a:t>
              </a:r>
              <a:r>
                <a:rPr lang="en-US" sz="29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uhradená</a:t>
              </a:r>
              <a:r>
                <a:rPr lang="en-US" sz="29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po 31.08.2025 (</a:t>
              </a:r>
              <a:r>
                <a:rPr lang="en-US" sz="29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vrátane</a:t>
              </a:r>
              <a:r>
                <a:rPr lang="en-US" sz="29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)</a:t>
              </a:r>
            </a:p>
          </p:txBody>
        </p:sp>
        <p:sp>
          <p:nvSpPr>
            <p:cNvPr id="4" name="TextBox 4" descr="do 31.03 nasledujúceho roka po roku, v ktorom bola dotácia schválená&#10;"/>
            <p:cNvSpPr txBox="1"/>
            <p:nvPr/>
          </p:nvSpPr>
          <p:spPr>
            <a:xfrm>
              <a:off x="16505913" y="10518145"/>
              <a:ext cx="7183278" cy="2089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 31.03 </a:t>
              </a:r>
              <a:r>
                <a:rPr lang="en-US" sz="3000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nasledujúceho</a:t>
              </a:r>
              <a:r>
                <a:rPr lang="en-US" sz="3000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3000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roka</a:t>
              </a:r>
              <a:r>
                <a:rPr lang="en-US" sz="3000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po </a:t>
              </a:r>
              <a:r>
                <a:rPr lang="en-US" sz="3000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roku</a:t>
              </a:r>
              <a:r>
                <a:rPr lang="en-US" sz="3000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, v </a:t>
              </a:r>
              <a:r>
                <a:rPr lang="en-US" sz="3000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ktorom</a:t>
              </a:r>
              <a:r>
                <a:rPr lang="en-US" sz="3000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bola </a:t>
              </a:r>
              <a:r>
                <a:rPr lang="en-US" sz="3000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dotácia</a:t>
              </a:r>
              <a:r>
                <a:rPr lang="en-US" sz="3000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3000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schválená</a:t>
              </a:r>
              <a:endParaRPr lang="en-US" sz="30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5" name="TextBox 5" descr="Do 16.03 môžete požiadať o predĺženie lehoty na prípravu vyúčtovania dotácie&#10;"/>
            <p:cNvSpPr txBox="1"/>
            <p:nvPr/>
          </p:nvSpPr>
          <p:spPr>
            <a:xfrm>
              <a:off x="8361151" y="10660275"/>
              <a:ext cx="6102053" cy="2740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  <a:spcBef>
                  <a:spcPct val="0"/>
                </a:spcBef>
              </a:pPr>
              <a:r>
                <a:rPr lang="en-US" sz="29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 16.03 </a:t>
              </a:r>
              <a:r>
                <a:rPr lang="en-US" sz="29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môžete</a:t>
              </a:r>
              <a:r>
                <a:rPr lang="en-US" sz="29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9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požiadať</a:t>
              </a:r>
              <a:r>
                <a:rPr lang="en-US" sz="29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o </a:t>
              </a:r>
              <a:r>
                <a:rPr lang="en-US" sz="29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predĺženie</a:t>
              </a:r>
              <a:r>
                <a:rPr lang="en-US" sz="29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9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lehoty</a:t>
              </a:r>
              <a:r>
                <a:rPr lang="en-US" sz="29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na </a:t>
              </a:r>
              <a:r>
                <a:rPr lang="en-US" sz="29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prípravu</a:t>
              </a:r>
              <a:r>
                <a:rPr lang="en-US" sz="29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9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vyúčtovania</a:t>
              </a:r>
              <a:r>
                <a:rPr lang="en-US" sz="29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9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dotácie</a:t>
              </a:r>
              <a:endParaRPr lang="en-US" sz="29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2502551" y="3530792"/>
              <a:ext cx="1789365" cy="1789365"/>
            </a:xfrm>
            <a:custGeom>
              <a:avLst/>
              <a:gdLst/>
              <a:ahLst/>
              <a:cxnLst/>
              <a:rect l="l" t="t" r="r" b="b"/>
              <a:pathLst>
                <a:path w="1789365" h="1789365">
                  <a:moveTo>
                    <a:pt x="0" y="0"/>
                  </a:moveTo>
                  <a:lnTo>
                    <a:pt x="1789366" y="0"/>
                  </a:lnTo>
                  <a:lnTo>
                    <a:pt x="1789366" y="1789365"/>
                  </a:lnTo>
                  <a:lnTo>
                    <a:pt x="0" y="1789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4518662" y="3875999"/>
              <a:ext cx="2930292" cy="1669922"/>
              <a:chOff x="0" y="0"/>
              <a:chExt cx="1426259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2625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426259" h="812800">
                    <a:moveTo>
                      <a:pt x="1426259" y="406400"/>
                    </a:moveTo>
                    <a:lnTo>
                      <a:pt x="1019859" y="0"/>
                    </a:lnTo>
                    <a:lnTo>
                      <a:pt x="1019859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1019859" y="609600"/>
                    </a:lnTo>
                    <a:lnTo>
                      <a:pt x="1019859" y="812800"/>
                    </a:lnTo>
                    <a:lnTo>
                      <a:pt x="1426259" y="406400"/>
                    </a:lnTo>
                    <a:close/>
                  </a:path>
                </a:pathLst>
              </a:custGeom>
              <a:solidFill>
                <a:srgbClr val="F7B80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203200"/>
                <a:ext cx="1324659" cy="406400"/>
              </a:xfrm>
              <a:prstGeom prst="rect">
                <a:avLst/>
              </a:prstGeom>
            </p:spPr>
            <p:txBody>
              <a:bodyPr lIns="69594" tIns="69594" rIns="69594" bIns="69594" rtlCol="0" anchor="ctr"/>
              <a:lstStyle/>
              <a:p>
                <a:pPr marL="0" lvl="0" indent="0" algn="ctr">
                  <a:lnSpc>
                    <a:spcPts val="4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 rot="5400000">
              <a:off x="1224036" y="5269333"/>
              <a:ext cx="4560126" cy="188105"/>
            </a:xfrm>
            <a:custGeom>
              <a:avLst/>
              <a:gdLst/>
              <a:ahLst/>
              <a:cxnLst/>
              <a:rect l="l" t="t" r="r" b="b"/>
              <a:pathLst>
                <a:path w="4560126" h="188105">
                  <a:moveTo>
                    <a:pt x="0" y="0"/>
                  </a:moveTo>
                  <a:lnTo>
                    <a:pt x="4560127" y="0"/>
                  </a:lnTo>
                  <a:lnTo>
                    <a:pt x="4560127" y="188105"/>
                  </a:lnTo>
                  <a:lnTo>
                    <a:pt x="0" y="18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1999046" y="3083322"/>
              <a:ext cx="3010108" cy="3010108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80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69594" tIns="69594" rIns="69594" bIns="69594" rtlCol="0" anchor="ctr"/>
              <a:lstStyle/>
              <a:p>
                <a:pPr marL="0" lvl="0" indent="0" algn="ctr">
                  <a:lnSpc>
                    <a:spcPts val="4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2362720" y="3438899"/>
              <a:ext cx="2801774" cy="2801774"/>
            </a:xfrm>
            <a:custGeom>
              <a:avLst/>
              <a:gdLst/>
              <a:ahLst/>
              <a:cxnLst/>
              <a:rect l="l" t="t" r="r" b="b"/>
              <a:pathLst>
                <a:path w="2801774" h="2801774">
                  <a:moveTo>
                    <a:pt x="0" y="0"/>
                  </a:moveTo>
                  <a:lnTo>
                    <a:pt x="2801774" y="0"/>
                  </a:lnTo>
                  <a:lnTo>
                    <a:pt x="2801774" y="2801775"/>
                  </a:lnTo>
                  <a:lnTo>
                    <a:pt x="0" y="280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6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2362720" y="3438899"/>
              <a:ext cx="2290120" cy="229012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69594" tIns="69594" rIns="69594" bIns="69594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2235026" y="7383674"/>
              <a:ext cx="2538147" cy="2797922"/>
            </a:xfrm>
            <a:custGeom>
              <a:avLst/>
              <a:gdLst/>
              <a:ahLst/>
              <a:cxnLst/>
              <a:rect l="l" t="t" r="r" b="b"/>
              <a:pathLst>
                <a:path w="2538147" h="2797922">
                  <a:moveTo>
                    <a:pt x="0" y="0"/>
                  </a:moveTo>
                  <a:lnTo>
                    <a:pt x="2538147" y="0"/>
                  </a:lnTo>
                  <a:lnTo>
                    <a:pt x="2538147" y="2797921"/>
                  </a:lnTo>
                  <a:lnTo>
                    <a:pt x="0" y="2797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374857" y="8655165"/>
              <a:ext cx="2398316" cy="778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961"/>
                </a:lnSpc>
                <a:spcBef>
                  <a:spcPct val="0"/>
                </a:spcBef>
              </a:pPr>
              <a:r>
                <a:rPr lang="en-US" sz="3543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≥ 01.08.</a:t>
              </a:r>
            </a:p>
          </p:txBody>
        </p:sp>
        <p:sp>
          <p:nvSpPr>
            <p:cNvPr id="20" name="Freeform 20"/>
            <p:cNvSpPr/>
            <p:nvPr/>
          </p:nvSpPr>
          <p:spPr>
            <a:xfrm rot="5400000">
              <a:off x="16916273" y="5226105"/>
              <a:ext cx="4560126" cy="188105"/>
            </a:xfrm>
            <a:custGeom>
              <a:avLst/>
              <a:gdLst/>
              <a:ahLst/>
              <a:cxnLst/>
              <a:rect l="l" t="t" r="r" b="b"/>
              <a:pathLst>
                <a:path w="4560126" h="188105">
                  <a:moveTo>
                    <a:pt x="0" y="0"/>
                  </a:moveTo>
                  <a:lnTo>
                    <a:pt x="4560126" y="0"/>
                  </a:lnTo>
                  <a:lnTo>
                    <a:pt x="4560126" y="188105"/>
                  </a:lnTo>
                  <a:lnTo>
                    <a:pt x="0" y="18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1" name="Freeform 21"/>
            <p:cNvSpPr/>
            <p:nvPr/>
          </p:nvSpPr>
          <p:spPr>
            <a:xfrm rot="5400000">
              <a:off x="8869887" y="5272615"/>
              <a:ext cx="4560126" cy="188105"/>
            </a:xfrm>
            <a:custGeom>
              <a:avLst/>
              <a:gdLst/>
              <a:ahLst/>
              <a:cxnLst/>
              <a:rect l="l" t="t" r="r" b="b"/>
              <a:pathLst>
                <a:path w="4560126" h="188105">
                  <a:moveTo>
                    <a:pt x="0" y="0"/>
                  </a:moveTo>
                  <a:lnTo>
                    <a:pt x="4560127" y="0"/>
                  </a:lnTo>
                  <a:lnTo>
                    <a:pt x="4560127" y="188105"/>
                  </a:lnTo>
                  <a:lnTo>
                    <a:pt x="0" y="18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12125924" y="3822546"/>
              <a:ext cx="2930292" cy="1669922"/>
              <a:chOff x="0" y="0"/>
              <a:chExt cx="1426259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42625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426259" h="812800">
                    <a:moveTo>
                      <a:pt x="1426259" y="406400"/>
                    </a:moveTo>
                    <a:lnTo>
                      <a:pt x="1019859" y="0"/>
                    </a:lnTo>
                    <a:lnTo>
                      <a:pt x="1019859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1019859" y="609600"/>
                    </a:lnTo>
                    <a:lnTo>
                      <a:pt x="1019859" y="812800"/>
                    </a:lnTo>
                    <a:lnTo>
                      <a:pt x="1426259" y="406400"/>
                    </a:lnTo>
                    <a:close/>
                  </a:path>
                </a:pathLst>
              </a:custGeom>
              <a:solidFill>
                <a:srgbClr val="F7B80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203200"/>
                <a:ext cx="1324659" cy="406400"/>
              </a:xfrm>
              <a:prstGeom prst="rect">
                <a:avLst/>
              </a:prstGeom>
            </p:spPr>
            <p:txBody>
              <a:bodyPr lIns="69594" tIns="69594" rIns="69594" bIns="69594" rtlCol="0" anchor="ctr"/>
              <a:lstStyle/>
              <a:p>
                <a:pPr marL="0" lvl="0" indent="0" algn="ctr">
                  <a:lnSpc>
                    <a:spcPts val="4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9665886" y="3083322"/>
              <a:ext cx="3010108" cy="3010108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80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69594" tIns="69594" rIns="69594" bIns="69594" rtlCol="0" anchor="ctr"/>
              <a:lstStyle/>
              <a:p>
                <a:pPr marL="0" lvl="0" indent="0" algn="ctr">
                  <a:lnSpc>
                    <a:spcPts val="4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10029560" y="3438899"/>
              <a:ext cx="2801774" cy="2801774"/>
            </a:xfrm>
            <a:custGeom>
              <a:avLst/>
              <a:gdLst/>
              <a:ahLst/>
              <a:cxnLst/>
              <a:rect l="l" t="t" r="r" b="b"/>
              <a:pathLst>
                <a:path w="2801774" h="2801774">
                  <a:moveTo>
                    <a:pt x="0" y="0"/>
                  </a:moveTo>
                  <a:lnTo>
                    <a:pt x="2801774" y="0"/>
                  </a:lnTo>
                  <a:lnTo>
                    <a:pt x="2801774" y="2801775"/>
                  </a:lnTo>
                  <a:lnTo>
                    <a:pt x="0" y="280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6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10029560" y="3438899"/>
              <a:ext cx="2290120" cy="2290120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69594" tIns="69594" rIns="69594" bIns="69594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sp>
          <p:nvSpPr>
            <p:cNvPr id="32" name="Freeform 32"/>
            <p:cNvSpPr/>
            <p:nvPr/>
          </p:nvSpPr>
          <p:spPr>
            <a:xfrm>
              <a:off x="10386793" y="3585996"/>
              <a:ext cx="1714419" cy="2143024"/>
            </a:xfrm>
            <a:custGeom>
              <a:avLst/>
              <a:gdLst/>
              <a:ahLst/>
              <a:cxnLst/>
              <a:rect l="l" t="t" r="r" b="b"/>
              <a:pathLst>
                <a:path w="1714419" h="2143024">
                  <a:moveTo>
                    <a:pt x="0" y="0"/>
                  </a:moveTo>
                  <a:lnTo>
                    <a:pt x="1714419" y="0"/>
                  </a:lnTo>
                  <a:lnTo>
                    <a:pt x="1714419" y="2143023"/>
                  </a:lnTo>
                  <a:lnTo>
                    <a:pt x="0" y="21430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10029560" y="7383674"/>
              <a:ext cx="2538147" cy="2797922"/>
            </a:xfrm>
            <a:custGeom>
              <a:avLst/>
              <a:gdLst/>
              <a:ahLst/>
              <a:cxnLst/>
              <a:rect l="l" t="t" r="r" b="b"/>
              <a:pathLst>
                <a:path w="2538147" h="2797922">
                  <a:moveTo>
                    <a:pt x="0" y="0"/>
                  </a:moveTo>
                  <a:lnTo>
                    <a:pt x="2538147" y="0"/>
                  </a:lnTo>
                  <a:lnTo>
                    <a:pt x="2538147" y="2797921"/>
                  </a:lnTo>
                  <a:lnTo>
                    <a:pt x="0" y="2797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0099476" y="8605555"/>
              <a:ext cx="2398316" cy="778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961"/>
                </a:lnSpc>
                <a:spcBef>
                  <a:spcPct val="0"/>
                </a:spcBef>
              </a:pPr>
              <a:r>
                <a:rPr lang="en-US" sz="3543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≤ 16.03.</a:t>
              </a:r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17663541" y="3040094"/>
              <a:ext cx="3010108" cy="3010108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80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69594" tIns="69594" rIns="69594" bIns="69594" rtlCol="0" anchor="ctr"/>
              <a:lstStyle/>
              <a:p>
                <a:pPr marL="0" lvl="0" indent="0" algn="ctr">
                  <a:lnSpc>
                    <a:spcPts val="4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8" name="Freeform 38"/>
            <p:cNvSpPr/>
            <p:nvPr/>
          </p:nvSpPr>
          <p:spPr>
            <a:xfrm>
              <a:off x="18023534" y="3438899"/>
              <a:ext cx="2801774" cy="2801774"/>
            </a:xfrm>
            <a:custGeom>
              <a:avLst/>
              <a:gdLst/>
              <a:ahLst/>
              <a:cxnLst/>
              <a:rect l="l" t="t" r="r" b="b"/>
              <a:pathLst>
                <a:path w="2801774" h="2801774">
                  <a:moveTo>
                    <a:pt x="0" y="0"/>
                  </a:moveTo>
                  <a:lnTo>
                    <a:pt x="2801775" y="0"/>
                  </a:lnTo>
                  <a:lnTo>
                    <a:pt x="2801775" y="2801775"/>
                  </a:lnTo>
                  <a:lnTo>
                    <a:pt x="0" y="280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6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18023534" y="3438899"/>
              <a:ext cx="2290120" cy="2290120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69594" tIns="69594" rIns="69594" bIns="69594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sp>
          <p:nvSpPr>
            <p:cNvPr id="42" name="Freeform 42"/>
            <p:cNvSpPr/>
            <p:nvPr/>
          </p:nvSpPr>
          <p:spPr>
            <a:xfrm>
              <a:off x="18319690" y="3589664"/>
              <a:ext cx="1697810" cy="1997423"/>
            </a:xfrm>
            <a:custGeom>
              <a:avLst/>
              <a:gdLst/>
              <a:ahLst/>
              <a:cxnLst/>
              <a:rect l="l" t="t" r="r" b="b"/>
              <a:pathLst>
                <a:path w="1697810" h="1997423">
                  <a:moveTo>
                    <a:pt x="0" y="0"/>
                  </a:moveTo>
                  <a:lnTo>
                    <a:pt x="1697809" y="0"/>
                  </a:lnTo>
                  <a:lnTo>
                    <a:pt x="1697809" y="1997423"/>
                  </a:lnTo>
                  <a:lnTo>
                    <a:pt x="0" y="1997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17989893" y="7383674"/>
              <a:ext cx="2538147" cy="2797922"/>
            </a:xfrm>
            <a:custGeom>
              <a:avLst/>
              <a:gdLst/>
              <a:ahLst/>
              <a:cxnLst/>
              <a:rect l="l" t="t" r="r" b="b"/>
              <a:pathLst>
                <a:path w="2538147" h="2797922">
                  <a:moveTo>
                    <a:pt x="0" y="0"/>
                  </a:moveTo>
                  <a:lnTo>
                    <a:pt x="2538147" y="0"/>
                  </a:lnTo>
                  <a:lnTo>
                    <a:pt x="2538147" y="2797921"/>
                  </a:lnTo>
                  <a:lnTo>
                    <a:pt x="0" y="2797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8129725" y="8655165"/>
              <a:ext cx="2398316" cy="778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961"/>
                </a:lnSpc>
                <a:spcBef>
                  <a:spcPct val="0"/>
                </a:spcBef>
              </a:pPr>
              <a:r>
                <a:rPr lang="en-US" sz="3543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≤ 31.03.</a:t>
              </a:r>
            </a:p>
          </p:txBody>
        </p:sp>
        <p:sp>
          <p:nvSpPr>
            <p:cNvPr id="45" name="Freeform 45"/>
            <p:cNvSpPr/>
            <p:nvPr/>
          </p:nvSpPr>
          <p:spPr>
            <a:xfrm>
              <a:off x="2705751" y="3733992"/>
              <a:ext cx="1789365" cy="1789365"/>
            </a:xfrm>
            <a:custGeom>
              <a:avLst/>
              <a:gdLst/>
              <a:ahLst/>
              <a:cxnLst/>
              <a:rect l="l" t="t" r="r" b="b"/>
              <a:pathLst>
                <a:path w="1789365" h="1789365">
                  <a:moveTo>
                    <a:pt x="0" y="0"/>
                  </a:moveTo>
                  <a:lnTo>
                    <a:pt x="1789366" y="0"/>
                  </a:lnTo>
                  <a:lnTo>
                    <a:pt x="1789366" y="1789365"/>
                  </a:lnTo>
                  <a:lnTo>
                    <a:pt x="0" y="1789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46" name="Group 46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47" name="Freeform 4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3169" y="0"/>
                    </a:moveTo>
                    <a:lnTo>
                      <a:pt x="427343" y="0"/>
                    </a:lnTo>
                    <a:cubicBezTo>
                      <a:pt x="473271" y="0"/>
                      <a:pt x="517317" y="18245"/>
                      <a:pt x="549792" y="50720"/>
                    </a:cubicBezTo>
                    <a:cubicBezTo>
                      <a:pt x="582268" y="83196"/>
                      <a:pt x="600512" y="127242"/>
                      <a:pt x="600512" y="173169"/>
                    </a:cubicBezTo>
                    <a:lnTo>
                      <a:pt x="600512" y="4643423"/>
                    </a:lnTo>
                    <a:cubicBezTo>
                      <a:pt x="600512" y="4689351"/>
                      <a:pt x="582268" y="4733397"/>
                      <a:pt x="549792" y="4765872"/>
                    </a:cubicBezTo>
                    <a:cubicBezTo>
                      <a:pt x="517317" y="4798348"/>
                      <a:pt x="473271" y="4816592"/>
                      <a:pt x="427343" y="4816592"/>
                    </a:cubicBezTo>
                    <a:lnTo>
                      <a:pt x="173169" y="4816592"/>
                    </a:lnTo>
                    <a:cubicBezTo>
                      <a:pt x="77530" y="4816592"/>
                      <a:pt x="0" y="4739062"/>
                      <a:pt x="0" y="4643423"/>
                    </a:cubicBezTo>
                    <a:lnTo>
                      <a:pt x="0" y="173169"/>
                    </a:lnTo>
                    <a:cubicBezTo>
                      <a:pt x="0" y="127242"/>
                      <a:pt x="18245" y="83196"/>
                      <a:pt x="50720" y="50720"/>
                    </a:cubicBezTo>
                    <a:cubicBezTo>
                      <a:pt x="83196" y="18245"/>
                      <a:pt x="127242" y="0"/>
                      <a:pt x="173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49" name="Freeform 49"/>
            <p:cNvSpPr/>
            <p:nvPr/>
          </p:nvSpPr>
          <p:spPr>
            <a:xfrm rot="-5400000">
              <a:off x="22686452" y="725697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6"/>
                  </a:lnTo>
                  <a:lnTo>
                    <a:pt x="0" y="129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6442577" y="330086"/>
              <a:ext cx="11783841" cy="2312579"/>
            </a:xfrm>
            <a:custGeom>
              <a:avLst/>
              <a:gdLst/>
              <a:ahLst/>
              <a:cxnLst/>
              <a:rect l="l" t="t" r="r" b="b"/>
              <a:pathLst>
                <a:path w="11783841" h="2312579">
                  <a:moveTo>
                    <a:pt x="0" y="0"/>
                  </a:moveTo>
                  <a:lnTo>
                    <a:pt x="11783842" y="0"/>
                  </a:lnTo>
                  <a:lnTo>
                    <a:pt x="11783842" y="2312579"/>
                  </a:lnTo>
                  <a:lnTo>
                    <a:pt x="0" y="2312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51" name="TextBox 51" descr="Do kedy musím dotáciu vyčerpať? &#10;"/>
            <p:cNvSpPr txBox="1"/>
            <p:nvPr/>
          </p:nvSpPr>
          <p:spPr>
            <a:xfrm>
              <a:off x="8163083" y="740731"/>
              <a:ext cx="8342830" cy="36999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 </a:t>
              </a:r>
              <a:r>
                <a:rPr lang="en-US" sz="3999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kedy</a:t>
              </a:r>
              <a:r>
                <a:rPr lang="en-US" sz="3999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3999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musím</a:t>
              </a:r>
              <a:r>
                <a:rPr lang="en-US" sz="3999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3999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dotáciu</a:t>
              </a:r>
              <a:r>
                <a:rPr lang="en-US" sz="3999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3999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vyčerpať</a:t>
              </a:r>
              <a:r>
                <a:rPr lang="en-US" sz="3999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? </a:t>
              </a:r>
            </a:p>
            <a:p>
              <a:pPr algn="ctr">
                <a:lnSpc>
                  <a:spcPts val="5599"/>
                </a:lnSpc>
              </a:pPr>
              <a:endParaRPr lang="en-US" sz="3999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endParaRPr lang="en-US" sz="3999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52" name="Freeform 52" descr="logo ÚSŽZ"/>
            <p:cNvSpPr/>
            <p:nvPr/>
          </p:nvSpPr>
          <p:spPr>
            <a:xfrm>
              <a:off x="489831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7287683" y="109836"/>
            <a:ext cx="832003" cy="968854"/>
          </a:xfrm>
          <a:custGeom>
            <a:avLst/>
            <a:gdLst/>
            <a:ahLst/>
            <a:cxnLst/>
            <a:rect l="l" t="t" r="r" b="b"/>
            <a:pathLst>
              <a:path w="832003" h="968854">
                <a:moveTo>
                  <a:pt x="0" y="0"/>
                </a:moveTo>
                <a:lnTo>
                  <a:pt x="832003" y="0"/>
                </a:lnTo>
                <a:lnTo>
                  <a:pt x="832003" y="968854"/>
                </a:lnTo>
                <a:lnTo>
                  <a:pt x="0" y="968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7875189" cy="10029005"/>
            <a:chOff x="0" y="0"/>
            <a:chExt cx="23833585" cy="13372007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149616"/>
              <a:ext cx="22743768" cy="1285471"/>
              <a:chOff x="0" y="0"/>
              <a:chExt cx="4492596" cy="25392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492596" cy="253920"/>
              </a:xfrm>
              <a:custGeom>
                <a:avLst/>
                <a:gdLst/>
                <a:ahLst/>
                <a:cxnLst/>
                <a:rect l="l" t="t" r="r" b="b"/>
                <a:pathLst>
                  <a:path w="4492596" h="253920">
                    <a:moveTo>
                      <a:pt x="0" y="0"/>
                    </a:moveTo>
                    <a:lnTo>
                      <a:pt x="4492596" y="0"/>
                    </a:lnTo>
                    <a:lnTo>
                      <a:pt x="4492596" y="253920"/>
                    </a:lnTo>
                    <a:lnTo>
                      <a:pt x="0" y="253920"/>
                    </a:lnTo>
                    <a:close/>
                  </a:path>
                </a:pathLst>
              </a:custGeom>
              <a:solidFill>
                <a:srgbClr val="FFBF18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492596" cy="2920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50415" y="2606074"/>
              <a:ext cx="9399224" cy="10741871"/>
              <a:chOff x="0" y="0"/>
              <a:chExt cx="1856637" cy="212185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856637" cy="2121851"/>
              </a:xfrm>
              <a:custGeom>
                <a:avLst/>
                <a:gdLst/>
                <a:ahLst/>
                <a:cxnLst/>
                <a:rect l="l" t="t" r="r" b="b"/>
                <a:pathLst>
                  <a:path w="1856637" h="2121851">
                    <a:moveTo>
                      <a:pt x="56010" y="0"/>
                    </a:moveTo>
                    <a:lnTo>
                      <a:pt x="1800627" y="0"/>
                    </a:lnTo>
                    <a:cubicBezTo>
                      <a:pt x="1815482" y="0"/>
                      <a:pt x="1829728" y="5901"/>
                      <a:pt x="1840232" y="16405"/>
                    </a:cubicBezTo>
                    <a:cubicBezTo>
                      <a:pt x="1850736" y="26909"/>
                      <a:pt x="1856637" y="41155"/>
                      <a:pt x="1856637" y="56010"/>
                    </a:cubicBezTo>
                    <a:lnTo>
                      <a:pt x="1856637" y="2065841"/>
                    </a:lnTo>
                    <a:cubicBezTo>
                      <a:pt x="1856637" y="2080696"/>
                      <a:pt x="1850736" y="2094942"/>
                      <a:pt x="1840232" y="2105446"/>
                    </a:cubicBezTo>
                    <a:cubicBezTo>
                      <a:pt x="1829728" y="2115950"/>
                      <a:pt x="1815482" y="2121851"/>
                      <a:pt x="1800627" y="2121851"/>
                    </a:cubicBezTo>
                    <a:lnTo>
                      <a:pt x="56010" y="2121851"/>
                    </a:lnTo>
                    <a:cubicBezTo>
                      <a:pt x="41155" y="2121851"/>
                      <a:pt x="26909" y="2115950"/>
                      <a:pt x="16405" y="2105446"/>
                    </a:cubicBezTo>
                    <a:cubicBezTo>
                      <a:pt x="5901" y="2094942"/>
                      <a:pt x="0" y="2080696"/>
                      <a:pt x="0" y="2065841"/>
                    </a:cubicBezTo>
                    <a:lnTo>
                      <a:pt x="0" y="56010"/>
                    </a:lnTo>
                    <a:cubicBezTo>
                      <a:pt x="0" y="41155"/>
                      <a:pt x="5901" y="26909"/>
                      <a:pt x="16405" y="16405"/>
                    </a:cubicBezTo>
                    <a:cubicBezTo>
                      <a:pt x="26909" y="5901"/>
                      <a:pt x="41155" y="0"/>
                      <a:pt x="560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1856637" cy="21504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10" name="Freeform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50415" y="2982563"/>
              <a:ext cx="8773216" cy="1719709"/>
            </a:xfrm>
            <a:custGeom>
              <a:avLst/>
              <a:gdLst/>
              <a:ahLst/>
              <a:cxnLst/>
              <a:rect l="l" t="t" r="r" b="b"/>
              <a:pathLst>
                <a:path w="8773216" h="1719709">
                  <a:moveTo>
                    <a:pt x="0" y="0"/>
                  </a:moveTo>
                  <a:lnTo>
                    <a:pt x="8773216" y="0"/>
                  </a:lnTo>
                  <a:lnTo>
                    <a:pt x="8773216" y="1719710"/>
                  </a:lnTo>
                  <a:lnTo>
                    <a:pt x="0" y="1719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59" b="-59"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1" name="TextBox 11" descr="Môžem požiadať o predlženie čerpania dotácie?&#10;"/>
            <p:cNvSpPr txBox="1"/>
            <p:nvPr/>
          </p:nvSpPr>
          <p:spPr>
            <a:xfrm>
              <a:off x="1007694" y="3124899"/>
              <a:ext cx="8995268" cy="1377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2"/>
                </a:lnSpc>
                <a:spcBef>
                  <a:spcPct val="0"/>
                </a:spcBef>
              </a:pPr>
              <a:r>
                <a:rPr lang="en-US" sz="3001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Môžem</a:t>
              </a:r>
              <a:r>
                <a:rPr lang="en-US" sz="3001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3001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požiadať</a:t>
              </a:r>
              <a:r>
                <a:rPr lang="en-US" sz="3001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o </a:t>
              </a:r>
              <a:r>
                <a:rPr lang="en-US" sz="3001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predlženie</a:t>
              </a:r>
              <a:r>
                <a:rPr lang="en-US" sz="3001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3001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čerpania</a:t>
              </a:r>
              <a:r>
                <a:rPr lang="en-US" sz="3001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3001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dotácie</a:t>
              </a:r>
              <a:r>
                <a:rPr lang="en-US" sz="3001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?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14367822" y="2606074"/>
              <a:ext cx="9465764" cy="10765933"/>
              <a:chOff x="0" y="0"/>
              <a:chExt cx="1869780" cy="212660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869780" cy="2126604"/>
              </a:xfrm>
              <a:custGeom>
                <a:avLst/>
                <a:gdLst/>
                <a:ahLst/>
                <a:cxnLst/>
                <a:rect l="l" t="t" r="r" b="b"/>
                <a:pathLst>
                  <a:path w="1869780" h="2126604">
                    <a:moveTo>
                      <a:pt x="55616" y="0"/>
                    </a:moveTo>
                    <a:lnTo>
                      <a:pt x="1814164" y="0"/>
                    </a:lnTo>
                    <a:cubicBezTo>
                      <a:pt x="1828915" y="0"/>
                      <a:pt x="1843061" y="5860"/>
                      <a:pt x="1853491" y="16290"/>
                    </a:cubicBezTo>
                    <a:cubicBezTo>
                      <a:pt x="1863921" y="26720"/>
                      <a:pt x="1869780" y="40866"/>
                      <a:pt x="1869780" y="55616"/>
                    </a:cubicBezTo>
                    <a:lnTo>
                      <a:pt x="1869780" y="2070988"/>
                    </a:lnTo>
                    <a:cubicBezTo>
                      <a:pt x="1869780" y="2085738"/>
                      <a:pt x="1863921" y="2099884"/>
                      <a:pt x="1853491" y="2110314"/>
                    </a:cubicBezTo>
                    <a:cubicBezTo>
                      <a:pt x="1843061" y="2120745"/>
                      <a:pt x="1828915" y="2126604"/>
                      <a:pt x="1814164" y="2126604"/>
                    </a:cubicBezTo>
                    <a:lnTo>
                      <a:pt x="55616" y="2126604"/>
                    </a:lnTo>
                    <a:cubicBezTo>
                      <a:pt x="40866" y="2126604"/>
                      <a:pt x="26720" y="2120745"/>
                      <a:pt x="16290" y="2110314"/>
                    </a:cubicBezTo>
                    <a:cubicBezTo>
                      <a:pt x="5860" y="2099884"/>
                      <a:pt x="0" y="2085738"/>
                      <a:pt x="0" y="2070988"/>
                    </a:cubicBezTo>
                    <a:lnTo>
                      <a:pt x="0" y="55616"/>
                    </a:lnTo>
                    <a:cubicBezTo>
                      <a:pt x="0" y="40866"/>
                      <a:pt x="5860" y="26720"/>
                      <a:pt x="16290" y="16290"/>
                    </a:cubicBezTo>
                    <a:cubicBezTo>
                      <a:pt x="26720" y="5860"/>
                      <a:pt x="40866" y="0"/>
                      <a:pt x="556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1869780" cy="21551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15" name="TextBox 15" descr="Môžem požiadať o predlženie lehoty na vyúčtovanie dotácie?&#10;"/>
            <p:cNvSpPr txBox="1"/>
            <p:nvPr/>
          </p:nvSpPr>
          <p:spPr>
            <a:xfrm>
              <a:off x="15271502" y="3124899"/>
              <a:ext cx="8562083" cy="20400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60"/>
                </a:lnSpc>
                <a:spcBef>
                  <a:spcPct val="0"/>
                </a:spcBef>
              </a:pPr>
              <a:r>
                <a:rPr lang="en-US" sz="2900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Môžem</a:t>
              </a:r>
              <a:r>
                <a:rPr lang="en-US" sz="2900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900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požiadať</a:t>
              </a:r>
              <a:r>
                <a:rPr lang="en-US" sz="2900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o </a:t>
              </a:r>
              <a:r>
                <a:rPr lang="en-US" sz="2900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predlženie</a:t>
              </a:r>
              <a:r>
                <a:rPr lang="en-US" sz="2900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900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lehoty</a:t>
              </a:r>
              <a:r>
                <a:rPr lang="en-US" sz="2900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na </a:t>
              </a:r>
              <a:r>
                <a:rPr lang="en-US" sz="2900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vyúčtovanie</a:t>
              </a:r>
              <a:r>
                <a:rPr lang="en-US" sz="2900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900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dotácie</a:t>
              </a:r>
              <a:r>
                <a:rPr lang="en-US" sz="2900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?</a:t>
              </a:r>
            </a:p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endParaRPr lang="en-US" sz="2900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16" name="Freeform 1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367822" y="2890463"/>
              <a:ext cx="9232152" cy="1811810"/>
            </a:xfrm>
            <a:custGeom>
              <a:avLst/>
              <a:gdLst/>
              <a:ahLst/>
              <a:cxnLst/>
              <a:rect l="l" t="t" r="r" b="b"/>
              <a:pathLst>
                <a:path w="9232152" h="1811810">
                  <a:moveTo>
                    <a:pt x="0" y="0"/>
                  </a:moveTo>
                  <a:lnTo>
                    <a:pt x="9232152" y="0"/>
                  </a:lnTo>
                  <a:lnTo>
                    <a:pt x="9232152" y="1811810"/>
                  </a:lnTo>
                  <a:lnTo>
                    <a:pt x="0" y="1811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0430743" y="5748885"/>
              <a:ext cx="3655820" cy="3655820"/>
            </a:xfrm>
            <a:custGeom>
              <a:avLst/>
              <a:gdLst/>
              <a:ahLst/>
              <a:cxnLst/>
              <a:rect l="l" t="t" r="r" b="b"/>
              <a:pathLst>
                <a:path w="3655820" h="3655820">
                  <a:moveTo>
                    <a:pt x="0" y="0"/>
                  </a:moveTo>
                  <a:lnTo>
                    <a:pt x="3655820" y="0"/>
                  </a:lnTo>
                  <a:lnTo>
                    <a:pt x="3655820" y="3655820"/>
                  </a:lnTo>
                  <a:lnTo>
                    <a:pt x="0" y="36558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" name="TextBox 18" descr="NIE&#10;V zmysle Zákona 523/2004 nie je možné túto lehotu predĺžiť. &#10;Porušenie tejto lehoty prijímateľom dotácie má za následok:&#10;porušenie zákona, &#10;zmluvných podmienok,&#10;vrátenie tej časti dotácie/alebo jej celku, ktorá bola použitá po tejto lehote. &#10;&#10;"/>
            <p:cNvSpPr txBox="1"/>
            <p:nvPr/>
          </p:nvSpPr>
          <p:spPr>
            <a:xfrm>
              <a:off x="1007694" y="5370727"/>
              <a:ext cx="7541088" cy="8001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00"/>
                </a:lnSpc>
                <a:spcBef>
                  <a:spcPct val="0"/>
                </a:spcBef>
              </a:pPr>
              <a:r>
                <a:rPr lang="en-US" sz="3500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NIE</a:t>
              </a:r>
            </a:p>
            <a:p>
              <a:pPr marL="539749" lvl="1" indent="-269875" algn="l">
                <a:lnSpc>
                  <a:spcPts val="349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zmysle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Zákona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523/2004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nie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je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možné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túto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lehotu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predĺžiť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. </a:t>
              </a:r>
            </a:p>
            <a:p>
              <a:pPr marL="539749" lvl="1" indent="-269875" algn="l">
                <a:lnSpc>
                  <a:spcPts val="349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Porušenie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tejto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lehoty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prijímateľom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dotácie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má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za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následok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:</a:t>
              </a:r>
            </a:p>
            <a:p>
              <a:pPr marL="1079499" lvl="2" indent="-359833" algn="l">
                <a:lnSpc>
                  <a:spcPts val="3499"/>
                </a:lnSpc>
                <a:spcBef>
                  <a:spcPct val="0"/>
                </a:spcBef>
                <a:buFont typeface="Arial"/>
                <a:buChar char="⚬"/>
              </a:pP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porušenie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zákona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, </a:t>
              </a:r>
            </a:p>
            <a:p>
              <a:pPr marL="1079499" lvl="2" indent="-359833" algn="l">
                <a:lnSpc>
                  <a:spcPts val="3499"/>
                </a:lnSpc>
                <a:spcBef>
                  <a:spcPct val="0"/>
                </a:spcBef>
                <a:buFont typeface="Arial"/>
                <a:buChar char="⚬"/>
              </a:pP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zmluvných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podmienok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,</a:t>
              </a:r>
            </a:p>
            <a:p>
              <a:pPr marL="1079499" lvl="2" indent="-359833" algn="l">
                <a:lnSpc>
                  <a:spcPts val="3499"/>
                </a:lnSpc>
                <a:spcBef>
                  <a:spcPct val="0"/>
                </a:spcBef>
                <a:buFont typeface="Arial"/>
                <a:buChar char="⚬"/>
              </a:pP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vrátenie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tej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časti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dotácie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/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alebo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jej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celku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,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ktorá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bola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použitá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po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tejto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lehote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. </a:t>
              </a:r>
            </a:p>
            <a:p>
              <a:pPr algn="l">
                <a:lnSpc>
                  <a:spcPts val="4789"/>
                </a:lnSpc>
                <a:spcBef>
                  <a:spcPct val="0"/>
                </a:spcBef>
              </a:pPr>
              <a:endParaRPr lang="en-US" sz="2499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19" name="TextBox 19" descr="ÁNO&#10; Z objektívnych dôvodov môžete požiadať o predĺženie lehoty na tvorbu a doručenie vyúčtovania&#10;Ako?  emailom, správa v DIS&#10;Kedy? &#10;najneskôr do 16.12. (ak bola dotácia poskytnutá pred 31.07.)&#10;najneskôr do 16.03. (ak bola dotácia poskytnutá po 01.08)&#10;&#10;"/>
            <p:cNvSpPr txBox="1"/>
            <p:nvPr/>
          </p:nvSpPr>
          <p:spPr>
            <a:xfrm>
              <a:off x="15672760" y="4956260"/>
              <a:ext cx="6922410" cy="8385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00"/>
                </a:lnSpc>
                <a:spcBef>
                  <a:spcPct val="0"/>
                </a:spcBef>
              </a:pPr>
              <a:r>
                <a:rPr lang="en-US" sz="3500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ÁNO</a:t>
              </a:r>
            </a:p>
            <a:p>
              <a:pPr marL="539749" lvl="1" indent="-269875" algn="l">
                <a:lnSpc>
                  <a:spcPts val="349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Z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objektívnych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dôvodov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môžete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požiadať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o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predĺženie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lehoty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na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tvorbu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a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doručenie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vyúčtovania</a:t>
              </a:r>
              <a:endParaRPr lang="en-US" sz="2499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marL="539749" lvl="1" indent="-269875" algn="l">
                <a:lnSpc>
                  <a:spcPts val="349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Ako? 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emailom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,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správa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v DIS</a:t>
              </a:r>
            </a:p>
            <a:p>
              <a:pPr marL="539749" lvl="1" indent="-269875" algn="l">
                <a:lnSpc>
                  <a:spcPts val="349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Kedy? </a:t>
              </a:r>
            </a:p>
            <a:p>
              <a:pPr marL="1079499" lvl="2" indent="-359833" algn="l">
                <a:lnSpc>
                  <a:spcPts val="3499"/>
                </a:lnSpc>
                <a:spcBef>
                  <a:spcPct val="0"/>
                </a:spcBef>
                <a:buFont typeface="Arial"/>
                <a:buChar char="⚬"/>
              </a:pP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najneskôr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do 16.12. (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ak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bola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dotácia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poskytnutá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pred 31.07.)</a:t>
              </a:r>
            </a:p>
            <a:p>
              <a:pPr marL="1079499" lvl="2" indent="-359833" algn="l">
                <a:lnSpc>
                  <a:spcPts val="3499"/>
                </a:lnSpc>
                <a:spcBef>
                  <a:spcPct val="0"/>
                </a:spcBef>
                <a:buFont typeface="Arial"/>
                <a:buChar char="⚬"/>
              </a:pP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najneskôr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do 16.03. (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ak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bola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dotácia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poskytnutá</a:t>
              </a:r>
              <a:r>
                <a:rPr lang="en-US" sz="24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po 01.08)</a:t>
              </a:r>
            </a:p>
            <a:p>
              <a:pPr algn="l">
                <a:lnSpc>
                  <a:spcPts val="3499"/>
                </a:lnSpc>
                <a:spcBef>
                  <a:spcPct val="0"/>
                </a:spcBef>
              </a:pPr>
              <a:endParaRPr lang="en-US" sz="2499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20" name="Freeform 20" descr="logo"/>
            <p:cNvSpPr/>
            <p:nvPr/>
          </p:nvSpPr>
          <p:spPr>
            <a:xfrm>
              <a:off x="0" y="0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3"/>
                  </a:lnTo>
                  <a:lnTo>
                    <a:pt x="0" y="1564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905904" y="9189875"/>
            <a:ext cx="832003" cy="968854"/>
          </a:xfrm>
          <a:custGeom>
            <a:avLst/>
            <a:gdLst/>
            <a:ahLst/>
            <a:cxnLst/>
            <a:rect l="l" t="t" r="r" b="b"/>
            <a:pathLst>
              <a:path w="832003" h="968854">
                <a:moveTo>
                  <a:pt x="0" y="0"/>
                </a:moveTo>
                <a:lnTo>
                  <a:pt x="832003" y="0"/>
                </a:lnTo>
                <a:lnTo>
                  <a:pt x="832003" y="968853"/>
                </a:lnTo>
                <a:lnTo>
                  <a:pt x="0" y="9688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3" name="Group 3" descr="logo"/>
          <p:cNvGrpSpPr/>
          <p:nvPr/>
        </p:nvGrpSpPr>
        <p:grpSpPr>
          <a:xfrm>
            <a:off x="0" y="0"/>
            <a:ext cx="22122588" cy="10090303"/>
            <a:chOff x="0" y="0"/>
            <a:chExt cx="29496785" cy="13453738"/>
          </a:xfrm>
        </p:grpSpPr>
        <p:grpSp>
          <p:nvGrpSpPr>
            <p:cNvPr id="4" name="Group 4"/>
            <p:cNvGrpSpPr/>
            <p:nvPr/>
          </p:nvGrpSpPr>
          <p:grpSpPr>
            <a:xfrm>
              <a:off x="1116638" y="3520698"/>
              <a:ext cx="14004329" cy="4966520"/>
              <a:chOff x="0" y="0"/>
              <a:chExt cx="2766287" cy="98104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766287" cy="981041"/>
              </a:xfrm>
              <a:custGeom>
                <a:avLst/>
                <a:gdLst/>
                <a:ahLst/>
                <a:cxnLst/>
                <a:rect l="l" t="t" r="r" b="b"/>
                <a:pathLst>
                  <a:path w="2766287" h="981041">
                    <a:moveTo>
                      <a:pt x="37592" y="0"/>
                    </a:moveTo>
                    <a:lnTo>
                      <a:pt x="2728695" y="0"/>
                    </a:lnTo>
                    <a:cubicBezTo>
                      <a:pt x="2749457" y="0"/>
                      <a:pt x="2766287" y="16831"/>
                      <a:pt x="2766287" y="37592"/>
                    </a:cubicBezTo>
                    <a:lnTo>
                      <a:pt x="2766287" y="943449"/>
                    </a:lnTo>
                    <a:cubicBezTo>
                      <a:pt x="2766287" y="953419"/>
                      <a:pt x="2762327" y="962981"/>
                      <a:pt x="2755277" y="970031"/>
                    </a:cubicBezTo>
                    <a:cubicBezTo>
                      <a:pt x="2748227" y="977080"/>
                      <a:pt x="2738665" y="981041"/>
                      <a:pt x="2728695" y="981041"/>
                    </a:cubicBezTo>
                    <a:lnTo>
                      <a:pt x="37592" y="981041"/>
                    </a:lnTo>
                    <a:cubicBezTo>
                      <a:pt x="27622" y="981041"/>
                      <a:pt x="18060" y="977080"/>
                      <a:pt x="11010" y="970031"/>
                    </a:cubicBezTo>
                    <a:cubicBezTo>
                      <a:pt x="3961" y="962981"/>
                      <a:pt x="0" y="953419"/>
                      <a:pt x="0" y="943449"/>
                    </a:cubicBezTo>
                    <a:lnTo>
                      <a:pt x="0" y="37592"/>
                    </a:lnTo>
                    <a:cubicBezTo>
                      <a:pt x="0" y="27622"/>
                      <a:pt x="3961" y="18060"/>
                      <a:pt x="11010" y="11010"/>
                    </a:cubicBezTo>
                    <a:cubicBezTo>
                      <a:pt x="18060" y="3961"/>
                      <a:pt x="27622" y="0"/>
                      <a:pt x="375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2766287" cy="10096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08443" y="3790870"/>
              <a:ext cx="2138711" cy="1943553"/>
            </a:xfrm>
            <a:custGeom>
              <a:avLst/>
              <a:gdLst/>
              <a:ahLst/>
              <a:cxnLst/>
              <a:rect l="l" t="t" r="r" b="b"/>
              <a:pathLst>
                <a:path w="2138711" h="1943553">
                  <a:moveTo>
                    <a:pt x="0" y="0"/>
                  </a:moveTo>
                  <a:lnTo>
                    <a:pt x="2138711" y="0"/>
                  </a:lnTo>
                  <a:lnTo>
                    <a:pt x="2138711" y="1943553"/>
                  </a:lnTo>
                  <a:lnTo>
                    <a:pt x="0" y="1943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TextBox 8" descr="&#10;Notifikácia z DIS&#10;zasiela Úrad prostredníctvom DIS &#10;sú v nej informácie o dátume úhrady dotácie a &#10;   lehota na vyúčtovanie dotácie&#10;"/>
            <p:cNvSpPr txBox="1"/>
            <p:nvPr/>
          </p:nvSpPr>
          <p:spPr>
            <a:xfrm>
              <a:off x="2196543" y="5032228"/>
              <a:ext cx="19597215" cy="28062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779"/>
                </a:lnSpc>
              </a:pPr>
              <a:endParaRPr dirty="0"/>
            </a:p>
            <a:p>
              <a:pPr algn="just">
                <a:lnSpc>
                  <a:spcPts val="3779"/>
                </a:lnSpc>
              </a:pPr>
              <a:r>
                <a:rPr lang="en-US" sz="26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Notifikácia</a:t>
              </a:r>
              <a:r>
                <a:rPr lang="en-US" sz="26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z DIS</a:t>
              </a:r>
            </a:p>
            <a:p>
              <a:pPr marL="474978" lvl="1" indent="-237489" algn="just">
                <a:lnSpc>
                  <a:spcPts val="3079"/>
                </a:lnSpc>
                <a:buFont typeface="Arial"/>
                <a:buChar char="•"/>
              </a:pPr>
              <a:r>
                <a:rPr lang="en-US" sz="21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zasiela</a:t>
              </a:r>
              <a:r>
                <a:rPr lang="en-US" sz="21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Úrad </a:t>
              </a:r>
              <a:r>
                <a:rPr lang="en-US" sz="21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prostredníctvom</a:t>
              </a:r>
              <a:r>
                <a:rPr lang="en-US" sz="21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DIS </a:t>
              </a:r>
            </a:p>
            <a:p>
              <a:pPr marL="474978" lvl="1" indent="-237489" algn="just">
                <a:lnSpc>
                  <a:spcPts val="3079"/>
                </a:lnSpc>
                <a:buFont typeface="Arial"/>
                <a:buChar char="•"/>
              </a:pPr>
              <a:r>
                <a:rPr lang="en-US" sz="21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sú</a:t>
              </a:r>
              <a:r>
                <a:rPr lang="en-US" sz="21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v </a:t>
              </a:r>
              <a:r>
                <a:rPr lang="en-US" sz="21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nej</a:t>
              </a:r>
              <a:r>
                <a:rPr lang="en-US" sz="21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1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informácie</a:t>
              </a:r>
              <a:r>
                <a:rPr lang="en-US" sz="21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o </a:t>
              </a:r>
              <a:r>
                <a:rPr lang="en-US" sz="21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dátume</a:t>
              </a:r>
              <a:r>
                <a:rPr lang="en-US" sz="21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1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úhrady</a:t>
              </a:r>
              <a:r>
                <a:rPr lang="en-US" sz="21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1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dotácie</a:t>
              </a:r>
              <a:r>
                <a:rPr lang="en-US" sz="21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a </a:t>
              </a:r>
            </a:p>
            <a:p>
              <a:pPr algn="just">
                <a:lnSpc>
                  <a:spcPts val="3079"/>
                </a:lnSpc>
                <a:spcBef>
                  <a:spcPct val="0"/>
                </a:spcBef>
              </a:pPr>
              <a:r>
                <a:rPr lang="en-US" sz="21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  </a:t>
              </a:r>
              <a:r>
                <a:rPr lang="en-US" sz="21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lehota</a:t>
              </a:r>
              <a:r>
                <a:rPr lang="en-US" sz="21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na </a:t>
              </a:r>
              <a:r>
                <a:rPr lang="en-US" sz="21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vyúčtovanie</a:t>
              </a:r>
              <a:r>
                <a:rPr lang="en-US" sz="21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1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dotácie</a:t>
              </a:r>
              <a:endParaRPr lang="en-US" sz="2199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9832442" y="8487218"/>
              <a:ext cx="14004329" cy="4966520"/>
              <a:chOff x="0" y="0"/>
              <a:chExt cx="2766287" cy="98104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766287" cy="981041"/>
              </a:xfrm>
              <a:custGeom>
                <a:avLst/>
                <a:gdLst/>
                <a:ahLst/>
                <a:cxnLst/>
                <a:rect l="l" t="t" r="r" b="b"/>
                <a:pathLst>
                  <a:path w="2766287" h="981041">
                    <a:moveTo>
                      <a:pt x="37592" y="0"/>
                    </a:moveTo>
                    <a:lnTo>
                      <a:pt x="2728695" y="0"/>
                    </a:lnTo>
                    <a:cubicBezTo>
                      <a:pt x="2749457" y="0"/>
                      <a:pt x="2766287" y="16831"/>
                      <a:pt x="2766287" y="37592"/>
                    </a:cubicBezTo>
                    <a:lnTo>
                      <a:pt x="2766287" y="943449"/>
                    </a:lnTo>
                    <a:cubicBezTo>
                      <a:pt x="2766287" y="953419"/>
                      <a:pt x="2762327" y="962981"/>
                      <a:pt x="2755277" y="970031"/>
                    </a:cubicBezTo>
                    <a:cubicBezTo>
                      <a:pt x="2748227" y="977080"/>
                      <a:pt x="2738665" y="981041"/>
                      <a:pt x="2728695" y="981041"/>
                    </a:cubicBezTo>
                    <a:lnTo>
                      <a:pt x="37592" y="981041"/>
                    </a:lnTo>
                    <a:cubicBezTo>
                      <a:pt x="27622" y="981041"/>
                      <a:pt x="18060" y="977080"/>
                      <a:pt x="11010" y="970031"/>
                    </a:cubicBezTo>
                    <a:cubicBezTo>
                      <a:pt x="3961" y="962981"/>
                      <a:pt x="0" y="953419"/>
                      <a:pt x="0" y="943449"/>
                    </a:cubicBezTo>
                    <a:lnTo>
                      <a:pt x="0" y="37592"/>
                    </a:lnTo>
                    <a:cubicBezTo>
                      <a:pt x="0" y="27622"/>
                      <a:pt x="3961" y="18060"/>
                      <a:pt x="11010" y="11010"/>
                    </a:cubicBezTo>
                    <a:cubicBezTo>
                      <a:pt x="18060" y="3961"/>
                      <a:pt x="27622" y="0"/>
                      <a:pt x="375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766287" cy="10096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12" name="TextBox 12" descr="Kontrolujte si SPAM&#10;&#10;&#10;Notifikácie ako aj správy, ktoré Vám pošleme v systéme DIS &#10;       končia často v  mailovej schránke v nevyžiadanej pošte - SPAMe&#10;&#10;"/>
            <p:cNvSpPr txBox="1"/>
            <p:nvPr/>
          </p:nvSpPr>
          <p:spPr>
            <a:xfrm>
              <a:off x="10191220" y="9704711"/>
              <a:ext cx="19305564" cy="32617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779"/>
                </a:lnSpc>
              </a:pPr>
              <a:r>
                <a:rPr lang="en-US" sz="26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Kontrolujte</a:t>
              </a:r>
              <a:r>
                <a:rPr lang="en-US" sz="26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6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si</a:t>
              </a:r>
              <a:r>
                <a:rPr lang="en-US" sz="26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SPAM</a:t>
              </a:r>
            </a:p>
            <a:p>
              <a:pPr algn="just">
                <a:lnSpc>
                  <a:spcPts val="3779"/>
                </a:lnSpc>
              </a:pPr>
              <a:endParaRPr lang="en-US" sz="2699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just">
                <a:lnSpc>
                  <a:spcPts val="2659"/>
                </a:lnSpc>
              </a:pPr>
              <a:endParaRPr lang="en-US" sz="2699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marL="474978" lvl="1" indent="-237489" algn="just">
                <a:lnSpc>
                  <a:spcPts val="3079"/>
                </a:lnSpc>
                <a:buFont typeface="Arial"/>
                <a:buChar char="•"/>
              </a:pPr>
              <a:r>
                <a:rPr lang="en-US" sz="21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Notifikácie</a:t>
              </a:r>
              <a:r>
                <a:rPr lang="en-US" sz="21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1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ako</a:t>
              </a:r>
              <a:r>
                <a:rPr lang="en-US" sz="21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1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aj</a:t>
              </a:r>
              <a:r>
                <a:rPr lang="en-US" sz="21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1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správy</a:t>
              </a:r>
              <a:r>
                <a:rPr lang="en-US" sz="21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, </a:t>
              </a:r>
              <a:r>
                <a:rPr lang="en-US" sz="21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ktoré</a:t>
              </a:r>
              <a:r>
                <a:rPr lang="en-US" sz="21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1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Vám</a:t>
              </a:r>
              <a:r>
                <a:rPr lang="en-US" sz="21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1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pošleme</a:t>
              </a:r>
              <a:r>
                <a:rPr lang="en-US" sz="21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v </a:t>
              </a:r>
              <a:r>
                <a:rPr lang="en-US" sz="21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systéme</a:t>
              </a:r>
              <a:r>
                <a:rPr lang="en-US" sz="21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DIS </a:t>
              </a:r>
            </a:p>
            <a:p>
              <a:pPr algn="just">
                <a:lnSpc>
                  <a:spcPts val="3079"/>
                </a:lnSpc>
              </a:pPr>
              <a:r>
                <a:rPr lang="en-US" sz="21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      </a:t>
              </a:r>
              <a:r>
                <a:rPr lang="en-US" sz="21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končia</a:t>
              </a:r>
              <a:r>
                <a:rPr lang="en-US" sz="21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1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často</a:t>
              </a:r>
              <a:r>
                <a:rPr lang="en-US" sz="21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v  </a:t>
              </a:r>
              <a:r>
                <a:rPr lang="en-US" sz="21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mailovej</a:t>
              </a:r>
              <a:r>
                <a:rPr lang="en-US" sz="21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1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schránke</a:t>
              </a:r>
              <a:r>
                <a:rPr lang="en-US" sz="21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v </a:t>
              </a:r>
              <a:r>
                <a:rPr lang="en-US" sz="21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nevyžiadanej</a:t>
              </a:r>
              <a:r>
                <a:rPr lang="en-US" sz="21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1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pošte</a:t>
              </a:r>
              <a:r>
                <a:rPr lang="en-US" sz="2199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- </a:t>
              </a:r>
              <a:r>
                <a:rPr lang="en-US" sz="2199" b="1" dirty="0" err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SPAMe</a:t>
              </a:r>
              <a:endParaRPr lang="en-US" sz="2199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just">
                <a:lnSpc>
                  <a:spcPts val="3219"/>
                </a:lnSpc>
                <a:spcBef>
                  <a:spcPct val="0"/>
                </a:spcBef>
              </a:pPr>
              <a:endParaRPr lang="en-US" sz="2199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13" name="Freeform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84318" y="8892365"/>
              <a:ext cx="2949968" cy="2264100"/>
            </a:xfrm>
            <a:custGeom>
              <a:avLst/>
              <a:gdLst/>
              <a:ahLst/>
              <a:cxnLst/>
              <a:rect l="l" t="t" r="r" b="b"/>
              <a:pathLst>
                <a:path w="2949968" h="2264100">
                  <a:moveTo>
                    <a:pt x="0" y="0"/>
                  </a:moveTo>
                  <a:lnTo>
                    <a:pt x="2949968" y="0"/>
                  </a:lnTo>
                  <a:lnTo>
                    <a:pt x="2949968" y="2264100"/>
                  </a:lnTo>
                  <a:lnTo>
                    <a:pt x="0" y="2264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4" name="Group 14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3169" y="0"/>
                    </a:moveTo>
                    <a:lnTo>
                      <a:pt x="427343" y="0"/>
                    </a:lnTo>
                    <a:cubicBezTo>
                      <a:pt x="473271" y="0"/>
                      <a:pt x="517317" y="18245"/>
                      <a:pt x="549792" y="50720"/>
                    </a:cubicBezTo>
                    <a:cubicBezTo>
                      <a:pt x="582268" y="83196"/>
                      <a:pt x="600512" y="127242"/>
                      <a:pt x="600512" y="173169"/>
                    </a:cubicBezTo>
                    <a:lnTo>
                      <a:pt x="600512" y="4643423"/>
                    </a:lnTo>
                    <a:cubicBezTo>
                      <a:pt x="600512" y="4689351"/>
                      <a:pt x="582268" y="4733397"/>
                      <a:pt x="549792" y="4765872"/>
                    </a:cubicBezTo>
                    <a:cubicBezTo>
                      <a:pt x="517317" y="4798348"/>
                      <a:pt x="473271" y="4816592"/>
                      <a:pt x="427343" y="4816592"/>
                    </a:cubicBezTo>
                    <a:lnTo>
                      <a:pt x="173169" y="4816592"/>
                    </a:lnTo>
                    <a:cubicBezTo>
                      <a:pt x="77530" y="4816592"/>
                      <a:pt x="0" y="4739062"/>
                      <a:pt x="0" y="4643423"/>
                    </a:cubicBezTo>
                    <a:lnTo>
                      <a:pt x="0" y="173169"/>
                    </a:lnTo>
                    <a:cubicBezTo>
                      <a:pt x="0" y="127242"/>
                      <a:pt x="18245" y="83196"/>
                      <a:pt x="50720" y="50720"/>
                    </a:cubicBezTo>
                    <a:cubicBezTo>
                      <a:pt x="83196" y="18245"/>
                      <a:pt x="127242" y="0"/>
                      <a:pt x="173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17" name="Freeform 17"/>
            <p:cNvSpPr/>
            <p:nvPr/>
          </p:nvSpPr>
          <p:spPr>
            <a:xfrm rot="-5400000">
              <a:off x="22686452" y="725697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6"/>
                  </a:lnTo>
                  <a:lnTo>
                    <a:pt x="0" y="129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6442577" y="330086"/>
              <a:ext cx="11783841" cy="2312579"/>
            </a:xfrm>
            <a:custGeom>
              <a:avLst/>
              <a:gdLst/>
              <a:ahLst/>
              <a:cxnLst/>
              <a:rect l="l" t="t" r="r" b="b"/>
              <a:pathLst>
                <a:path w="11783841" h="2312579">
                  <a:moveTo>
                    <a:pt x="0" y="0"/>
                  </a:moveTo>
                  <a:lnTo>
                    <a:pt x="11783842" y="0"/>
                  </a:lnTo>
                  <a:lnTo>
                    <a:pt x="11783842" y="2312579"/>
                  </a:lnTo>
                  <a:lnTo>
                    <a:pt x="0" y="2312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9" name="TextBox 19" descr="Ako zistím dátum - kedy mi bola dotácia uhradená?&#10;"/>
            <p:cNvSpPr txBox="1"/>
            <p:nvPr/>
          </p:nvSpPr>
          <p:spPr>
            <a:xfrm>
              <a:off x="8163083" y="740731"/>
              <a:ext cx="9728382" cy="1820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Ako </a:t>
              </a:r>
              <a:r>
                <a:rPr lang="en-US" sz="3999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zistím</a:t>
              </a:r>
              <a:r>
                <a:rPr lang="en-US" sz="3999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3999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dátum</a:t>
              </a:r>
              <a:r>
                <a:rPr lang="en-US" sz="3999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- </a:t>
              </a:r>
              <a:r>
                <a:rPr lang="en-US" sz="3999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kedy</a:t>
              </a:r>
              <a:r>
                <a:rPr lang="en-US" sz="3999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mi bola </a:t>
              </a:r>
              <a:r>
                <a:rPr lang="en-US" sz="3999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dotácia</a:t>
              </a:r>
              <a:r>
                <a:rPr lang="en-US" sz="3999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3999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uhradená</a:t>
              </a:r>
              <a:r>
                <a:rPr lang="en-US" sz="3999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?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489831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51434" cy="10226997"/>
            <a:chOff x="0" y="0"/>
            <a:chExt cx="24601912" cy="13635995"/>
          </a:xfrm>
        </p:grpSpPr>
        <p:sp>
          <p:nvSpPr>
            <p:cNvPr id="3" name="TextBox 3"/>
            <p:cNvSpPr txBox="1"/>
            <p:nvPr/>
          </p:nvSpPr>
          <p:spPr>
            <a:xfrm>
              <a:off x="698483" y="10302874"/>
              <a:ext cx="7186866" cy="20415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  <a:spcBef>
                  <a:spcPct val="0"/>
                </a:spcBef>
              </a:pPr>
              <a:r>
                <a:rPr lang="en-US" sz="29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Dotácia bola uhradená kedykoľvek v roku 2025    (medzi 1.1.2025  31.12.2025)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6782787" y="10124445"/>
              <a:ext cx="7819125" cy="3511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 3 rokov </a:t>
              </a:r>
            </a:p>
            <a:p>
              <a:pPr algn="l">
                <a:lnSpc>
                  <a:spcPts val="4200"/>
                </a:lnSpc>
              </a:pPr>
              <a:r>
                <a:rPr lang="en-US" sz="30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 rozpočtovom roku,</a:t>
              </a:r>
            </a:p>
            <a:p>
              <a:pPr algn="l">
                <a:lnSpc>
                  <a:spcPts val="4200"/>
                </a:lnSpc>
              </a:pPr>
              <a:r>
                <a:rPr lang="en-US" sz="30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v ktorom bola dotácia uhradená (t. j. do 31.12.2028)</a:t>
              </a:r>
            </a:p>
            <a:p>
              <a:pPr algn="l">
                <a:lnSpc>
                  <a:spcPts val="4200"/>
                </a:lnSpc>
                <a:spcBef>
                  <a:spcPct val="0"/>
                </a:spcBef>
              </a:pPr>
              <a:endParaRPr lang="en-US" sz="30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648209" y="10184770"/>
              <a:ext cx="7372577" cy="2740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  <a:spcBef>
                  <a:spcPct val="0"/>
                </a:spcBef>
              </a:pPr>
              <a:r>
                <a:rPr lang="en-US" sz="29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 16.12. 2028  môžete požiadať o predĺženie lehoty na prípravu vyúčtovania dotácie</a:t>
              </a:r>
            </a:p>
          </p:txBody>
        </p:sp>
        <p:grpSp>
          <p:nvGrpSpPr>
            <p:cNvPr id="6" name="Group 6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3169" y="0"/>
                    </a:moveTo>
                    <a:lnTo>
                      <a:pt x="427343" y="0"/>
                    </a:lnTo>
                    <a:cubicBezTo>
                      <a:pt x="473271" y="0"/>
                      <a:pt x="517317" y="18245"/>
                      <a:pt x="549792" y="50720"/>
                    </a:cubicBezTo>
                    <a:cubicBezTo>
                      <a:pt x="582268" y="83196"/>
                      <a:pt x="600512" y="127242"/>
                      <a:pt x="600512" y="173169"/>
                    </a:cubicBezTo>
                    <a:lnTo>
                      <a:pt x="600512" y="4643423"/>
                    </a:lnTo>
                    <a:cubicBezTo>
                      <a:pt x="600512" y="4689351"/>
                      <a:pt x="582268" y="4733397"/>
                      <a:pt x="549792" y="4765872"/>
                    </a:cubicBezTo>
                    <a:cubicBezTo>
                      <a:pt x="517317" y="4798348"/>
                      <a:pt x="473271" y="4816592"/>
                      <a:pt x="427343" y="4816592"/>
                    </a:cubicBezTo>
                    <a:lnTo>
                      <a:pt x="173169" y="4816592"/>
                    </a:lnTo>
                    <a:cubicBezTo>
                      <a:pt x="77530" y="4816592"/>
                      <a:pt x="0" y="4739062"/>
                      <a:pt x="0" y="4643423"/>
                    </a:cubicBezTo>
                    <a:lnTo>
                      <a:pt x="0" y="173169"/>
                    </a:lnTo>
                    <a:cubicBezTo>
                      <a:pt x="0" y="127242"/>
                      <a:pt x="18245" y="83196"/>
                      <a:pt x="50720" y="50720"/>
                    </a:cubicBezTo>
                    <a:cubicBezTo>
                      <a:pt x="83196" y="18245"/>
                      <a:pt x="127242" y="0"/>
                      <a:pt x="173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9" name="Freeform 9"/>
            <p:cNvSpPr/>
            <p:nvPr/>
          </p:nvSpPr>
          <p:spPr>
            <a:xfrm rot="-5400000">
              <a:off x="22686452" y="725697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6"/>
                  </a:lnTo>
                  <a:lnTo>
                    <a:pt x="0" y="129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442577" y="330086"/>
              <a:ext cx="11783841" cy="2312579"/>
            </a:xfrm>
            <a:custGeom>
              <a:avLst/>
              <a:gdLst/>
              <a:ahLst/>
              <a:cxnLst/>
              <a:rect l="l" t="t" r="r" b="b"/>
              <a:pathLst>
                <a:path w="11783841" h="2312579">
                  <a:moveTo>
                    <a:pt x="0" y="0"/>
                  </a:moveTo>
                  <a:lnTo>
                    <a:pt x="11783842" y="0"/>
                  </a:lnTo>
                  <a:lnTo>
                    <a:pt x="11783842" y="2312579"/>
                  </a:lnTo>
                  <a:lnTo>
                    <a:pt x="0" y="2312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163083" y="759781"/>
              <a:ext cx="9532218" cy="1797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Mám dotáciu na kapitálové výdavky (KV), do kedy mám vyčerpať a vyúčtovať takúto dotáciu?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9831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502551" y="3530792"/>
              <a:ext cx="1789365" cy="1789365"/>
            </a:xfrm>
            <a:custGeom>
              <a:avLst/>
              <a:gdLst/>
              <a:ahLst/>
              <a:cxnLst/>
              <a:rect l="l" t="t" r="r" b="b"/>
              <a:pathLst>
                <a:path w="1789365" h="1789365">
                  <a:moveTo>
                    <a:pt x="0" y="0"/>
                  </a:moveTo>
                  <a:lnTo>
                    <a:pt x="1789366" y="0"/>
                  </a:lnTo>
                  <a:lnTo>
                    <a:pt x="1789366" y="1789365"/>
                  </a:lnTo>
                  <a:lnTo>
                    <a:pt x="0" y="1789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4518662" y="3875999"/>
              <a:ext cx="2930292" cy="1669922"/>
              <a:chOff x="0" y="0"/>
              <a:chExt cx="1426259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42625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426259" h="812800">
                    <a:moveTo>
                      <a:pt x="1426259" y="406400"/>
                    </a:moveTo>
                    <a:lnTo>
                      <a:pt x="1019859" y="0"/>
                    </a:lnTo>
                    <a:lnTo>
                      <a:pt x="1019859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1019859" y="609600"/>
                    </a:lnTo>
                    <a:lnTo>
                      <a:pt x="1019859" y="812800"/>
                    </a:lnTo>
                    <a:lnTo>
                      <a:pt x="1426259" y="406400"/>
                    </a:lnTo>
                    <a:close/>
                  </a:path>
                </a:pathLst>
              </a:custGeom>
              <a:solidFill>
                <a:srgbClr val="F7B80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203200"/>
                <a:ext cx="1324659" cy="406400"/>
              </a:xfrm>
              <a:prstGeom prst="rect">
                <a:avLst/>
              </a:prstGeom>
            </p:spPr>
            <p:txBody>
              <a:bodyPr lIns="69594" tIns="69594" rIns="69594" bIns="69594" rtlCol="0" anchor="ctr"/>
              <a:lstStyle/>
              <a:p>
                <a:pPr marL="0" lvl="0" indent="0" algn="ctr">
                  <a:lnSpc>
                    <a:spcPts val="4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 rot="5400000">
              <a:off x="1224036" y="5269333"/>
              <a:ext cx="4560126" cy="188105"/>
            </a:xfrm>
            <a:custGeom>
              <a:avLst/>
              <a:gdLst/>
              <a:ahLst/>
              <a:cxnLst/>
              <a:rect l="l" t="t" r="r" b="b"/>
              <a:pathLst>
                <a:path w="4560126" h="188105">
                  <a:moveTo>
                    <a:pt x="0" y="0"/>
                  </a:moveTo>
                  <a:lnTo>
                    <a:pt x="4560127" y="0"/>
                  </a:lnTo>
                  <a:lnTo>
                    <a:pt x="4560127" y="188105"/>
                  </a:lnTo>
                  <a:lnTo>
                    <a:pt x="0" y="18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1999046" y="3083322"/>
              <a:ext cx="3010108" cy="3010108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80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69594" tIns="69594" rIns="69594" bIns="69594" rtlCol="0" anchor="ctr"/>
              <a:lstStyle/>
              <a:p>
                <a:pPr marL="0" lvl="0" indent="0" algn="ctr">
                  <a:lnSpc>
                    <a:spcPts val="4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2362720" y="3438899"/>
              <a:ext cx="2801774" cy="2801774"/>
            </a:xfrm>
            <a:custGeom>
              <a:avLst/>
              <a:gdLst/>
              <a:ahLst/>
              <a:cxnLst/>
              <a:rect l="l" t="t" r="r" b="b"/>
              <a:pathLst>
                <a:path w="2801774" h="2801774">
                  <a:moveTo>
                    <a:pt x="0" y="0"/>
                  </a:moveTo>
                  <a:lnTo>
                    <a:pt x="2801774" y="0"/>
                  </a:lnTo>
                  <a:lnTo>
                    <a:pt x="2801774" y="2801775"/>
                  </a:lnTo>
                  <a:lnTo>
                    <a:pt x="0" y="280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65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2362720" y="3438899"/>
              <a:ext cx="2290120" cy="2290120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69594" tIns="69594" rIns="69594" bIns="69594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2235026" y="7383674"/>
              <a:ext cx="2538147" cy="2797922"/>
            </a:xfrm>
            <a:custGeom>
              <a:avLst/>
              <a:gdLst/>
              <a:ahLst/>
              <a:cxnLst/>
              <a:rect l="l" t="t" r="r" b="b"/>
              <a:pathLst>
                <a:path w="2538147" h="2797922">
                  <a:moveTo>
                    <a:pt x="0" y="0"/>
                  </a:moveTo>
                  <a:lnTo>
                    <a:pt x="2538147" y="0"/>
                  </a:lnTo>
                  <a:lnTo>
                    <a:pt x="2538147" y="2797921"/>
                  </a:lnTo>
                  <a:lnTo>
                    <a:pt x="0" y="2797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2254524" y="8338786"/>
              <a:ext cx="2398316" cy="1623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61"/>
                </a:lnSpc>
                <a:spcBef>
                  <a:spcPct val="0"/>
                </a:spcBef>
              </a:pPr>
              <a:r>
                <a:rPr lang="en-US" sz="3543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rok 2025</a:t>
              </a:r>
            </a:p>
          </p:txBody>
        </p:sp>
        <p:sp>
          <p:nvSpPr>
            <p:cNvPr id="27" name="Freeform 27"/>
            <p:cNvSpPr/>
            <p:nvPr/>
          </p:nvSpPr>
          <p:spPr>
            <a:xfrm rot="5400000">
              <a:off x="16916273" y="5226105"/>
              <a:ext cx="4560126" cy="188105"/>
            </a:xfrm>
            <a:custGeom>
              <a:avLst/>
              <a:gdLst/>
              <a:ahLst/>
              <a:cxnLst/>
              <a:rect l="l" t="t" r="r" b="b"/>
              <a:pathLst>
                <a:path w="4560126" h="188105">
                  <a:moveTo>
                    <a:pt x="0" y="0"/>
                  </a:moveTo>
                  <a:lnTo>
                    <a:pt x="4560126" y="0"/>
                  </a:lnTo>
                  <a:lnTo>
                    <a:pt x="4560126" y="188105"/>
                  </a:lnTo>
                  <a:lnTo>
                    <a:pt x="0" y="18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8" name="Freeform 28"/>
            <p:cNvSpPr/>
            <p:nvPr/>
          </p:nvSpPr>
          <p:spPr>
            <a:xfrm rot="5400000">
              <a:off x="8869887" y="5272615"/>
              <a:ext cx="4560126" cy="188105"/>
            </a:xfrm>
            <a:custGeom>
              <a:avLst/>
              <a:gdLst/>
              <a:ahLst/>
              <a:cxnLst/>
              <a:rect l="l" t="t" r="r" b="b"/>
              <a:pathLst>
                <a:path w="4560126" h="188105">
                  <a:moveTo>
                    <a:pt x="0" y="0"/>
                  </a:moveTo>
                  <a:lnTo>
                    <a:pt x="4560127" y="0"/>
                  </a:lnTo>
                  <a:lnTo>
                    <a:pt x="4560127" y="188105"/>
                  </a:lnTo>
                  <a:lnTo>
                    <a:pt x="0" y="18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12125924" y="3822546"/>
              <a:ext cx="2930292" cy="1669922"/>
              <a:chOff x="0" y="0"/>
              <a:chExt cx="1426259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42625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426259" h="812800">
                    <a:moveTo>
                      <a:pt x="1426259" y="406400"/>
                    </a:moveTo>
                    <a:lnTo>
                      <a:pt x="1019859" y="0"/>
                    </a:lnTo>
                    <a:lnTo>
                      <a:pt x="1019859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1019859" y="609600"/>
                    </a:lnTo>
                    <a:lnTo>
                      <a:pt x="1019859" y="812800"/>
                    </a:lnTo>
                    <a:lnTo>
                      <a:pt x="1426259" y="406400"/>
                    </a:lnTo>
                    <a:close/>
                  </a:path>
                </a:pathLst>
              </a:custGeom>
              <a:solidFill>
                <a:srgbClr val="F7B80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203200"/>
                <a:ext cx="1324659" cy="406400"/>
              </a:xfrm>
              <a:prstGeom prst="rect">
                <a:avLst/>
              </a:prstGeom>
            </p:spPr>
            <p:txBody>
              <a:bodyPr lIns="69594" tIns="69594" rIns="69594" bIns="69594" rtlCol="0" anchor="ctr"/>
              <a:lstStyle/>
              <a:p>
                <a:pPr marL="0" lvl="0" indent="0" algn="ctr">
                  <a:lnSpc>
                    <a:spcPts val="4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9665886" y="3083322"/>
              <a:ext cx="3010108" cy="3010108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80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69594" tIns="69594" rIns="69594" bIns="69594" rtlCol="0" anchor="ctr"/>
              <a:lstStyle/>
              <a:p>
                <a:pPr marL="0" lvl="0" indent="0" algn="ctr">
                  <a:lnSpc>
                    <a:spcPts val="4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5" name="Freeform 35"/>
            <p:cNvSpPr/>
            <p:nvPr/>
          </p:nvSpPr>
          <p:spPr>
            <a:xfrm>
              <a:off x="10029560" y="3438899"/>
              <a:ext cx="2801774" cy="2801774"/>
            </a:xfrm>
            <a:custGeom>
              <a:avLst/>
              <a:gdLst/>
              <a:ahLst/>
              <a:cxnLst/>
              <a:rect l="l" t="t" r="r" b="b"/>
              <a:pathLst>
                <a:path w="2801774" h="2801774">
                  <a:moveTo>
                    <a:pt x="0" y="0"/>
                  </a:moveTo>
                  <a:lnTo>
                    <a:pt x="2801774" y="0"/>
                  </a:lnTo>
                  <a:lnTo>
                    <a:pt x="2801774" y="2801775"/>
                  </a:lnTo>
                  <a:lnTo>
                    <a:pt x="0" y="280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65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10029560" y="3438899"/>
              <a:ext cx="2290120" cy="2290120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69594" tIns="69594" rIns="69594" bIns="69594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sp>
          <p:nvSpPr>
            <p:cNvPr id="39" name="Freeform 39"/>
            <p:cNvSpPr/>
            <p:nvPr/>
          </p:nvSpPr>
          <p:spPr>
            <a:xfrm>
              <a:off x="10386793" y="3585996"/>
              <a:ext cx="1714419" cy="2143024"/>
            </a:xfrm>
            <a:custGeom>
              <a:avLst/>
              <a:gdLst/>
              <a:ahLst/>
              <a:cxnLst/>
              <a:rect l="l" t="t" r="r" b="b"/>
              <a:pathLst>
                <a:path w="1714419" h="2143024">
                  <a:moveTo>
                    <a:pt x="0" y="0"/>
                  </a:moveTo>
                  <a:lnTo>
                    <a:pt x="1714419" y="0"/>
                  </a:lnTo>
                  <a:lnTo>
                    <a:pt x="1714419" y="2143023"/>
                  </a:lnTo>
                  <a:lnTo>
                    <a:pt x="0" y="21430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10029560" y="7383674"/>
              <a:ext cx="2538147" cy="2797922"/>
            </a:xfrm>
            <a:custGeom>
              <a:avLst/>
              <a:gdLst/>
              <a:ahLst/>
              <a:cxnLst/>
              <a:rect l="l" t="t" r="r" b="b"/>
              <a:pathLst>
                <a:path w="2538147" h="2797922">
                  <a:moveTo>
                    <a:pt x="0" y="0"/>
                  </a:moveTo>
                  <a:lnTo>
                    <a:pt x="2538147" y="0"/>
                  </a:lnTo>
                  <a:lnTo>
                    <a:pt x="2538147" y="2797921"/>
                  </a:lnTo>
                  <a:lnTo>
                    <a:pt x="0" y="2797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0099476" y="8605555"/>
              <a:ext cx="2398316" cy="778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961"/>
                </a:lnSpc>
                <a:spcBef>
                  <a:spcPct val="0"/>
                </a:spcBef>
              </a:pPr>
              <a:r>
                <a:rPr lang="en-US" sz="3543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≤ 16.12.</a:t>
              </a:r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17663541" y="3040094"/>
              <a:ext cx="3010108" cy="3010108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80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69594" tIns="69594" rIns="69594" bIns="69594" rtlCol="0" anchor="ctr"/>
              <a:lstStyle/>
              <a:p>
                <a:pPr marL="0" lvl="0" indent="0" algn="ctr">
                  <a:lnSpc>
                    <a:spcPts val="4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5" name="Freeform 45"/>
            <p:cNvSpPr/>
            <p:nvPr/>
          </p:nvSpPr>
          <p:spPr>
            <a:xfrm>
              <a:off x="18023534" y="3438899"/>
              <a:ext cx="2801774" cy="2801774"/>
            </a:xfrm>
            <a:custGeom>
              <a:avLst/>
              <a:gdLst/>
              <a:ahLst/>
              <a:cxnLst/>
              <a:rect l="l" t="t" r="r" b="b"/>
              <a:pathLst>
                <a:path w="2801774" h="2801774">
                  <a:moveTo>
                    <a:pt x="0" y="0"/>
                  </a:moveTo>
                  <a:lnTo>
                    <a:pt x="2801775" y="0"/>
                  </a:lnTo>
                  <a:lnTo>
                    <a:pt x="2801775" y="2801775"/>
                  </a:lnTo>
                  <a:lnTo>
                    <a:pt x="0" y="280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65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46" name="Group 46"/>
            <p:cNvGrpSpPr/>
            <p:nvPr/>
          </p:nvGrpSpPr>
          <p:grpSpPr>
            <a:xfrm>
              <a:off x="18023534" y="3438899"/>
              <a:ext cx="2290120" cy="2290120"/>
              <a:chOff x="0" y="0"/>
              <a:chExt cx="812800" cy="8128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69594" tIns="69594" rIns="69594" bIns="69594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sp>
          <p:nvSpPr>
            <p:cNvPr id="49" name="Freeform 49"/>
            <p:cNvSpPr/>
            <p:nvPr/>
          </p:nvSpPr>
          <p:spPr>
            <a:xfrm>
              <a:off x="18319690" y="3589664"/>
              <a:ext cx="1697810" cy="1997423"/>
            </a:xfrm>
            <a:custGeom>
              <a:avLst/>
              <a:gdLst/>
              <a:ahLst/>
              <a:cxnLst/>
              <a:rect l="l" t="t" r="r" b="b"/>
              <a:pathLst>
                <a:path w="1697810" h="1997423">
                  <a:moveTo>
                    <a:pt x="0" y="0"/>
                  </a:moveTo>
                  <a:lnTo>
                    <a:pt x="1697809" y="0"/>
                  </a:lnTo>
                  <a:lnTo>
                    <a:pt x="1697809" y="1997423"/>
                  </a:lnTo>
                  <a:lnTo>
                    <a:pt x="0" y="1997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18021315" y="7273270"/>
              <a:ext cx="2538147" cy="2797922"/>
            </a:xfrm>
            <a:custGeom>
              <a:avLst/>
              <a:gdLst/>
              <a:ahLst/>
              <a:cxnLst/>
              <a:rect l="l" t="t" r="r" b="b"/>
              <a:pathLst>
                <a:path w="2538147" h="2797922">
                  <a:moveTo>
                    <a:pt x="0" y="0"/>
                  </a:moveTo>
                  <a:lnTo>
                    <a:pt x="2538147" y="0"/>
                  </a:lnTo>
                  <a:lnTo>
                    <a:pt x="2538147" y="2797921"/>
                  </a:lnTo>
                  <a:lnTo>
                    <a:pt x="0" y="2797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18129725" y="8655165"/>
              <a:ext cx="2398316" cy="778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961"/>
                </a:lnSpc>
                <a:spcBef>
                  <a:spcPct val="0"/>
                </a:spcBef>
              </a:pPr>
              <a:r>
                <a:rPr lang="en-US" sz="3543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≤ 31.12.</a:t>
              </a:r>
            </a:p>
          </p:txBody>
        </p:sp>
        <p:sp>
          <p:nvSpPr>
            <p:cNvPr id="52" name="Freeform 52"/>
            <p:cNvSpPr/>
            <p:nvPr/>
          </p:nvSpPr>
          <p:spPr>
            <a:xfrm>
              <a:off x="2705751" y="3733992"/>
              <a:ext cx="1789365" cy="1789365"/>
            </a:xfrm>
            <a:custGeom>
              <a:avLst/>
              <a:gdLst/>
              <a:ahLst/>
              <a:cxnLst/>
              <a:rect l="l" t="t" r="r" b="b"/>
              <a:pathLst>
                <a:path w="1789365" h="1789365">
                  <a:moveTo>
                    <a:pt x="0" y="0"/>
                  </a:moveTo>
                  <a:lnTo>
                    <a:pt x="1789366" y="0"/>
                  </a:lnTo>
                  <a:lnTo>
                    <a:pt x="1789366" y="1789365"/>
                  </a:lnTo>
                  <a:lnTo>
                    <a:pt x="0" y="1789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2409278"/>
            <a:chOff x="0" y="0"/>
            <a:chExt cx="24384000" cy="16545704"/>
          </a:xfrm>
        </p:grpSpPr>
        <p:sp>
          <p:nvSpPr>
            <p:cNvPr id="3" name="TextBox 3"/>
            <p:cNvSpPr txBox="1"/>
            <p:nvPr/>
          </p:nvSpPr>
          <p:spPr>
            <a:xfrm>
              <a:off x="35758" y="10740746"/>
              <a:ext cx="6523077" cy="4636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ako ste sa o skutočnosti, 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že dotáciu alebo jej časť nevyčerpáte/nemôžete využiť - najlepšie do 31.11.2025</a:t>
              </a:r>
            </a:p>
            <a:p>
              <a:pPr algn="ctr">
                <a:lnSpc>
                  <a:spcPts val="3499"/>
                </a:lnSpc>
              </a:pPr>
              <a:endParaRPr lang="en-US" sz="24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499"/>
                </a:lnSpc>
              </a:pPr>
              <a:endParaRPr lang="en-US" sz="24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499"/>
                </a:lnSpc>
              </a:pPr>
              <a:endParaRPr lang="en-US" sz="24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endParaRPr lang="en-US" sz="24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776368" y="9263423"/>
              <a:ext cx="2603355" cy="764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IHNEĎ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297297" y="2963495"/>
              <a:ext cx="17219427" cy="3889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ÁNO, </a:t>
              </a:r>
            </a:p>
            <a:p>
              <a:pPr algn="ctr">
                <a:lnSpc>
                  <a:spcPts val="3779"/>
                </a:lnSpc>
              </a:pPr>
              <a:r>
                <a:rPr lang="en-US" sz="27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každú nevyčerpanú/nevyužitú dotáciu nad 5 € (od 5,01 €) ste povinný úradu vrátiť naspäť</a:t>
              </a:r>
            </a:p>
            <a:p>
              <a:pPr algn="ctr">
                <a:lnSpc>
                  <a:spcPts val="2727"/>
                </a:lnSpc>
              </a:pPr>
              <a:endParaRPr lang="en-US" sz="27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2727"/>
                </a:lnSpc>
              </a:pPr>
              <a:endParaRPr lang="en-US" sz="27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1919"/>
                </a:lnSpc>
              </a:pPr>
              <a:endParaRPr lang="en-US" sz="27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1919"/>
                </a:lnSpc>
              </a:pPr>
              <a:endParaRPr lang="en-US" sz="27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2323"/>
                </a:lnSpc>
                <a:spcBef>
                  <a:spcPct val="0"/>
                </a:spcBef>
              </a:pPr>
              <a:endParaRPr lang="en-US" sz="27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1914445" y="4936993"/>
              <a:ext cx="2327201" cy="2327201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71450" cap="sq">
                <a:solidFill>
                  <a:srgbClr val="F7B8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940981" y="7477514"/>
              <a:ext cx="3701065" cy="1537089"/>
              <a:chOff x="0" y="0"/>
              <a:chExt cx="731075" cy="30362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31075" cy="303623"/>
              </a:xfrm>
              <a:custGeom>
                <a:avLst/>
                <a:gdLst/>
                <a:ahLst/>
                <a:cxnLst/>
                <a:rect l="l" t="t" r="r" b="b"/>
                <a:pathLst>
                  <a:path w="731075" h="303623">
                    <a:moveTo>
                      <a:pt x="151811" y="0"/>
                    </a:moveTo>
                    <a:lnTo>
                      <a:pt x="579263" y="0"/>
                    </a:lnTo>
                    <a:cubicBezTo>
                      <a:pt x="619526" y="0"/>
                      <a:pt x="658140" y="15994"/>
                      <a:pt x="686610" y="44464"/>
                    </a:cubicBezTo>
                    <a:cubicBezTo>
                      <a:pt x="715080" y="72935"/>
                      <a:pt x="731075" y="111548"/>
                      <a:pt x="731075" y="151811"/>
                    </a:cubicBezTo>
                    <a:lnTo>
                      <a:pt x="731075" y="151811"/>
                    </a:lnTo>
                    <a:cubicBezTo>
                      <a:pt x="731075" y="192074"/>
                      <a:pt x="715080" y="230688"/>
                      <a:pt x="686610" y="259158"/>
                    </a:cubicBezTo>
                    <a:cubicBezTo>
                      <a:pt x="658140" y="287628"/>
                      <a:pt x="619526" y="303623"/>
                      <a:pt x="579263" y="303623"/>
                    </a:cubicBezTo>
                    <a:lnTo>
                      <a:pt x="151811" y="303623"/>
                    </a:lnTo>
                    <a:cubicBezTo>
                      <a:pt x="111548" y="303623"/>
                      <a:pt x="72935" y="287628"/>
                      <a:pt x="44464" y="259158"/>
                    </a:cubicBezTo>
                    <a:cubicBezTo>
                      <a:pt x="15994" y="230688"/>
                      <a:pt x="0" y="192074"/>
                      <a:pt x="0" y="151811"/>
                    </a:cubicBezTo>
                    <a:lnTo>
                      <a:pt x="0" y="151811"/>
                    </a:lnTo>
                    <a:cubicBezTo>
                      <a:pt x="0" y="111548"/>
                      <a:pt x="15994" y="72935"/>
                      <a:pt x="44464" y="44464"/>
                    </a:cubicBezTo>
                    <a:cubicBezTo>
                      <a:pt x="72935" y="15994"/>
                      <a:pt x="111548" y="0"/>
                      <a:pt x="151811" y="0"/>
                    </a:cubicBezTo>
                    <a:close/>
                  </a:path>
                </a:pathLst>
              </a:custGeom>
              <a:solidFill>
                <a:srgbClr val="FFBF18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57150"/>
                <a:ext cx="731075" cy="360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 b="1">
                    <a:solidFill>
                      <a:srgbClr val="FFFFFF"/>
                    </a:solidFill>
                    <a:latin typeface="Open Sans 1 Bold"/>
                    <a:ea typeface="Open Sans 1 Bold"/>
                    <a:cs typeface="Open Sans 1 Bold"/>
                    <a:sym typeface="Open Sans 1 Bold"/>
                  </a:rPr>
                  <a:t>Akým spôsobom?</a:t>
                </a: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7627913" y="4781855"/>
              <a:ext cx="2327201" cy="232720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71450" cap="sq">
                <a:solidFill>
                  <a:srgbClr val="F7B8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594823" y="7587998"/>
              <a:ext cx="4257008" cy="1537089"/>
              <a:chOff x="0" y="0"/>
              <a:chExt cx="840891" cy="30362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40891" cy="303623"/>
              </a:xfrm>
              <a:custGeom>
                <a:avLst/>
                <a:gdLst/>
                <a:ahLst/>
                <a:cxnLst/>
                <a:rect l="l" t="t" r="r" b="b"/>
                <a:pathLst>
                  <a:path w="840891" h="303623">
                    <a:moveTo>
                      <a:pt x="151811" y="0"/>
                    </a:moveTo>
                    <a:lnTo>
                      <a:pt x="689079" y="0"/>
                    </a:lnTo>
                    <a:cubicBezTo>
                      <a:pt x="729342" y="0"/>
                      <a:pt x="767956" y="15994"/>
                      <a:pt x="796426" y="44464"/>
                    </a:cubicBezTo>
                    <a:cubicBezTo>
                      <a:pt x="824896" y="72935"/>
                      <a:pt x="840891" y="111548"/>
                      <a:pt x="840891" y="151811"/>
                    </a:cubicBezTo>
                    <a:lnTo>
                      <a:pt x="840891" y="151811"/>
                    </a:lnTo>
                    <a:cubicBezTo>
                      <a:pt x="840891" y="192074"/>
                      <a:pt x="824896" y="230688"/>
                      <a:pt x="796426" y="259158"/>
                    </a:cubicBezTo>
                    <a:cubicBezTo>
                      <a:pt x="767956" y="287628"/>
                      <a:pt x="729342" y="303623"/>
                      <a:pt x="689079" y="303623"/>
                    </a:cubicBezTo>
                    <a:lnTo>
                      <a:pt x="151811" y="303623"/>
                    </a:lnTo>
                    <a:cubicBezTo>
                      <a:pt x="111548" y="303623"/>
                      <a:pt x="72935" y="287628"/>
                      <a:pt x="44464" y="259158"/>
                    </a:cubicBezTo>
                    <a:cubicBezTo>
                      <a:pt x="15994" y="230688"/>
                      <a:pt x="0" y="192074"/>
                      <a:pt x="0" y="151811"/>
                    </a:cubicBezTo>
                    <a:lnTo>
                      <a:pt x="0" y="151811"/>
                    </a:lnTo>
                    <a:cubicBezTo>
                      <a:pt x="0" y="111548"/>
                      <a:pt x="15994" y="72935"/>
                      <a:pt x="44464" y="44464"/>
                    </a:cubicBezTo>
                    <a:cubicBezTo>
                      <a:pt x="72935" y="15994"/>
                      <a:pt x="111548" y="0"/>
                      <a:pt x="151811" y="0"/>
                    </a:cubicBezTo>
                    <a:close/>
                  </a:path>
                </a:pathLst>
              </a:custGeom>
              <a:solidFill>
                <a:srgbClr val="FFBF18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57150"/>
                <a:ext cx="840891" cy="360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 b="1">
                    <a:solidFill>
                      <a:srgbClr val="FFFFFF"/>
                    </a:solidFill>
                    <a:latin typeface="Open Sans 1 Bold"/>
                    <a:ea typeface="Open Sans 1 Bold"/>
                    <a:cs typeface="Open Sans 1 Bold"/>
                    <a:sym typeface="Open Sans 1 Bold"/>
                  </a:rPr>
                  <a:t>Budem k tomu vyzvaný?</a:t>
                </a: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347195" y="4781855"/>
              <a:ext cx="2327201" cy="232720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71450" cap="sq">
                <a:solidFill>
                  <a:srgbClr val="F7B8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8282756" y="7439240"/>
              <a:ext cx="4991361" cy="2197489"/>
              <a:chOff x="0" y="0"/>
              <a:chExt cx="985948" cy="434072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985948" cy="434072"/>
              </a:xfrm>
              <a:custGeom>
                <a:avLst/>
                <a:gdLst/>
                <a:ahLst/>
                <a:cxnLst/>
                <a:rect l="l" t="t" r="r" b="b"/>
                <a:pathLst>
                  <a:path w="985948" h="434072">
                    <a:moveTo>
                      <a:pt x="206809" y="0"/>
                    </a:moveTo>
                    <a:lnTo>
                      <a:pt x="779139" y="0"/>
                    </a:lnTo>
                    <a:cubicBezTo>
                      <a:pt x="893356" y="0"/>
                      <a:pt x="985948" y="92591"/>
                      <a:pt x="985948" y="206809"/>
                    </a:cubicBezTo>
                    <a:lnTo>
                      <a:pt x="985948" y="227263"/>
                    </a:lnTo>
                    <a:cubicBezTo>
                      <a:pt x="985948" y="341481"/>
                      <a:pt x="893356" y="434072"/>
                      <a:pt x="779139" y="434072"/>
                    </a:cubicBezTo>
                    <a:lnTo>
                      <a:pt x="206809" y="434072"/>
                    </a:lnTo>
                    <a:cubicBezTo>
                      <a:pt x="151960" y="434072"/>
                      <a:pt x="99357" y="412283"/>
                      <a:pt x="60573" y="373499"/>
                    </a:cubicBezTo>
                    <a:cubicBezTo>
                      <a:pt x="21789" y="334715"/>
                      <a:pt x="0" y="282112"/>
                      <a:pt x="0" y="227263"/>
                    </a:cubicBezTo>
                    <a:lnTo>
                      <a:pt x="0" y="206809"/>
                    </a:lnTo>
                    <a:cubicBezTo>
                      <a:pt x="0" y="151960"/>
                      <a:pt x="21789" y="99357"/>
                      <a:pt x="60573" y="60573"/>
                    </a:cubicBezTo>
                    <a:cubicBezTo>
                      <a:pt x="99357" y="21789"/>
                      <a:pt x="151960" y="0"/>
                      <a:pt x="206809" y="0"/>
                    </a:cubicBezTo>
                    <a:close/>
                  </a:path>
                </a:pathLst>
              </a:custGeom>
              <a:solidFill>
                <a:srgbClr val="FFBF18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985948" cy="49122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 b="1">
                    <a:solidFill>
                      <a:srgbClr val="FFFFFF"/>
                    </a:solidFill>
                    <a:latin typeface="Open Sans 1 Bold"/>
                    <a:ea typeface="Open Sans 1 Bold"/>
                    <a:cs typeface="Open Sans 1 Bold"/>
                    <a:sym typeface="Open Sans 1 Bold"/>
                  </a:rPr>
                  <a:t>Čo ak dotáciu nevrátim ani po výzve?</a:t>
                </a: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9614835" y="4781855"/>
              <a:ext cx="2327201" cy="232720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71450" cap="sq">
                <a:solidFill>
                  <a:srgbClr val="F7B8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>
              <a:off x="2294979" y="5317527"/>
              <a:ext cx="1566134" cy="1566134"/>
            </a:xfrm>
            <a:custGeom>
              <a:avLst/>
              <a:gdLst/>
              <a:ahLst/>
              <a:cxnLst/>
              <a:rect l="l" t="t" r="r" b="b"/>
              <a:pathLst>
                <a:path w="1566134" h="1566134">
                  <a:moveTo>
                    <a:pt x="0" y="0"/>
                  </a:moveTo>
                  <a:lnTo>
                    <a:pt x="1566134" y="0"/>
                  </a:lnTo>
                  <a:lnTo>
                    <a:pt x="1566134" y="1566134"/>
                  </a:lnTo>
                  <a:lnTo>
                    <a:pt x="0" y="15661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8068204" y="5214634"/>
              <a:ext cx="1446618" cy="1446618"/>
            </a:xfrm>
            <a:custGeom>
              <a:avLst/>
              <a:gdLst/>
              <a:ahLst/>
              <a:cxnLst/>
              <a:rect l="l" t="t" r="r" b="b"/>
              <a:pathLst>
                <a:path w="1446618" h="1446618">
                  <a:moveTo>
                    <a:pt x="0" y="0"/>
                  </a:moveTo>
                  <a:lnTo>
                    <a:pt x="1446619" y="0"/>
                  </a:lnTo>
                  <a:lnTo>
                    <a:pt x="1446619" y="1446619"/>
                  </a:lnTo>
                  <a:lnTo>
                    <a:pt x="0" y="14466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3838405" y="5298333"/>
              <a:ext cx="1344780" cy="1279222"/>
            </a:xfrm>
            <a:custGeom>
              <a:avLst/>
              <a:gdLst/>
              <a:ahLst/>
              <a:cxnLst/>
              <a:rect l="l" t="t" r="r" b="b"/>
              <a:pathLst>
                <a:path w="1344780" h="1279222">
                  <a:moveTo>
                    <a:pt x="0" y="0"/>
                  </a:moveTo>
                  <a:lnTo>
                    <a:pt x="1344780" y="0"/>
                  </a:lnTo>
                  <a:lnTo>
                    <a:pt x="1344780" y="1279221"/>
                  </a:lnTo>
                  <a:lnTo>
                    <a:pt x="0" y="1279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19878096" y="5013653"/>
              <a:ext cx="1870008" cy="1870008"/>
            </a:xfrm>
            <a:custGeom>
              <a:avLst/>
              <a:gdLst/>
              <a:ahLst/>
              <a:cxnLst/>
              <a:rect l="l" t="t" r="r" b="b"/>
              <a:pathLst>
                <a:path w="1870008" h="1870008">
                  <a:moveTo>
                    <a:pt x="0" y="0"/>
                  </a:moveTo>
                  <a:lnTo>
                    <a:pt x="1870007" y="0"/>
                  </a:lnTo>
                  <a:lnTo>
                    <a:pt x="1870007" y="1870008"/>
                  </a:lnTo>
                  <a:lnTo>
                    <a:pt x="0" y="1870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1152349" y="7806544"/>
              <a:ext cx="3851393" cy="879029"/>
              <a:chOff x="0" y="0"/>
              <a:chExt cx="760769" cy="173635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760769" cy="173635"/>
              </a:xfrm>
              <a:custGeom>
                <a:avLst/>
                <a:gdLst/>
                <a:ahLst/>
                <a:cxnLst/>
                <a:rect l="l" t="t" r="r" b="b"/>
                <a:pathLst>
                  <a:path w="760769" h="173635">
                    <a:moveTo>
                      <a:pt x="86818" y="0"/>
                    </a:moveTo>
                    <a:lnTo>
                      <a:pt x="673951" y="0"/>
                    </a:lnTo>
                    <a:cubicBezTo>
                      <a:pt x="696977" y="0"/>
                      <a:pt x="719059" y="9147"/>
                      <a:pt x="735341" y="25428"/>
                    </a:cubicBezTo>
                    <a:cubicBezTo>
                      <a:pt x="751622" y="41710"/>
                      <a:pt x="760769" y="63792"/>
                      <a:pt x="760769" y="86818"/>
                    </a:cubicBezTo>
                    <a:lnTo>
                      <a:pt x="760769" y="86818"/>
                    </a:lnTo>
                    <a:cubicBezTo>
                      <a:pt x="760769" y="134766"/>
                      <a:pt x="721899" y="173635"/>
                      <a:pt x="673951" y="173635"/>
                    </a:cubicBezTo>
                    <a:lnTo>
                      <a:pt x="86818" y="173635"/>
                    </a:lnTo>
                    <a:cubicBezTo>
                      <a:pt x="63792" y="173635"/>
                      <a:pt x="41710" y="164488"/>
                      <a:pt x="25428" y="148207"/>
                    </a:cubicBezTo>
                    <a:cubicBezTo>
                      <a:pt x="9147" y="131926"/>
                      <a:pt x="0" y="109843"/>
                      <a:pt x="0" y="86818"/>
                    </a:cubicBezTo>
                    <a:lnTo>
                      <a:pt x="0" y="86818"/>
                    </a:lnTo>
                    <a:cubicBezTo>
                      <a:pt x="0" y="63792"/>
                      <a:pt x="9147" y="41710"/>
                      <a:pt x="25428" y="25428"/>
                    </a:cubicBezTo>
                    <a:cubicBezTo>
                      <a:pt x="41710" y="9147"/>
                      <a:pt x="63792" y="0"/>
                      <a:pt x="86818" y="0"/>
                    </a:cubicBezTo>
                    <a:close/>
                  </a:path>
                </a:pathLst>
              </a:custGeom>
              <a:solidFill>
                <a:srgbClr val="FFBF18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57150"/>
                <a:ext cx="760769" cy="2307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2208237" y="7906121"/>
              <a:ext cx="1739619" cy="622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799" b="1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KEDY?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6558835" y="11324946"/>
              <a:ext cx="4781850" cy="4636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bankovým prevodom (viď. príloha č. 6 k Smernici č. 1/2024) </a:t>
              </a:r>
            </a:p>
            <a:p>
              <a:pPr algn="ctr">
                <a:lnSpc>
                  <a:spcPts val="3499"/>
                </a:lnSpc>
              </a:pPr>
              <a:endParaRPr lang="en-US" sz="24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499"/>
                </a:lnSpc>
              </a:pPr>
              <a:endParaRPr lang="en-US" sz="24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499"/>
                </a:lnSpc>
              </a:pPr>
              <a:endParaRPr lang="en-US" sz="24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499"/>
                </a:lnSpc>
              </a:pPr>
              <a:endParaRPr lang="en-US" sz="24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endParaRPr lang="en-US" sz="24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184002" y="9374184"/>
              <a:ext cx="3531517" cy="1589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Bankovým prevodom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1969109" y="11106675"/>
              <a:ext cx="5687933" cy="4636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Výzva sa posiela v príde, že ste si svoju povinnosť nesplnili </a:t>
              </a:r>
            </a:p>
            <a:p>
              <a:pPr algn="ctr">
                <a:lnSpc>
                  <a:spcPts val="3499"/>
                </a:lnSpc>
              </a:pPr>
              <a:endParaRPr lang="en-US" sz="24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499"/>
                </a:lnSpc>
              </a:pPr>
              <a:endParaRPr lang="en-US" sz="24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499"/>
                </a:lnSpc>
              </a:pPr>
              <a:endParaRPr lang="en-US" sz="24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499"/>
                </a:lnSpc>
              </a:pPr>
              <a:endParaRPr lang="en-US" sz="24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endParaRPr lang="en-US" sz="24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2890060" y="9364659"/>
              <a:ext cx="3666534" cy="1599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ÁNO, ALE NEČAKAJTE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7432494" y="10740746"/>
              <a:ext cx="6691884" cy="5804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vymáhanie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pozastavenie vyplácania schválených dotácií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nemožnosť žiadať nové dotácie až na 3 roky</a:t>
              </a:r>
            </a:p>
            <a:p>
              <a:pPr algn="ctr">
                <a:lnSpc>
                  <a:spcPts val="3499"/>
                </a:lnSpc>
              </a:pPr>
              <a:endParaRPr lang="en-US" sz="24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499"/>
                </a:lnSpc>
              </a:pPr>
              <a:endParaRPr lang="en-US" sz="24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499"/>
                </a:lnSpc>
              </a:pPr>
              <a:endParaRPr lang="en-US" sz="24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499"/>
                </a:lnSpc>
              </a:pPr>
              <a:endParaRPr lang="en-US" sz="24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endParaRPr lang="en-US" sz="24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9458347" y="9909779"/>
              <a:ext cx="2640177" cy="764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Sankcie</a:t>
              </a:r>
            </a:p>
          </p:txBody>
        </p:sp>
        <p:grpSp>
          <p:nvGrpSpPr>
            <p:cNvPr id="41" name="Group 41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3169" y="0"/>
                    </a:moveTo>
                    <a:lnTo>
                      <a:pt x="427343" y="0"/>
                    </a:lnTo>
                    <a:cubicBezTo>
                      <a:pt x="473271" y="0"/>
                      <a:pt x="517317" y="18245"/>
                      <a:pt x="549792" y="50720"/>
                    </a:cubicBezTo>
                    <a:cubicBezTo>
                      <a:pt x="582268" y="83196"/>
                      <a:pt x="600512" y="127242"/>
                      <a:pt x="600512" y="173169"/>
                    </a:cubicBezTo>
                    <a:lnTo>
                      <a:pt x="600512" y="4643423"/>
                    </a:lnTo>
                    <a:cubicBezTo>
                      <a:pt x="600512" y="4689351"/>
                      <a:pt x="582268" y="4733397"/>
                      <a:pt x="549792" y="4765872"/>
                    </a:cubicBezTo>
                    <a:cubicBezTo>
                      <a:pt x="517317" y="4798348"/>
                      <a:pt x="473271" y="4816592"/>
                      <a:pt x="427343" y="4816592"/>
                    </a:cubicBezTo>
                    <a:lnTo>
                      <a:pt x="173169" y="4816592"/>
                    </a:lnTo>
                    <a:cubicBezTo>
                      <a:pt x="77530" y="4816592"/>
                      <a:pt x="0" y="4739062"/>
                      <a:pt x="0" y="4643423"/>
                    </a:cubicBezTo>
                    <a:lnTo>
                      <a:pt x="0" y="173169"/>
                    </a:lnTo>
                    <a:cubicBezTo>
                      <a:pt x="0" y="127242"/>
                      <a:pt x="18245" y="83196"/>
                      <a:pt x="50720" y="50720"/>
                    </a:cubicBezTo>
                    <a:cubicBezTo>
                      <a:pt x="83196" y="18245"/>
                      <a:pt x="127242" y="0"/>
                      <a:pt x="173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44" name="Freeform 44"/>
            <p:cNvSpPr/>
            <p:nvPr/>
          </p:nvSpPr>
          <p:spPr>
            <a:xfrm rot="-5400000">
              <a:off x="22686452" y="725697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6"/>
                  </a:lnTo>
                  <a:lnTo>
                    <a:pt x="0" y="129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6442577" y="330086"/>
              <a:ext cx="11783841" cy="2312579"/>
            </a:xfrm>
            <a:custGeom>
              <a:avLst/>
              <a:gdLst/>
              <a:ahLst/>
              <a:cxnLst/>
              <a:rect l="l" t="t" r="r" b="b"/>
              <a:pathLst>
                <a:path w="11783841" h="2312579">
                  <a:moveTo>
                    <a:pt x="0" y="0"/>
                  </a:moveTo>
                  <a:lnTo>
                    <a:pt x="11783842" y="0"/>
                  </a:lnTo>
                  <a:lnTo>
                    <a:pt x="11783842" y="2312579"/>
                  </a:lnTo>
                  <a:lnTo>
                    <a:pt x="0" y="2312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8718645" y="650966"/>
              <a:ext cx="8342830" cy="1820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Musím nevyčerpanú dotáciu vrátiť naspäť?</a:t>
              </a:r>
            </a:p>
          </p:txBody>
        </p:sp>
        <p:sp>
          <p:nvSpPr>
            <p:cNvPr id="47" name="Freeform 47"/>
            <p:cNvSpPr/>
            <p:nvPr/>
          </p:nvSpPr>
          <p:spPr>
            <a:xfrm>
              <a:off x="489831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2567" y="5241197"/>
            <a:ext cx="3592050" cy="851633"/>
            <a:chOff x="0" y="0"/>
            <a:chExt cx="946054" cy="2242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6054" cy="224298"/>
            </a:xfrm>
            <a:custGeom>
              <a:avLst/>
              <a:gdLst/>
              <a:ahLst/>
              <a:cxnLst/>
              <a:rect l="l" t="t" r="r" b="b"/>
              <a:pathLst>
                <a:path w="946054" h="224298">
                  <a:moveTo>
                    <a:pt x="112149" y="0"/>
                  </a:moveTo>
                  <a:lnTo>
                    <a:pt x="833905" y="0"/>
                  </a:lnTo>
                  <a:cubicBezTo>
                    <a:pt x="863649" y="0"/>
                    <a:pt x="892175" y="11816"/>
                    <a:pt x="913207" y="32848"/>
                  </a:cubicBezTo>
                  <a:cubicBezTo>
                    <a:pt x="934239" y="53880"/>
                    <a:pt x="946054" y="82405"/>
                    <a:pt x="946054" y="112149"/>
                  </a:cubicBezTo>
                  <a:lnTo>
                    <a:pt x="946054" y="112149"/>
                  </a:lnTo>
                  <a:cubicBezTo>
                    <a:pt x="946054" y="141893"/>
                    <a:pt x="934239" y="170419"/>
                    <a:pt x="913207" y="191451"/>
                  </a:cubicBezTo>
                  <a:cubicBezTo>
                    <a:pt x="892175" y="212483"/>
                    <a:pt x="863649" y="224298"/>
                    <a:pt x="833905" y="224298"/>
                  </a:cubicBezTo>
                  <a:lnTo>
                    <a:pt x="112149" y="224298"/>
                  </a:lnTo>
                  <a:cubicBezTo>
                    <a:pt x="82405" y="224298"/>
                    <a:pt x="53880" y="212483"/>
                    <a:pt x="32848" y="191451"/>
                  </a:cubicBezTo>
                  <a:cubicBezTo>
                    <a:pt x="11816" y="170419"/>
                    <a:pt x="0" y="141893"/>
                    <a:pt x="0" y="112149"/>
                  </a:cubicBezTo>
                  <a:lnTo>
                    <a:pt x="0" y="112149"/>
                  </a:lnTo>
                  <a:cubicBezTo>
                    <a:pt x="0" y="82405"/>
                    <a:pt x="11816" y="53880"/>
                    <a:pt x="32848" y="32848"/>
                  </a:cubicBezTo>
                  <a:cubicBezTo>
                    <a:pt x="53880" y="11816"/>
                    <a:pt x="82405" y="0"/>
                    <a:pt x="112149" y="0"/>
                  </a:cubicBezTo>
                  <a:close/>
                </a:path>
              </a:pathLst>
            </a:custGeom>
            <a:solidFill>
              <a:srgbClr val="FFBF18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46054" cy="2719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BEZHOTOVOSTNE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68062" y="6345624"/>
            <a:ext cx="5001061" cy="336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odporúčaný typ platby</a:t>
            </a:r>
          </a:p>
          <a:p>
            <a:pPr algn="ctr">
              <a:lnSpc>
                <a:spcPts val="3919"/>
              </a:lnSpc>
            </a:pPr>
            <a:endParaRPr lang="en-US" sz="2799" b="1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ctr">
              <a:lnSpc>
                <a:spcPts val="3919"/>
              </a:lnSpc>
            </a:pPr>
            <a:endParaRPr lang="en-US" sz="2799" b="1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Bankovým prevodom 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Kreditnou/debetnou kartou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Mobilom - bezkontaktne</a:t>
            </a:r>
          </a:p>
          <a:p>
            <a:pPr algn="ctr">
              <a:lnSpc>
                <a:spcPts val="3219"/>
              </a:lnSpc>
            </a:pPr>
            <a:endParaRPr lang="en-US" sz="2799" b="1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295892" y="3305297"/>
            <a:ext cx="1745401" cy="174540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71450" cap="sq">
              <a:solidFill>
                <a:srgbClr val="F7B80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765865" y="3773754"/>
            <a:ext cx="805454" cy="808486"/>
          </a:xfrm>
          <a:custGeom>
            <a:avLst/>
            <a:gdLst/>
            <a:ahLst/>
            <a:cxnLst/>
            <a:rect l="l" t="t" r="r" b="b"/>
            <a:pathLst>
              <a:path w="805454" h="808486">
                <a:moveTo>
                  <a:pt x="0" y="0"/>
                </a:moveTo>
                <a:lnTo>
                  <a:pt x="805454" y="0"/>
                </a:lnTo>
                <a:lnTo>
                  <a:pt x="805454" y="808486"/>
                </a:lnTo>
                <a:lnTo>
                  <a:pt x="0" y="808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0" name="TextBox 10"/>
          <p:cNvSpPr txBox="1"/>
          <p:nvPr/>
        </p:nvSpPr>
        <p:spPr>
          <a:xfrm>
            <a:off x="8624597" y="5297751"/>
            <a:ext cx="1038806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KEDY?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652438" y="5241197"/>
            <a:ext cx="2983124" cy="851633"/>
            <a:chOff x="0" y="0"/>
            <a:chExt cx="785679" cy="22429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85679" cy="224298"/>
            </a:xfrm>
            <a:custGeom>
              <a:avLst/>
              <a:gdLst/>
              <a:ahLst/>
              <a:cxnLst/>
              <a:rect l="l" t="t" r="r" b="b"/>
              <a:pathLst>
                <a:path w="785679" h="224298">
                  <a:moveTo>
                    <a:pt x="112149" y="0"/>
                  </a:moveTo>
                  <a:lnTo>
                    <a:pt x="673529" y="0"/>
                  </a:lnTo>
                  <a:cubicBezTo>
                    <a:pt x="703273" y="0"/>
                    <a:pt x="731799" y="11816"/>
                    <a:pt x="752831" y="32848"/>
                  </a:cubicBezTo>
                  <a:cubicBezTo>
                    <a:pt x="773863" y="53880"/>
                    <a:pt x="785679" y="82405"/>
                    <a:pt x="785679" y="112149"/>
                  </a:cubicBezTo>
                  <a:lnTo>
                    <a:pt x="785679" y="112149"/>
                  </a:lnTo>
                  <a:cubicBezTo>
                    <a:pt x="785679" y="141893"/>
                    <a:pt x="773863" y="170419"/>
                    <a:pt x="752831" y="191451"/>
                  </a:cubicBezTo>
                  <a:cubicBezTo>
                    <a:pt x="731799" y="212483"/>
                    <a:pt x="703273" y="224298"/>
                    <a:pt x="673529" y="224298"/>
                  </a:cubicBezTo>
                  <a:lnTo>
                    <a:pt x="112149" y="224298"/>
                  </a:lnTo>
                  <a:cubicBezTo>
                    <a:pt x="82405" y="224298"/>
                    <a:pt x="53880" y="212483"/>
                    <a:pt x="32848" y="191451"/>
                  </a:cubicBezTo>
                  <a:cubicBezTo>
                    <a:pt x="11816" y="170419"/>
                    <a:pt x="0" y="141893"/>
                    <a:pt x="0" y="112149"/>
                  </a:cubicBezTo>
                  <a:lnTo>
                    <a:pt x="0" y="112149"/>
                  </a:lnTo>
                  <a:cubicBezTo>
                    <a:pt x="0" y="82405"/>
                    <a:pt x="11816" y="53880"/>
                    <a:pt x="32848" y="32848"/>
                  </a:cubicBezTo>
                  <a:cubicBezTo>
                    <a:pt x="53880" y="11816"/>
                    <a:pt x="82405" y="0"/>
                    <a:pt x="112149" y="0"/>
                  </a:cubicBezTo>
                  <a:close/>
                </a:path>
              </a:pathLst>
            </a:custGeom>
            <a:solidFill>
              <a:srgbClr val="FFBF18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785679" cy="300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HOTOVOSTNE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516571" y="5807694"/>
            <a:ext cx="5254858" cy="246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endParaRPr/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neodporúčaný typ platby</a:t>
            </a:r>
          </a:p>
          <a:p>
            <a:pPr algn="ctr">
              <a:lnSpc>
                <a:spcPts val="3919"/>
              </a:lnSpc>
            </a:pPr>
            <a:endParaRPr lang="en-US" sz="2799" b="1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ctr">
              <a:lnSpc>
                <a:spcPts val="3919"/>
              </a:lnSpc>
            </a:pPr>
            <a:endParaRPr lang="en-US" sz="2799" b="1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ctr">
              <a:lnSpc>
                <a:spcPts val="3919"/>
              </a:lnSpc>
            </a:pPr>
            <a:endParaRPr lang="en-US" sz="2799" b="1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8271300" y="3305297"/>
            <a:ext cx="1745401" cy="174540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71450" cap="sq">
              <a:solidFill>
                <a:srgbClr val="F7B80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8624597" y="3705990"/>
            <a:ext cx="1038806" cy="944015"/>
          </a:xfrm>
          <a:custGeom>
            <a:avLst/>
            <a:gdLst/>
            <a:ahLst/>
            <a:cxnLst/>
            <a:rect l="l" t="t" r="r" b="b"/>
            <a:pathLst>
              <a:path w="1038806" h="944015">
                <a:moveTo>
                  <a:pt x="0" y="0"/>
                </a:moveTo>
                <a:lnTo>
                  <a:pt x="1038806" y="0"/>
                </a:lnTo>
                <a:lnTo>
                  <a:pt x="1038806" y="944014"/>
                </a:lnTo>
                <a:lnTo>
                  <a:pt x="0" y="944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9" name="TextBox 19"/>
          <p:cNvSpPr txBox="1"/>
          <p:nvPr/>
        </p:nvSpPr>
        <p:spPr>
          <a:xfrm>
            <a:off x="13055731" y="7761039"/>
            <a:ext cx="4827694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bežný typ platby v US, CA, AU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endParaRPr lang="en-US" sz="2499" b="1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13929839" y="5241197"/>
            <a:ext cx="2408529" cy="823722"/>
            <a:chOff x="0" y="0"/>
            <a:chExt cx="634345" cy="21694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4345" cy="216947"/>
            </a:xfrm>
            <a:custGeom>
              <a:avLst/>
              <a:gdLst/>
              <a:ahLst/>
              <a:cxnLst/>
              <a:rect l="l" t="t" r="r" b="b"/>
              <a:pathLst>
                <a:path w="634345" h="216947">
                  <a:moveTo>
                    <a:pt x="108474" y="0"/>
                  </a:moveTo>
                  <a:lnTo>
                    <a:pt x="525871" y="0"/>
                  </a:lnTo>
                  <a:cubicBezTo>
                    <a:pt x="554640" y="0"/>
                    <a:pt x="582231" y="11428"/>
                    <a:pt x="602574" y="31771"/>
                  </a:cubicBezTo>
                  <a:cubicBezTo>
                    <a:pt x="622917" y="52114"/>
                    <a:pt x="634345" y="79705"/>
                    <a:pt x="634345" y="108474"/>
                  </a:cubicBezTo>
                  <a:lnTo>
                    <a:pt x="634345" y="108474"/>
                  </a:lnTo>
                  <a:cubicBezTo>
                    <a:pt x="634345" y="168382"/>
                    <a:pt x="585780" y="216947"/>
                    <a:pt x="525871" y="216947"/>
                  </a:cubicBezTo>
                  <a:lnTo>
                    <a:pt x="108474" y="216947"/>
                  </a:lnTo>
                  <a:cubicBezTo>
                    <a:pt x="79705" y="216947"/>
                    <a:pt x="52114" y="205519"/>
                    <a:pt x="31771" y="185176"/>
                  </a:cubicBezTo>
                  <a:cubicBezTo>
                    <a:pt x="11428" y="164833"/>
                    <a:pt x="0" y="137243"/>
                    <a:pt x="0" y="108474"/>
                  </a:cubicBezTo>
                  <a:lnTo>
                    <a:pt x="0" y="108474"/>
                  </a:lnTo>
                  <a:cubicBezTo>
                    <a:pt x="0" y="79705"/>
                    <a:pt x="11428" y="52114"/>
                    <a:pt x="31771" y="31771"/>
                  </a:cubicBezTo>
                  <a:cubicBezTo>
                    <a:pt x="52114" y="11428"/>
                    <a:pt x="79705" y="0"/>
                    <a:pt x="108474" y="0"/>
                  </a:cubicBezTo>
                  <a:close/>
                </a:path>
              </a:pathLst>
            </a:custGeom>
            <a:solidFill>
              <a:srgbClr val="FFBF18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85725"/>
              <a:ext cx="634345" cy="3026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ŠEKOM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3470762" y="6345624"/>
            <a:ext cx="3390076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Šeková knižka/ elektornický šek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4261403" y="3305297"/>
            <a:ext cx="1745401" cy="1745401"/>
            <a:chOff x="0" y="0"/>
            <a:chExt cx="2327201" cy="2327201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2327201" cy="232720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71450" cap="sq">
                <a:solidFill>
                  <a:srgbClr val="F7B8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369488" y="722413"/>
              <a:ext cx="1672749" cy="882375"/>
            </a:xfrm>
            <a:custGeom>
              <a:avLst/>
              <a:gdLst/>
              <a:ahLst/>
              <a:cxnLst/>
              <a:rect l="l" t="t" r="r" b="b"/>
              <a:pathLst>
                <a:path w="1672749" h="882375">
                  <a:moveTo>
                    <a:pt x="0" y="0"/>
                  </a:moveTo>
                  <a:lnTo>
                    <a:pt x="1672748" y="0"/>
                  </a:lnTo>
                  <a:lnTo>
                    <a:pt x="1672748" y="882375"/>
                  </a:lnTo>
                  <a:lnTo>
                    <a:pt x="0" y="8823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29" name="Group 29"/>
          <p:cNvGrpSpPr/>
          <p:nvPr/>
        </p:nvGrpSpPr>
        <p:grpSpPr>
          <a:xfrm rot="5400000">
            <a:off x="8003965" y="-8003965"/>
            <a:ext cx="2280070" cy="18288000"/>
            <a:chOff x="0" y="0"/>
            <a:chExt cx="600512" cy="481659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00512" cy="4816592"/>
            </a:xfrm>
            <a:custGeom>
              <a:avLst/>
              <a:gdLst/>
              <a:ahLst/>
              <a:cxnLst/>
              <a:rect l="l" t="t" r="r" b="b"/>
              <a:pathLst>
                <a:path w="600512" h="4816592">
                  <a:moveTo>
                    <a:pt x="173169" y="0"/>
                  </a:moveTo>
                  <a:lnTo>
                    <a:pt x="427343" y="0"/>
                  </a:lnTo>
                  <a:cubicBezTo>
                    <a:pt x="473271" y="0"/>
                    <a:pt x="517317" y="18245"/>
                    <a:pt x="549792" y="50720"/>
                  </a:cubicBezTo>
                  <a:cubicBezTo>
                    <a:pt x="582268" y="83196"/>
                    <a:pt x="600512" y="127242"/>
                    <a:pt x="600512" y="173169"/>
                  </a:cubicBezTo>
                  <a:lnTo>
                    <a:pt x="600512" y="4643423"/>
                  </a:lnTo>
                  <a:cubicBezTo>
                    <a:pt x="600512" y="4689351"/>
                    <a:pt x="582268" y="4733397"/>
                    <a:pt x="549792" y="4765872"/>
                  </a:cubicBezTo>
                  <a:cubicBezTo>
                    <a:pt x="517317" y="4798348"/>
                    <a:pt x="473271" y="4816592"/>
                    <a:pt x="427343" y="4816592"/>
                  </a:cubicBezTo>
                  <a:lnTo>
                    <a:pt x="173169" y="4816592"/>
                  </a:lnTo>
                  <a:cubicBezTo>
                    <a:pt x="77530" y="4816592"/>
                    <a:pt x="0" y="4739062"/>
                    <a:pt x="0" y="4643423"/>
                  </a:cubicBezTo>
                  <a:lnTo>
                    <a:pt x="0" y="173169"/>
                  </a:lnTo>
                  <a:cubicBezTo>
                    <a:pt x="0" y="127242"/>
                    <a:pt x="18245" y="83196"/>
                    <a:pt x="50720" y="50720"/>
                  </a:cubicBezTo>
                  <a:cubicBezTo>
                    <a:pt x="83196" y="18245"/>
                    <a:pt x="127242" y="0"/>
                    <a:pt x="17316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E6A233"/>
              </a:solidFill>
              <a:prstDash val="solid"/>
              <a:rou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600512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6"/>
                </a:lnSpc>
              </a:pPr>
              <a:r>
                <a:rPr lang="en-US" sz="2400" b="1" spc="-48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</a:p>
          </p:txBody>
        </p:sp>
      </p:grpSp>
      <p:sp>
        <p:nvSpPr>
          <p:cNvPr id="32" name="Freeform 32"/>
          <p:cNvSpPr/>
          <p:nvPr/>
        </p:nvSpPr>
        <p:spPr>
          <a:xfrm rot="-5400000">
            <a:off x="17014839" y="544273"/>
            <a:ext cx="832003" cy="968854"/>
          </a:xfrm>
          <a:custGeom>
            <a:avLst/>
            <a:gdLst/>
            <a:ahLst/>
            <a:cxnLst/>
            <a:rect l="l" t="t" r="r" b="b"/>
            <a:pathLst>
              <a:path w="832003" h="968854">
                <a:moveTo>
                  <a:pt x="0" y="0"/>
                </a:moveTo>
                <a:lnTo>
                  <a:pt x="832003" y="0"/>
                </a:lnTo>
                <a:lnTo>
                  <a:pt x="832003" y="968854"/>
                </a:lnTo>
                <a:lnTo>
                  <a:pt x="0" y="9688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3" name="Freeform 33"/>
          <p:cNvSpPr/>
          <p:nvPr/>
        </p:nvSpPr>
        <p:spPr>
          <a:xfrm>
            <a:off x="4831933" y="247565"/>
            <a:ext cx="8837881" cy="1734434"/>
          </a:xfrm>
          <a:custGeom>
            <a:avLst/>
            <a:gdLst/>
            <a:ahLst/>
            <a:cxnLst/>
            <a:rect l="l" t="t" r="r" b="b"/>
            <a:pathLst>
              <a:path w="8837881" h="1734434">
                <a:moveTo>
                  <a:pt x="0" y="0"/>
                </a:moveTo>
                <a:lnTo>
                  <a:pt x="8837881" y="0"/>
                </a:lnTo>
                <a:lnTo>
                  <a:pt x="8837881" y="1734434"/>
                </a:lnTo>
                <a:lnTo>
                  <a:pt x="0" y="17344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4" name="TextBox 34"/>
          <p:cNvSpPr txBox="1"/>
          <p:nvPr/>
        </p:nvSpPr>
        <p:spPr>
          <a:xfrm>
            <a:off x="6122312" y="469175"/>
            <a:ext cx="6257123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Aké typy platieb sú pri čerpaní akceptované?</a:t>
            </a:r>
          </a:p>
        </p:txBody>
      </p:sp>
      <p:sp>
        <p:nvSpPr>
          <p:cNvPr id="35" name="Freeform 35"/>
          <p:cNvSpPr/>
          <p:nvPr/>
        </p:nvSpPr>
        <p:spPr>
          <a:xfrm>
            <a:off x="367373" y="612698"/>
            <a:ext cx="2446350" cy="1173453"/>
          </a:xfrm>
          <a:custGeom>
            <a:avLst/>
            <a:gdLst/>
            <a:ahLst/>
            <a:cxnLst/>
            <a:rect l="l" t="t" r="r" b="b"/>
            <a:pathLst>
              <a:path w="2446350" h="1173453">
                <a:moveTo>
                  <a:pt x="0" y="0"/>
                </a:moveTo>
                <a:lnTo>
                  <a:pt x="2446350" y="0"/>
                </a:lnTo>
                <a:lnTo>
                  <a:pt x="2446350" y="1173453"/>
                </a:lnTo>
                <a:lnTo>
                  <a:pt x="0" y="117345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6" name="TextBox 36"/>
          <p:cNvSpPr txBox="1"/>
          <p:nvPr/>
        </p:nvSpPr>
        <p:spPr>
          <a:xfrm>
            <a:off x="5801390" y="8413099"/>
            <a:ext cx="668522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1386876"/>
            <a:chOff x="0" y="0"/>
            <a:chExt cx="24384000" cy="15182502"/>
          </a:xfrm>
        </p:grpSpPr>
        <p:grpSp>
          <p:nvGrpSpPr>
            <p:cNvPr id="3" name="Group 3"/>
            <p:cNvGrpSpPr/>
            <p:nvPr/>
          </p:nvGrpSpPr>
          <p:grpSpPr>
            <a:xfrm>
              <a:off x="1601952" y="4227034"/>
              <a:ext cx="10180354" cy="8425766"/>
              <a:chOff x="0" y="0"/>
              <a:chExt cx="2719349" cy="225066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19349" cy="2250668"/>
              </a:xfrm>
              <a:custGeom>
                <a:avLst/>
                <a:gdLst/>
                <a:ahLst/>
                <a:cxnLst/>
                <a:rect l="l" t="t" r="r" b="b"/>
                <a:pathLst>
                  <a:path w="2719349" h="2250668">
                    <a:moveTo>
                      <a:pt x="35489" y="0"/>
                    </a:moveTo>
                    <a:lnTo>
                      <a:pt x="2683860" y="0"/>
                    </a:lnTo>
                    <a:cubicBezTo>
                      <a:pt x="2693273" y="0"/>
                      <a:pt x="2702299" y="3739"/>
                      <a:pt x="2708955" y="10394"/>
                    </a:cubicBezTo>
                    <a:cubicBezTo>
                      <a:pt x="2715610" y="17050"/>
                      <a:pt x="2719349" y="26077"/>
                      <a:pt x="2719349" y="35489"/>
                    </a:cubicBezTo>
                    <a:lnTo>
                      <a:pt x="2719349" y="2215180"/>
                    </a:lnTo>
                    <a:cubicBezTo>
                      <a:pt x="2719349" y="2234779"/>
                      <a:pt x="2703460" y="2250668"/>
                      <a:pt x="2683860" y="2250668"/>
                    </a:cubicBezTo>
                    <a:lnTo>
                      <a:pt x="35489" y="2250668"/>
                    </a:lnTo>
                    <a:cubicBezTo>
                      <a:pt x="26077" y="2250668"/>
                      <a:pt x="17050" y="2246930"/>
                      <a:pt x="10394" y="2240274"/>
                    </a:cubicBezTo>
                    <a:cubicBezTo>
                      <a:pt x="3739" y="2233619"/>
                      <a:pt x="0" y="2224592"/>
                      <a:pt x="0" y="2215180"/>
                    </a:cubicBezTo>
                    <a:lnTo>
                      <a:pt x="0" y="35489"/>
                    </a:lnTo>
                    <a:cubicBezTo>
                      <a:pt x="0" y="26077"/>
                      <a:pt x="3739" y="17050"/>
                      <a:pt x="10394" y="10394"/>
                    </a:cubicBezTo>
                    <a:cubicBezTo>
                      <a:pt x="17050" y="3739"/>
                      <a:pt x="26077" y="0"/>
                      <a:pt x="35489" y="0"/>
                    </a:cubicBezTo>
                    <a:close/>
                  </a:path>
                </a:pathLst>
              </a:custGeom>
              <a:solidFill>
                <a:srgbClr val="FEFEFE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2719349" cy="2307818"/>
              </a:xfrm>
              <a:prstGeom prst="rect">
                <a:avLst/>
              </a:prstGeom>
            </p:spPr>
            <p:txBody>
              <a:bodyPr lIns="37566" tIns="37566" rIns="37566" bIns="37566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2191098" y="4480295"/>
              <a:ext cx="9387019" cy="107022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999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Platby z dotačného účtu</a:t>
              </a:r>
            </a:p>
            <a:p>
              <a:pPr algn="ctr">
                <a:lnSpc>
                  <a:spcPts val="4199"/>
                </a:lnSpc>
              </a:pPr>
              <a:endParaRPr lang="en-US" sz="29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marL="539751" lvl="1" indent="-269876" algn="l">
                <a:lnSpc>
                  <a:spcPts val="3500"/>
                </a:lnSpc>
                <a:buFont typeface="Arial"/>
                <a:buChar char="•"/>
              </a:pPr>
              <a:r>
                <a:rPr lang="en-US" sz="25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dotačný účet je vedený výlučne v mene euro  (možné udeliť výnimku, na základe písomnej žiadosti), </a:t>
              </a:r>
            </a:p>
            <a:p>
              <a:pPr marL="539751" lvl="1" indent="-269876" algn="l">
                <a:lnSpc>
                  <a:spcPts val="3500"/>
                </a:lnSpc>
                <a:buFont typeface="Arial"/>
                <a:buChar char="•"/>
              </a:pPr>
              <a:r>
                <a:rPr lang="en-US" sz="25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dotačný účet je vedený výlučne na prijímateľa dotácie (možné udeliť výnimku, na základe žiadosti)</a:t>
              </a:r>
            </a:p>
            <a:p>
              <a:pPr marL="539751" lvl="1" indent="-269876" algn="l">
                <a:lnSpc>
                  <a:spcPts val="3500"/>
                </a:lnSpc>
                <a:buFont typeface="Arial"/>
                <a:buChar char="•"/>
              </a:pPr>
              <a:r>
                <a:rPr lang="en-US" sz="25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vyššia transparentnosť čerpania dotácie</a:t>
              </a:r>
            </a:p>
            <a:p>
              <a:pPr marL="539751" lvl="1" indent="-269876" algn="l">
                <a:lnSpc>
                  <a:spcPts val="3500"/>
                </a:lnSpc>
                <a:buFont typeface="Arial"/>
                <a:buChar char="•"/>
              </a:pPr>
              <a:r>
                <a:rPr lang="en-US" sz="25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menšie problémy s dokladovaním finančného toku</a:t>
              </a:r>
            </a:p>
            <a:p>
              <a:pPr marL="539751" lvl="1" indent="-269876" algn="l">
                <a:lnSpc>
                  <a:spcPts val="3500"/>
                </a:lnSpc>
                <a:buFont typeface="Arial"/>
                <a:buChar char="•"/>
              </a:pPr>
              <a:r>
                <a:rPr lang="en-US" sz="25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žiadne problémy spojené s refundáciou</a:t>
              </a:r>
            </a:p>
            <a:p>
              <a:pPr marL="539751" lvl="1" indent="-269876" algn="l">
                <a:lnSpc>
                  <a:spcPts val="3500"/>
                </a:lnSpc>
                <a:buFont typeface="Arial"/>
                <a:buChar char="•"/>
              </a:pPr>
              <a:r>
                <a:rPr lang="en-US" sz="25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žiadne problémy s kurzovými rozdielmi</a:t>
              </a:r>
            </a:p>
            <a:p>
              <a:pPr algn="l">
                <a:lnSpc>
                  <a:spcPts val="3500"/>
                </a:lnSpc>
              </a:pPr>
              <a:endParaRPr lang="en-US" sz="25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4199"/>
                </a:lnSpc>
              </a:pPr>
              <a:endParaRPr lang="en-US" sz="25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209"/>
                </a:lnSpc>
              </a:pPr>
              <a:endParaRPr lang="en-US" sz="25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209"/>
                </a:lnSpc>
              </a:pPr>
              <a:endParaRPr lang="en-US" sz="25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209"/>
                </a:lnSpc>
              </a:pPr>
              <a:endParaRPr lang="en-US" sz="25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1679234" y="3886264"/>
              <a:ext cx="574285" cy="2208790"/>
            </a:xfrm>
            <a:custGeom>
              <a:avLst/>
              <a:gdLst/>
              <a:ahLst/>
              <a:cxnLst/>
              <a:rect l="l" t="t" r="r" b="b"/>
              <a:pathLst>
                <a:path w="574285" h="2208790">
                  <a:moveTo>
                    <a:pt x="0" y="0"/>
                  </a:moveTo>
                  <a:lnTo>
                    <a:pt x="574285" y="0"/>
                  </a:lnTo>
                  <a:lnTo>
                    <a:pt x="574285" y="2208790"/>
                  </a:lnTo>
                  <a:lnTo>
                    <a:pt x="0" y="2208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01694" y="4227034"/>
              <a:ext cx="10180354" cy="8425766"/>
              <a:chOff x="0" y="0"/>
              <a:chExt cx="2719349" cy="22506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19349" cy="2250668"/>
              </a:xfrm>
              <a:custGeom>
                <a:avLst/>
                <a:gdLst/>
                <a:ahLst/>
                <a:cxnLst/>
                <a:rect l="l" t="t" r="r" b="b"/>
                <a:pathLst>
                  <a:path w="2719349" h="2250668">
                    <a:moveTo>
                      <a:pt x="35489" y="0"/>
                    </a:moveTo>
                    <a:lnTo>
                      <a:pt x="2683860" y="0"/>
                    </a:lnTo>
                    <a:cubicBezTo>
                      <a:pt x="2693273" y="0"/>
                      <a:pt x="2702299" y="3739"/>
                      <a:pt x="2708955" y="10394"/>
                    </a:cubicBezTo>
                    <a:cubicBezTo>
                      <a:pt x="2715610" y="17050"/>
                      <a:pt x="2719349" y="26077"/>
                      <a:pt x="2719349" y="35489"/>
                    </a:cubicBezTo>
                    <a:lnTo>
                      <a:pt x="2719349" y="2215180"/>
                    </a:lnTo>
                    <a:cubicBezTo>
                      <a:pt x="2719349" y="2234779"/>
                      <a:pt x="2703460" y="2250668"/>
                      <a:pt x="2683860" y="2250668"/>
                    </a:cubicBezTo>
                    <a:lnTo>
                      <a:pt x="35489" y="2250668"/>
                    </a:lnTo>
                    <a:cubicBezTo>
                      <a:pt x="26077" y="2250668"/>
                      <a:pt x="17050" y="2246930"/>
                      <a:pt x="10394" y="2240274"/>
                    </a:cubicBezTo>
                    <a:cubicBezTo>
                      <a:pt x="3739" y="2233619"/>
                      <a:pt x="0" y="2224592"/>
                      <a:pt x="0" y="2215180"/>
                    </a:cubicBezTo>
                    <a:lnTo>
                      <a:pt x="0" y="35489"/>
                    </a:lnTo>
                    <a:cubicBezTo>
                      <a:pt x="0" y="26077"/>
                      <a:pt x="3739" y="17050"/>
                      <a:pt x="10394" y="10394"/>
                    </a:cubicBezTo>
                    <a:cubicBezTo>
                      <a:pt x="17050" y="3739"/>
                      <a:pt x="26077" y="0"/>
                      <a:pt x="35489" y="0"/>
                    </a:cubicBezTo>
                    <a:close/>
                  </a:path>
                </a:pathLst>
              </a:custGeom>
              <a:solidFill>
                <a:srgbClr val="FEFEFE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57150"/>
                <a:ext cx="2719349" cy="2307818"/>
              </a:xfrm>
              <a:prstGeom prst="rect">
                <a:avLst/>
              </a:prstGeom>
            </p:spPr>
            <p:txBody>
              <a:bodyPr lIns="37566" tIns="37566" rIns="37566" bIns="37566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21972838" y="3886264"/>
              <a:ext cx="574285" cy="2208790"/>
            </a:xfrm>
            <a:custGeom>
              <a:avLst/>
              <a:gdLst/>
              <a:ahLst/>
              <a:cxnLst/>
              <a:rect l="l" t="t" r="r" b="b"/>
              <a:pathLst>
                <a:path w="574285" h="2208790">
                  <a:moveTo>
                    <a:pt x="0" y="0"/>
                  </a:moveTo>
                  <a:lnTo>
                    <a:pt x="574286" y="0"/>
                  </a:lnTo>
                  <a:lnTo>
                    <a:pt x="574286" y="2208790"/>
                  </a:lnTo>
                  <a:lnTo>
                    <a:pt x="0" y="2208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601694" y="4480295"/>
              <a:ext cx="10180354" cy="96608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999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Platby z nedotačného účtu</a:t>
              </a:r>
            </a:p>
            <a:p>
              <a:pPr algn="ctr">
                <a:lnSpc>
                  <a:spcPts val="4199"/>
                </a:lnSpc>
              </a:pPr>
              <a:r>
                <a:rPr lang="en-US" sz="2999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(súkromného účtu)</a:t>
              </a:r>
            </a:p>
            <a:p>
              <a:pPr algn="ctr">
                <a:lnSpc>
                  <a:spcPts val="4199"/>
                </a:lnSpc>
              </a:pPr>
              <a:endParaRPr lang="en-US" sz="29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marL="539753" lvl="1" indent="-269876" algn="l">
                <a:lnSpc>
                  <a:spcPts val="3500"/>
                </a:lnSpc>
                <a:buFont typeface="Arial"/>
                <a:buChar char="•"/>
              </a:pPr>
              <a:r>
                <a:rPr lang="en-US" sz="25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neodporúčané využívať, kvôli problémom s dokladovaním refundácie, finančného toku a transparentnosťou využitia dotácie</a:t>
              </a:r>
            </a:p>
            <a:p>
              <a:pPr marL="539753" lvl="1" indent="-269876" algn="l">
                <a:lnSpc>
                  <a:spcPts val="3500"/>
                </a:lnSpc>
                <a:buFont typeface="Arial"/>
                <a:buChar char="•"/>
              </a:pPr>
              <a:r>
                <a:rPr lang="en-US" sz="25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používať iba v odôvodnených prípadoch (napr. keď dotácia príde na dotačný účet po uskutočnený projektu)</a:t>
              </a:r>
            </a:p>
            <a:p>
              <a:pPr marL="539753" lvl="1" indent="-269876" algn="l">
                <a:lnSpc>
                  <a:spcPts val="3500"/>
                </a:lnSpc>
                <a:buFont typeface="Arial"/>
                <a:buChar char="•"/>
              </a:pPr>
              <a:r>
                <a:rPr lang="en-US" sz="25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na úhradu oprávnených výdavkov potrebujete previesť financie z devízového účtu (v €) na účet v miestnej mene</a:t>
              </a:r>
            </a:p>
            <a:p>
              <a:pPr algn="ctr">
                <a:lnSpc>
                  <a:spcPts val="4199"/>
                </a:lnSpc>
              </a:pPr>
              <a:endParaRPr lang="en-US" sz="25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209"/>
                </a:lnSpc>
              </a:pPr>
              <a:endParaRPr lang="en-US" sz="25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209"/>
                </a:lnSpc>
              </a:pPr>
              <a:endParaRPr lang="en-US" sz="25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209"/>
                </a:lnSpc>
              </a:pPr>
              <a:endParaRPr lang="en-US" sz="25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grpSp>
          <p:nvGrpSpPr>
            <p:cNvPr id="13" name="Group 13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3169" y="0"/>
                    </a:moveTo>
                    <a:lnTo>
                      <a:pt x="427343" y="0"/>
                    </a:lnTo>
                    <a:cubicBezTo>
                      <a:pt x="473271" y="0"/>
                      <a:pt x="517317" y="18245"/>
                      <a:pt x="549792" y="50720"/>
                    </a:cubicBezTo>
                    <a:cubicBezTo>
                      <a:pt x="582268" y="83196"/>
                      <a:pt x="600512" y="127242"/>
                      <a:pt x="600512" y="173169"/>
                    </a:cubicBezTo>
                    <a:lnTo>
                      <a:pt x="600512" y="4643423"/>
                    </a:lnTo>
                    <a:cubicBezTo>
                      <a:pt x="600512" y="4689351"/>
                      <a:pt x="582268" y="4733397"/>
                      <a:pt x="549792" y="4765872"/>
                    </a:cubicBezTo>
                    <a:cubicBezTo>
                      <a:pt x="517317" y="4798348"/>
                      <a:pt x="473271" y="4816592"/>
                      <a:pt x="427343" y="4816592"/>
                    </a:cubicBezTo>
                    <a:lnTo>
                      <a:pt x="173169" y="4816592"/>
                    </a:lnTo>
                    <a:cubicBezTo>
                      <a:pt x="77530" y="4816592"/>
                      <a:pt x="0" y="4739062"/>
                      <a:pt x="0" y="4643423"/>
                    </a:cubicBezTo>
                    <a:lnTo>
                      <a:pt x="0" y="173169"/>
                    </a:lnTo>
                    <a:cubicBezTo>
                      <a:pt x="0" y="127242"/>
                      <a:pt x="18245" y="83196"/>
                      <a:pt x="50720" y="50720"/>
                    </a:cubicBezTo>
                    <a:cubicBezTo>
                      <a:pt x="83196" y="18245"/>
                      <a:pt x="127242" y="0"/>
                      <a:pt x="173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16" name="Freeform 16"/>
            <p:cNvSpPr/>
            <p:nvPr/>
          </p:nvSpPr>
          <p:spPr>
            <a:xfrm rot="-5400000">
              <a:off x="22686452" y="725697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6"/>
                  </a:lnTo>
                  <a:lnTo>
                    <a:pt x="0" y="129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6442577" y="330086"/>
              <a:ext cx="11783841" cy="2312579"/>
            </a:xfrm>
            <a:custGeom>
              <a:avLst/>
              <a:gdLst/>
              <a:ahLst/>
              <a:cxnLst/>
              <a:rect l="l" t="t" r="r" b="b"/>
              <a:pathLst>
                <a:path w="11783841" h="2312579">
                  <a:moveTo>
                    <a:pt x="0" y="0"/>
                  </a:moveTo>
                  <a:lnTo>
                    <a:pt x="11783842" y="0"/>
                  </a:lnTo>
                  <a:lnTo>
                    <a:pt x="11783842" y="2312579"/>
                  </a:lnTo>
                  <a:lnTo>
                    <a:pt x="0" y="2312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163083" y="1041680"/>
              <a:ext cx="8342830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Dotačný účet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489831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9136693"/>
            <a:chOff x="0" y="0"/>
            <a:chExt cx="24384000" cy="12182257"/>
          </a:xfrm>
        </p:grpSpPr>
        <p:grpSp>
          <p:nvGrpSpPr>
            <p:cNvPr id="3" name="Group 3"/>
            <p:cNvGrpSpPr/>
            <p:nvPr/>
          </p:nvGrpSpPr>
          <p:grpSpPr>
            <a:xfrm>
              <a:off x="2831690" y="4323744"/>
              <a:ext cx="19385772" cy="7858513"/>
              <a:chOff x="0" y="0"/>
              <a:chExt cx="5178276" cy="209914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178276" cy="2099145"/>
              </a:xfrm>
              <a:custGeom>
                <a:avLst/>
                <a:gdLst/>
                <a:ahLst/>
                <a:cxnLst/>
                <a:rect l="l" t="t" r="r" b="b"/>
                <a:pathLst>
                  <a:path w="5178276" h="2099145">
                    <a:moveTo>
                      <a:pt x="18637" y="0"/>
                    </a:moveTo>
                    <a:lnTo>
                      <a:pt x="5159639" y="0"/>
                    </a:lnTo>
                    <a:cubicBezTo>
                      <a:pt x="5169932" y="0"/>
                      <a:pt x="5178276" y="8344"/>
                      <a:pt x="5178276" y="18637"/>
                    </a:cubicBezTo>
                    <a:lnTo>
                      <a:pt x="5178276" y="2080508"/>
                    </a:lnTo>
                    <a:cubicBezTo>
                      <a:pt x="5178276" y="2090801"/>
                      <a:pt x="5169932" y="2099145"/>
                      <a:pt x="5159639" y="2099145"/>
                    </a:cubicBezTo>
                    <a:lnTo>
                      <a:pt x="18637" y="2099145"/>
                    </a:lnTo>
                    <a:cubicBezTo>
                      <a:pt x="8344" y="2099145"/>
                      <a:pt x="0" y="2090801"/>
                      <a:pt x="0" y="2080508"/>
                    </a:cubicBezTo>
                    <a:lnTo>
                      <a:pt x="0" y="18637"/>
                    </a:lnTo>
                    <a:cubicBezTo>
                      <a:pt x="0" y="8344"/>
                      <a:pt x="8344" y="0"/>
                      <a:pt x="18637" y="0"/>
                    </a:cubicBezTo>
                    <a:close/>
                  </a:path>
                </a:pathLst>
              </a:custGeom>
              <a:solidFill>
                <a:srgbClr val="FEFEFE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5178276" cy="2156295"/>
              </a:xfrm>
              <a:prstGeom prst="rect">
                <a:avLst/>
              </a:prstGeom>
            </p:spPr>
            <p:txBody>
              <a:bodyPr lIns="37566" tIns="37566" rIns="37566" bIns="37566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4078371" y="4577005"/>
              <a:ext cx="17691741" cy="65485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4930" lvl="1" indent="-247465" algn="l">
                <a:lnSpc>
                  <a:spcPts val="3209"/>
                </a:lnSpc>
                <a:buFont typeface="Arial"/>
                <a:buChar char="•"/>
              </a:pPr>
              <a:r>
                <a:rPr lang="en-US" sz="2292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odporúčaný</a:t>
              </a:r>
              <a:r>
                <a:rPr lang="en-US" sz="2292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typ platby</a:t>
              </a:r>
            </a:p>
            <a:p>
              <a:pPr marL="494930" lvl="1" indent="-247465" algn="l">
                <a:lnSpc>
                  <a:spcPts val="3209"/>
                </a:lnSpc>
                <a:buFont typeface="Arial"/>
                <a:buChar char="•"/>
              </a:pPr>
              <a:r>
                <a:rPr lang="en-US" sz="2292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bezpečný a rýchly</a:t>
              </a:r>
            </a:p>
            <a:p>
              <a:pPr marL="494930" lvl="1" indent="-247465" algn="l">
                <a:lnSpc>
                  <a:spcPts val="3209"/>
                </a:lnSpc>
                <a:buFont typeface="Arial"/>
                <a:buChar char="•"/>
              </a:pPr>
              <a:r>
                <a:rPr lang="en-US" sz="2292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transparentnejší </a:t>
              </a:r>
              <a:r>
                <a:rPr lang="en-US" sz="2292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 dohľadateľný</a:t>
              </a:r>
            </a:p>
            <a:p>
              <a:pPr algn="l">
                <a:lnSpc>
                  <a:spcPts val="3209"/>
                </a:lnSpc>
              </a:pPr>
              <a:endParaRPr lang="en-US" sz="2292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4200"/>
                </a:lnSpc>
              </a:pPr>
              <a:r>
                <a:rPr lang="en-US" sz="30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Potrebné vždy doručiť</a:t>
              </a:r>
            </a:p>
            <a:p>
              <a:pPr algn="ctr">
                <a:lnSpc>
                  <a:spcPts val="3209"/>
                </a:lnSpc>
              </a:pPr>
              <a:endParaRPr lang="en-US" sz="30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marL="494930" lvl="1" indent="-247465" algn="l">
                <a:lnSpc>
                  <a:spcPts val="3209"/>
                </a:lnSpc>
                <a:buFont typeface="Arial"/>
                <a:buChar char="•"/>
              </a:pPr>
              <a:r>
                <a:rPr lang="en-US" sz="2292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1. výpis z účtu o úhrade platby bankovým prevodom/kartou/mobilom</a:t>
              </a:r>
            </a:p>
            <a:p>
              <a:pPr marL="494930" lvl="1" indent="-247465" algn="l">
                <a:lnSpc>
                  <a:spcPts val="3209"/>
                </a:lnSpc>
                <a:buFont typeface="Arial"/>
                <a:buChar char="•"/>
              </a:pPr>
              <a:r>
                <a:rPr lang="en-US" sz="2292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Ak ste uhrádzali platbu zo </a:t>
              </a:r>
              <a:r>
                <a:rPr lang="en-US" sz="2292" b="1" u="sng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súkromného účtu</a:t>
              </a:r>
              <a:r>
                <a:rPr lang="en-US" sz="2292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, </a:t>
              </a:r>
              <a:r>
                <a:rPr lang="en-US" sz="2292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tak aj:</a:t>
              </a:r>
            </a:p>
            <a:p>
              <a:pPr marL="989860" lvl="2" indent="-329953" algn="l">
                <a:lnSpc>
                  <a:spcPts val="3209"/>
                </a:lnSpc>
                <a:buFont typeface="Arial"/>
                <a:buChar char="⚬"/>
              </a:pPr>
              <a:r>
                <a:rPr lang="en-US" sz="2292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2. výpis zo súkromného účtu o pôvodnej platbe bankovým prevodom/kartou/mobilom</a:t>
              </a:r>
            </a:p>
            <a:p>
              <a:pPr marL="989860" lvl="2" indent="-329953" algn="l">
                <a:lnSpc>
                  <a:spcPts val="3209"/>
                </a:lnSpc>
                <a:buFont typeface="Arial"/>
                <a:buChar char="⚬"/>
              </a:pPr>
              <a:r>
                <a:rPr lang="en-US" sz="2292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3. výpis z dotačného účtu o refundácii/preplatení pôvodnej platbe na súkromný účet</a:t>
              </a:r>
            </a:p>
            <a:p>
              <a:pPr algn="ctr">
                <a:lnSpc>
                  <a:spcPts val="3209"/>
                </a:lnSpc>
              </a:pPr>
              <a:endParaRPr lang="en-US" sz="2292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3246726" y="3854026"/>
              <a:ext cx="574285" cy="2208790"/>
            </a:xfrm>
            <a:custGeom>
              <a:avLst/>
              <a:gdLst/>
              <a:ahLst/>
              <a:cxnLst/>
              <a:rect l="l" t="t" r="r" b="b"/>
              <a:pathLst>
                <a:path w="574285" h="2208790">
                  <a:moveTo>
                    <a:pt x="0" y="0"/>
                  </a:moveTo>
                  <a:lnTo>
                    <a:pt x="574285" y="0"/>
                  </a:lnTo>
                  <a:lnTo>
                    <a:pt x="574285" y="2208791"/>
                  </a:lnTo>
                  <a:lnTo>
                    <a:pt x="0" y="22087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8" name="Group 8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3169" y="0"/>
                    </a:moveTo>
                    <a:lnTo>
                      <a:pt x="427343" y="0"/>
                    </a:lnTo>
                    <a:cubicBezTo>
                      <a:pt x="473271" y="0"/>
                      <a:pt x="517317" y="18245"/>
                      <a:pt x="549792" y="50720"/>
                    </a:cubicBezTo>
                    <a:cubicBezTo>
                      <a:pt x="582268" y="83196"/>
                      <a:pt x="600512" y="127242"/>
                      <a:pt x="600512" y="173169"/>
                    </a:cubicBezTo>
                    <a:lnTo>
                      <a:pt x="600512" y="4643423"/>
                    </a:lnTo>
                    <a:cubicBezTo>
                      <a:pt x="600512" y="4689351"/>
                      <a:pt x="582268" y="4733397"/>
                      <a:pt x="549792" y="4765872"/>
                    </a:cubicBezTo>
                    <a:cubicBezTo>
                      <a:pt x="517317" y="4798348"/>
                      <a:pt x="473271" y="4816592"/>
                      <a:pt x="427343" y="4816592"/>
                    </a:cubicBezTo>
                    <a:lnTo>
                      <a:pt x="173169" y="4816592"/>
                    </a:lnTo>
                    <a:cubicBezTo>
                      <a:pt x="77530" y="4816592"/>
                      <a:pt x="0" y="4739062"/>
                      <a:pt x="0" y="4643423"/>
                    </a:cubicBezTo>
                    <a:lnTo>
                      <a:pt x="0" y="173169"/>
                    </a:lnTo>
                    <a:cubicBezTo>
                      <a:pt x="0" y="127242"/>
                      <a:pt x="18245" y="83196"/>
                      <a:pt x="50720" y="50720"/>
                    </a:cubicBezTo>
                    <a:cubicBezTo>
                      <a:pt x="83196" y="18245"/>
                      <a:pt x="127242" y="0"/>
                      <a:pt x="173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21107204" y="1487675"/>
              <a:ext cx="2725604" cy="2725604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71450" cap="sq">
                <a:solidFill>
                  <a:srgbClr val="F7B8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9497" tIns="59497" rIns="59497" bIns="59497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21841110" y="2219214"/>
              <a:ext cx="1257791" cy="1262526"/>
            </a:xfrm>
            <a:custGeom>
              <a:avLst/>
              <a:gdLst/>
              <a:ahLst/>
              <a:cxnLst/>
              <a:rect l="l" t="t" r="r" b="b"/>
              <a:pathLst>
                <a:path w="1257791" h="1262526">
                  <a:moveTo>
                    <a:pt x="0" y="0"/>
                  </a:moveTo>
                  <a:lnTo>
                    <a:pt x="1257792" y="0"/>
                  </a:lnTo>
                  <a:lnTo>
                    <a:pt x="1257792" y="1262526"/>
                  </a:lnTo>
                  <a:lnTo>
                    <a:pt x="0" y="1262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6442577" y="330086"/>
              <a:ext cx="11783841" cy="2312579"/>
            </a:xfrm>
            <a:custGeom>
              <a:avLst/>
              <a:gdLst/>
              <a:ahLst/>
              <a:cxnLst/>
              <a:rect l="l" t="t" r="r" b="b"/>
              <a:pathLst>
                <a:path w="11783841" h="2312579">
                  <a:moveTo>
                    <a:pt x="0" y="0"/>
                  </a:moveTo>
                  <a:lnTo>
                    <a:pt x="11783842" y="0"/>
                  </a:lnTo>
                  <a:lnTo>
                    <a:pt x="11783842" y="2312579"/>
                  </a:lnTo>
                  <a:lnTo>
                    <a:pt x="0" y="2312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353161" y="1041680"/>
              <a:ext cx="8342830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Bezhotovostné platby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367373" y="612698"/>
            <a:ext cx="2446350" cy="1173453"/>
          </a:xfrm>
          <a:custGeom>
            <a:avLst/>
            <a:gdLst/>
            <a:ahLst/>
            <a:cxnLst/>
            <a:rect l="l" t="t" r="r" b="b"/>
            <a:pathLst>
              <a:path w="2446350" h="1173453">
                <a:moveTo>
                  <a:pt x="0" y="0"/>
                </a:moveTo>
                <a:lnTo>
                  <a:pt x="2446350" y="0"/>
                </a:lnTo>
                <a:lnTo>
                  <a:pt x="2446350" y="1173453"/>
                </a:lnTo>
                <a:lnTo>
                  <a:pt x="0" y="11734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2975" y="3163032"/>
            <a:ext cx="2852116" cy="285211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38437" y="0"/>
                  </a:moveTo>
                  <a:lnTo>
                    <a:pt x="674363" y="0"/>
                  </a:lnTo>
                  <a:cubicBezTo>
                    <a:pt x="750820" y="0"/>
                    <a:pt x="812800" y="61980"/>
                    <a:pt x="812800" y="138437"/>
                  </a:cubicBezTo>
                  <a:lnTo>
                    <a:pt x="812800" y="674363"/>
                  </a:lnTo>
                  <a:cubicBezTo>
                    <a:pt x="812800" y="750820"/>
                    <a:pt x="750820" y="812800"/>
                    <a:pt x="674363" y="812800"/>
                  </a:cubicBezTo>
                  <a:lnTo>
                    <a:pt x="138437" y="812800"/>
                  </a:lnTo>
                  <a:cubicBezTo>
                    <a:pt x="61980" y="812800"/>
                    <a:pt x="0" y="750820"/>
                    <a:pt x="0" y="674363"/>
                  </a:cubicBezTo>
                  <a:lnTo>
                    <a:pt x="0" y="138437"/>
                  </a:lnTo>
                  <a:cubicBezTo>
                    <a:pt x="0" y="61980"/>
                    <a:pt x="61980" y="0"/>
                    <a:pt x="13843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27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56237" y="3163032"/>
            <a:ext cx="2852116" cy="285211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38437" y="0"/>
                  </a:moveTo>
                  <a:lnTo>
                    <a:pt x="674363" y="0"/>
                  </a:lnTo>
                  <a:cubicBezTo>
                    <a:pt x="750820" y="0"/>
                    <a:pt x="812800" y="61980"/>
                    <a:pt x="812800" y="138437"/>
                  </a:cubicBezTo>
                  <a:lnTo>
                    <a:pt x="812800" y="674363"/>
                  </a:lnTo>
                  <a:cubicBezTo>
                    <a:pt x="812800" y="750820"/>
                    <a:pt x="750820" y="812800"/>
                    <a:pt x="674363" y="812800"/>
                  </a:cubicBezTo>
                  <a:lnTo>
                    <a:pt x="138437" y="812800"/>
                  </a:lnTo>
                  <a:cubicBezTo>
                    <a:pt x="61980" y="812800"/>
                    <a:pt x="0" y="750820"/>
                    <a:pt x="0" y="674363"/>
                  </a:cubicBezTo>
                  <a:lnTo>
                    <a:pt x="0" y="138437"/>
                  </a:lnTo>
                  <a:cubicBezTo>
                    <a:pt x="0" y="61980"/>
                    <a:pt x="61980" y="0"/>
                    <a:pt x="13843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27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01311" y="3163032"/>
            <a:ext cx="2852116" cy="285211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38437" y="0"/>
                  </a:moveTo>
                  <a:lnTo>
                    <a:pt x="674363" y="0"/>
                  </a:lnTo>
                  <a:cubicBezTo>
                    <a:pt x="750820" y="0"/>
                    <a:pt x="812800" y="61980"/>
                    <a:pt x="812800" y="138437"/>
                  </a:cubicBezTo>
                  <a:lnTo>
                    <a:pt x="812800" y="674363"/>
                  </a:lnTo>
                  <a:cubicBezTo>
                    <a:pt x="812800" y="750820"/>
                    <a:pt x="750820" y="812800"/>
                    <a:pt x="674363" y="812800"/>
                  </a:cubicBezTo>
                  <a:lnTo>
                    <a:pt x="138437" y="812800"/>
                  </a:lnTo>
                  <a:cubicBezTo>
                    <a:pt x="61980" y="812800"/>
                    <a:pt x="0" y="750820"/>
                    <a:pt x="0" y="674363"/>
                  </a:cubicBezTo>
                  <a:lnTo>
                    <a:pt x="0" y="138437"/>
                  </a:lnTo>
                  <a:cubicBezTo>
                    <a:pt x="0" y="61980"/>
                    <a:pt x="61980" y="0"/>
                    <a:pt x="13843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27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46385" y="3163032"/>
            <a:ext cx="2852116" cy="285211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38437" y="0"/>
                  </a:moveTo>
                  <a:lnTo>
                    <a:pt x="674363" y="0"/>
                  </a:lnTo>
                  <a:cubicBezTo>
                    <a:pt x="750820" y="0"/>
                    <a:pt x="812800" y="61980"/>
                    <a:pt x="812800" y="138437"/>
                  </a:cubicBezTo>
                  <a:lnTo>
                    <a:pt x="812800" y="674363"/>
                  </a:lnTo>
                  <a:cubicBezTo>
                    <a:pt x="812800" y="750820"/>
                    <a:pt x="750820" y="812800"/>
                    <a:pt x="674363" y="812800"/>
                  </a:cubicBezTo>
                  <a:lnTo>
                    <a:pt x="138437" y="812800"/>
                  </a:lnTo>
                  <a:cubicBezTo>
                    <a:pt x="61980" y="812800"/>
                    <a:pt x="0" y="750820"/>
                    <a:pt x="0" y="674363"/>
                  </a:cubicBezTo>
                  <a:lnTo>
                    <a:pt x="0" y="138437"/>
                  </a:lnTo>
                  <a:cubicBezTo>
                    <a:pt x="0" y="61980"/>
                    <a:pt x="61980" y="0"/>
                    <a:pt x="13843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27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491459" y="3163032"/>
            <a:ext cx="2852116" cy="285211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38437" y="0"/>
                  </a:moveTo>
                  <a:lnTo>
                    <a:pt x="674363" y="0"/>
                  </a:lnTo>
                  <a:cubicBezTo>
                    <a:pt x="750820" y="0"/>
                    <a:pt x="812800" y="61980"/>
                    <a:pt x="812800" y="138437"/>
                  </a:cubicBezTo>
                  <a:lnTo>
                    <a:pt x="812800" y="674363"/>
                  </a:lnTo>
                  <a:cubicBezTo>
                    <a:pt x="812800" y="750820"/>
                    <a:pt x="750820" y="812800"/>
                    <a:pt x="674363" y="812800"/>
                  </a:cubicBezTo>
                  <a:lnTo>
                    <a:pt x="138437" y="812800"/>
                  </a:lnTo>
                  <a:cubicBezTo>
                    <a:pt x="61980" y="812800"/>
                    <a:pt x="0" y="750820"/>
                    <a:pt x="0" y="674363"/>
                  </a:cubicBezTo>
                  <a:lnTo>
                    <a:pt x="0" y="138437"/>
                  </a:lnTo>
                  <a:cubicBezTo>
                    <a:pt x="0" y="61980"/>
                    <a:pt x="61980" y="0"/>
                    <a:pt x="13843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27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300762" y="2876264"/>
            <a:ext cx="738033" cy="73803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E9C0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27"/>
                </a:lnSpc>
              </a:pPr>
              <a:endParaRPr/>
            </a:p>
          </p:txBody>
        </p:sp>
      </p:grpSp>
      <p:grpSp>
        <p:nvGrpSpPr>
          <p:cNvPr id="20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60951" y="2876264"/>
            <a:ext cx="738033" cy="73803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AC6A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27"/>
                </a:lnSpc>
              </a:pPr>
              <a:endParaRPr/>
            </a:p>
          </p:txBody>
        </p:sp>
      </p:grpSp>
      <p:grpSp>
        <p:nvGrpSpPr>
          <p:cNvPr id="23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43639" y="2876264"/>
            <a:ext cx="738033" cy="73803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E9C0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27"/>
                </a:lnSpc>
              </a:pPr>
              <a:endParaRPr/>
            </a:p>
          </p:txBody>
        </p:sp>
      </p:grpSp>
      <p:grpSp>
        <p:nvGrpSpPr>
          <p:cNvPr id="26" name="Group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82783" y="2876264"/>
            <a:ext cx="738033" cy="738033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AC6A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27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4425" y="2876264"/>
            <a:ext cx="738033" cy="738033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E9C0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27"/>
                </a:lnSpc>
              </a:pPr>
              <a:endParaRPr/>
            </a:p>
          </p:txBody>
        </p:sp>
      </p:grpSp>
      <p:sp>
        <p:nvSpPr>
          <p:cNvPr id="32" name="TextBox 32" descr="Témy a štruktúra&#10;"/>
          <p:cNvSpPr txBox="1"/>
          <p:nvPr/>
        </p:nvSpPr>
        <p:spPr>
          <a:xfrm>
            <a:off x="5534298" y="1526889"/>
            <a:ext cx="7219404" cy="73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5499" b="1" dirty="0" err="1">
                <a:solidFill>
                  <a:srgbClr val="FFFFFF"/>
                </a:solidFill>
                <a:latin typeface="Zilla Slab Bold"/>
                <a:ea typeface="Zilla Slab Bold"/>
                <a:cs typeface="Zilla Slab Bold"/>
                <a:sym typeface="Zilla Slab Bold"/>
              </a:rPr>
              <a:t>Témy</a:t>
            </a:r>
            <a:r>
              <a:rPr lang="en-US" sz="5499" b="1" dirty="0">
                <a:solidFill>
                  <a:srgbClr val="FFFFFF"/>
                </a:solidFill>
                <a:latin typeface="Zilla Slab Bold"/>
                <a:ea typeface="Zilla Slab Bold"/>
                <a:cs typeface="Zilla Slab Bold"/>
                <a:sym typeface="Zilla Slab Bold"/>
              </a:rPr>
              <a:t> a </a:t>
            </a:r>
            <a:r>
              <a:rPr lang="en-US" sz="5499" b="1" dirty="0" err="1">
                <a:solidFill>
                  <a:srgbClr val="FFFFFF"/>
                </a:solidFill>
                <a:latin typeface="Zilla Slab Bold"/>
                <a:ea typeface="Zilla Slab Bold"/>
                <a:cs typeface="Zilla Slab Bold"/>
                <a:sym typeface="Zilla Slab Bold"/>
              </a:rPr>
              <a:t>štruktúra</a:t>
            </a:r>
            <a:endParaRPr lang="en-US" sz="5499" b="1" dirty="0">
              <a:solidFill>
                <a:srgbClr val="FFFFFF"/>
              </a:solidFill>
              <a:latin typeface="Zilla Slab Bold"/>
              <a:ea typeface="Zilla Slab Bold"/>
              <a:cs typeface="Zilla Slab Bold"/>
              <a:sym typeface="Zilla Slab Bold"/>
            </a:endParaRPr>
          </a:p>
        </p:txBody>
      </p:sp>
      <p:sp>
        <p:nvSpPr>
          <p:cNvPr id="33" name="TextBox 33" descr="Úvod&#10;"/>
          <p:cNvSpPr txBox="1"/>
          <p:nvPr/>
        </p:nvSpPr>
        <p:spPr>
          <a:xfrm>
            <a:off x="1312183" y="4403353"/>
            <a:ext cx="2453699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300" b="1" dirty="0" err="1">
                <a:solidFill>
                  <a:srgbClr val="03213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Úvod</a:t>
            </a:r>
            <a:endParaRPr lang="en-US" sz="2300" b="1" dirty="0">
              <a:solidFill>
                <a:srgbClr val="03213E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34" name="TextBox 34" descr="Legislatíva"/>
          <p:cNvSpPr txBox="1"/>
          <p:nvPr/>
        </p:nvSpPr>
        <p:spPr>
          <a:xfrm>
            <a:off x="4655445" y="4360490"/>
            <a:ext cx="2453699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300" b="1" dirty="0" err="1">
                <a:solidFill>
                  <a:srgbClr val="03213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Legislatíva</a:t>
            </a:r>
            <a:endParaRPr lang="en-US" sz="2300" b="1" dirty="0">
              <a:solidFill>
                <a:srgbClr val="03213E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35" name="TextBox 35" descr="Čerpanie dotácie &#10;a &#10;realizácia projektu&#10;+ &#10;diskusia&#10;"/>
          <p:cNvSpPr txBox="1"/>
          <p:nvPr/>
        </p:nvSpPr>
        <p:spPr>
          <a:xfrm>
            <a:off x="7751386" y="4031878"/>
            <a:ext cx="2951967" cy="171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300" b="1" dirty="0" err="1">
                <a:solidFill>
                  <a:srgbClr val="03213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Čerpanie</a:t>
            </a:r>
            <a:r>
              <a:rPr lang="en-US" sz="2300" b="1" dirty="0">
                <a:solidFill>
                  <a:srgbClr val="03213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2300" b="1" dirty="0" err="1">
                <a:solidFill>
                  <a:srgbClr val="03213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dotácie</a:t>
            </a:r>
            <a:r>
              <a:rPr lang="en-US" sz="2300" b="1" dirty="0">
                <a:solidFill>
                  <a:srgbClr val="03213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</a:p>
          <a:p>
            <a:pPr algn="ctr">
              <a:lnSpc>
                <a:spcPts val="2760"/>
              </a:lnSpc>
            </a:pPr>
            <a:r>
              <a:rPr lang="en-US" sz="2300" b="1" dirty="0">
                <a:solidFill>
                  <a:srgbClr val="03213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 </a:t>
            </a:r>
          </a:p>
          <a:p>
            <a:pPr algn="ctr">
              <a:lnSpc>
                <a:spcPts val="2760"/>
              </a:lnSpc>
            </a:pPr>
            <a:r>
              <a:rPr lang="en-US" sz="2300" b="1" dirty="0" err="1">
                <a:solidFill>
                  <a:srgbClr val="03213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realizácia</a:t>
            </a:r>
            <a:r>
              <a:rPr lang="en-US" sz="2300" b="1" dirty="0">
                <a:solidFill>
                  <a:srgbClr val="03213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2300" b="1" dirty="0" err="1">
                <a:solidFill>
                  <a:srgbClr val="03213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projektu</a:t>
            </a:r>
            <a:endParaRPr lang="en-US" sz="2300" b="1" dirty="0">
              <a:solidFill>
                <a:srgbClr val="03213E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ctr">
              <a:lnSpc>
                <a:spcPts val="2760"/>
              </a:lnSpc>
            </a:pPr>
            <a:r>
              <a:rPr lang="en-US" sz="2300" b="1" dirty="0">
                <a:solidFill>
                  <a:srgbClr val="03213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+ </a:t>
            </a:r>
          </a:p>
          <a:p>
            <a:pPr algn="ctr">
              <a:lnSpc>
                <a:spcPts val="2760"/>
              </a:lnSpc>
            </a:pPr>
            <a:r>
              <a:rPr lang="en-US" sz="2300" b="1" dirty="0" err="1">
                <a:solidFill>
                  <a:srgbClr val="03213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diskusia</a:t>
            </a:r>
            <a:endParaRPr lang="en-US" sz="2300" b="1" dirty="0">
              <a:solidFill>
                <a:srgbClr val="03213E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36" name="TextBox 36" descr="Vyúčtovanie dotácie&#10;+ &#10;diskusia&#10;"/>
          <p:cNvSpPr txBox="1"/>
          <p:nvPr/>
        </p:nvSpPr>
        <p:spPr>
          <a:xfrm>
            <a:off x="11348752" y="4217615"/>
            <a:ext cx="2453699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 b="1" dirty="0" err="1">
                <a:solidFill>
                  <a:srgbClr val="03213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Vyúčtovanie</a:t>
            </a:r>
            <a:r>
              <a:rPr lang="en-US" sz="2200" b="1" dirty="0">
                <a:solidFill>
                  <a:srgbClr val="03213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2200" b="1" dirty="0" err="1">
                <a:solidFill>
                  <a:srgbClr val="03213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dotácie</a:t>
            </a:r>
            <a:endParaRPr lang="en-US" sz="2200" b="1" dirty="0">
              <a:solidFill>
                <a:srgbClr val="03213E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ctr">
              <a:lnSpc>
                <a:spcPts val="2640"/>
              </a:lnSpc>
            </a:pPr>
            <a:r>
              <a:rPr lang="en-US" sz="2200" b="1" dirty="0">
                <a:solidFill>
                  <a:srgbClr val="03213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+ </a:t>
            </a:r>
          </a:p>
          <a:p>
            <a:pPr algn="ctr">
              <a:lnSpc>
                <a:spcPts val="2640"/>
              </a:lnSpc>
            </a:pPr>
            <a:r>
              <a:rPr lang="en-US" sz="2200" b="1" dirty="0" err="1">
                <a:solidFill>
                  <a:srgbClr val="03213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diskusia</a:t>
            </a:r>
            <a:endParaRPr lang="en-US" sz="2200" b="1" dirty="0">
              <a:solidFill>
                <a:srgbClr val="03213E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37" name="TextBox 37" descr="Kontrola vyúčtovaní&#10;+ &#10;diskusia&#10;"/>
          <p:cNvSpPr txBox="1"/>
          <p:nvPr/>
        </p:nvSpPr>
        <p:spPr>
          <a:xfrm>
            <a:off x="14693826" y="4217615"/>
            <a:ext cx="2453699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300" b="1" dirty="0" err="1">
                <a:solidFill>
                  <a:srgbClr val="03213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Kontrola</a:t>
            </a:r>
            <a:r>
              <a:rPr lang="en-US" sz="2300" b="1" dirty="0">
                <a:solidFill>
                  <a:srgbClr val="03213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2300" b="1" dirty="0" err="1">
                <a:solidFill>
                  <a:srgbClr val="03213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vyúčtovaní</a:t>
            </a:r>
            <a:endParaRPr lang="en-US" sz="2300" b="1" dirty="0">
              <a:solidFill>
                <a:srgbClr val="03213E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ctr">
              <a:lnSpc>
                <a:spcPts val="2760"/>
              </a:lnSpc>
            </a:pPr>
            <a:r>
              <a:rPr lang="en-US" sz="2300" b="1" dirty="0">
                <a:solidFill>
                  <a:srgbClr val="03213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+ </a:t>
            </a:r>
          </a:p>
          <a:p>
            <a:pPr algn="ctr">
              <a:lnSpc>
                <a:spcPts val="2760"/>
              </a:lnSpc>
            </a:pPr>
            <a:r>
              <a:rPr lang="en-US" sz="2300" b="1" dirty="0" err="1">
                <a:solidFill>
                  <a:srgbClr val="03213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diskusia</a:t>
            </a:r>
            <a:endParaRPr lang="en-US" sz="2300" b="1" dirty="0">
              <a:solidFill>
                <a:srgbClr val="03213E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grpSp>
        <p:nvGrpSpPr>
          <p:cNvPr id="38" name="Group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401411" y="9258300"/>
            <a:ext cx="20182830" cy="463002"/>
            <a:chOff x="0" y="0"/>
            <a:chExt cx="5315642" cy="12194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315642" cy="121943"/>
            </a:xfrm>
            <a:custGeom>
              <a:avLst/>
              <a:gdLst/>
              <a:ahLst/>
              <a:cxnLst/>
              <a:rect l="l" t="t" r="r" b="b"/>
              <a:pathLst>
                <a:path w="5315642" h="121943">
                  <a:moveTo>
                    <a:pt x="0" y="0"/>
                  </a:moveTo>
                  <a:lnTo>
                    <a:pt x="5315642" y="0"/>
                  </a:lnTo>
                  <a:lnTo>
                    <a:pt x="5315642" y="121943"/>
                  </a:lnTo>
                  <a:lnTo>
                    <a:pt x="0" y="121943"/>
                  </a:lnTo>
                  <a:close/>
                </a:path>
              </a:pathLst>
            </a:custGeom>
            <a:solidFill>
              <a:srgbClr val="F7B800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5315642" cy="160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1" name="Freeform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17327725" y="8357872"/>
            <a:ext cx="832003" cy="968854"/>
          </a:xfrm>
          <a:custGeom>
            <a:avLst/>
            <a:gdLst/>
            <a:ahLst/>
            <a:cxnLst/>
            <a:rect l="l" t="t" r="r" b="b"/>
            <a:pathLst>
              <a:path w="832003" h="968854">
                <a:moveTo>
                  <a:pt x="0" y="0"/>
                </a:moveTo>
                <a:lnTo>
                  <a:pt x="832003" y="0"/>
                </a:lnTo>
                <a:lnTo>
                  <a:pt x="832003" y="968853"/>
                </a:lnTo>
                <a:lnTo>
                  <a:pt x="0" y="9688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42" name="Group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-604145" y="8809394"/>
            <a:ext cx="3434239" cy="1239260"/>
            <a:chOff x="0" y="0"/>
            <a:chExt cx="1126216" cy="406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126216" cy="406400"/>
            </a:xfrm>
            <a:custGeom>
              <a:avLst/>
              <a:gdLst/>
              <a:ahLst/>
              <a:cxnLst/>
              <a:rect l="l" t="t" r="r" b="b"/>
              <a:pathLst>
                <a:path w="1126216" h="406400">
                  <a:moveTo>
                    <a:pt x="923016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923016" y="406400"/>
                  </a:lnTo>
                  <a:lnTo>
                    <a:pt x="1126216" y="203200"/>
                  </a:lnTo>
                  <a:lnTo>
                    <a:pt x="923016" y="0"/>
                  </a:lnTo>
                  <a:close/>
                </a:path>
              </a:pathLst>
            </a:custGeom>
            <a:solidFill>
              <a:srgbClr val="F7B800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47625"/>
              <a:ext cx="101191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27"/>
                </a:lnSpc>
              </a:pPr>
              <a:endParaRPr/>
            </a:p>
          </p:txBody>
        </p:sp>
      </p:grpSp>
      <p:sp>
        <p:nvSpPr>
          <p:cNvPr id="45" name="Freeform 45" descr="logo ÚSŽZ"/>
          <p:cNvSpPr/>
          <p:nvPr/>
        </p:nvSpPr>
        <p:spPr>
          <a:xfrm>
            <a:off x="92683" y="8842298"/>
            <a:ext cx="2446350" cy="1173453"/>
          </a:xfrm>
          <a:custGeom>
            <a:avLst/>
            <a:gdLst/>
            <a:ahLst/>
            <a:cxnLst/>
            <a:rect l="l" t="t" r="r" b="b"/>
            <a:pathLst>
              <a:path w="2446350" h="1173453">
                <a:moveTo>
                  <a:pt x="0" y="0"/>
                </a:moveTo>
                <a:lnTo>
                  <a:pt x="2446350" y="0"/>
                </a:lnTo>
                <a:lnTo>
                  <a:pt x="2446350" y="1173453"/>
                </a:lnTo>
                <a:lnTo>
                  <a:pt x="0" y="11734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9559311"/>
            <a:chOff x="0" y="0"/>
            <a:chExt cx="24384000" cy="12745749"/>
          </a:xfrm>
        </p:grpSpPr>
        <p:grpSp>
          <p:nvGrpSpPr>
            <p:cNvPr id="3" name="Group 3"/>
            <p:cNvGrpSpPr/>
            <p:nvPr/>
          </p:nvGrpSpPr>
          <p:grpSpPr>
            <a:xfrm>
              <a:off x="2831690" y="4321159"/>
              <a:ext cx="19279063" cy="7815256"/>
              <a:chOff x="0" y="0"/>
              <a:chExt cx="5178276" cy="209914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178276" cy="2099145"/>
              </a:xfrm>
              <a:custGeom>
                <a:avLst/>
                <a:gdLst/>
                <a:ahLst/>
                <a:cxnLst/>
                <a:rect l="l" t="t" r="r" b="b"/>
                <a:pathLst>
                  <a:path w="5178276" h="2099145">
                    <a:moveTo>
                      <a:pt x="18637" y="0"/>
                    </a:moveTo>
                    <a:lnTo>
                      <a:pt x="5159639" y="0"/>
                    </a:lnTo>
                    <a:cubicBezTo>
                      <a:pt x="5169932" y="0"/>
                      <a:pt x="5178276" y="8344"/>
                      <a:pt x="5178276" y="18637"/>
                    </a:cubicBezTo>
                    <a:lnTo>
                      <a:pt x="5178276" y="2080508"/>
                    </a:lnTo>
                    <a:cubicBezTo>
                      <a:pt x="5178276" y="2090801"/>
                      <a:pt x="5169932" y="2099145"/>
                      <a:pt x="5159639" y="2099145"/>
                    </a:cubicBezTo>
                    <a:lnTo>
                      <a:pt x="18637" y="2099145"/>
                    </a:lnTo>
                    <a:cubicBezTo>
                      <a:pt x="8344" y="2099145"/>
                      <a:pt x="0" y="2090801"/>
                      <a:pt x="0" y="2080508"/>
                    </a:cubicBezTo>
                    <a:lnTo>
                      <a:pt x="0" y="18637"/>
                    </a:lnTo>
                    <a:cubicBezTo>
                      <a:pt x="0" y="8344"/>
                      <a:pt x="8344" y="0"/>
                      <a:pt x="18637" y="0"/>
                    </a:cubicBezTo>
                    <a:close/>
                  </a:path>
                </a:pathLst>
              </a:custGeom>
              <a:solidFill>
                <a:srgbClr val="FEFEFE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5178276" cy="2156295"/>
              </a:xfrm>
              <a:prstGeom prst="rect">
                <a:avLst/>
              </a:prstGeom>
            </p:spPr>
            <p:txBody>
              <a:bodyPr lIns="37566" tIns="37566" rIns="37566" bIns="37566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4071508" y="4572764"/>
              <a:ext cx="17594357" cy="8172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6778" lvl="1" indent="-268389" algn="l">
                <a:lnSpc>
                  <a:spcPts val="3480"/>
                </a:lnSpc>
                <a:buFont typeface="Arial"/>
                <a:buChar char="•"/>
              </a:pPr>
              <a:r>
                <a:rPr lang="en-US" sz="2486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neodporúčaný </a:t>
              </a:r>
              <a:r>
                <a:rPr lang="en-US" sz="2486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typ platby</a:t>
              </a:r>
            </a:p>
            <a:p>
              <a:pPr marL="536778" lvl="1" indent="-268389" algn="l">
                <a:lnSpc>
                  <a:spcPts val="3480"/>
                </a:lnSpc>
                <a:buFont typeface="Arial"/>
                <a:buChar char="•"/>
              </a:pPr>
              <a:r>
                <a:rPr lang="en-US" sz="2486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využívať iba v </a:t>
              </a:r>
              <a:r>
                <a:rPr lang="en-US" sz="2486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nevyhnutných prípadoch</a:t>
              </a:r>
            </a:p>
            <a:p>
              <a:pPr marL="536778" lvl="1" indent="-268389" algn="l">
                <a:lnSpc>
                  <a:spcPts val="3480"/>
                </a:lnSpc>
                <a:buFont typeface="Arial"/>
                <a:buChar char="•"/>
              </a:pPr>
              <a:r>
                <a:rPr lang="en-US" sz="2486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platby v hotovosti v rámci jednej dotácie </a:t>
              </a:r>
              <a:r>
                <a:rPr lang="en-US" sz="2486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max do 5 000 €</a:t>
              </a:r>
            </a:p>
            <a:p>
              <a:pPr marL="536778" lvl="1" indent="-268389" algn="l">
                <a:lnSpc>
                  <a:spcPts val="3480"/>
                </a:lnSpc>
                <a:buFont typeface="Arial"/>
                <a:buChar char="•"/>
              </a:pPr>
              <a:r>
                <a:rPr lang="en-US" sz="2486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problémy</a:t>
              </a:r>
              <a:r>
                <a:rPr lang="en-US" sz="2486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s dokladovaním platieb v hotovosti (často chýba výpis z účtu o výbere hotovosti)</a:t>
              </a:r>
            </a:p>
            <a:p>
              <a:pPr algn="l">
                <a:lnSpc>
                  <a:spcPts val="3191"/>
                </a:lnSpc>
              </a:pPr>
              <a:endParaRPr lang="en-US" sz="2486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4176"/>
                </a:lnSpc>
              </a:pPr>
              <a:r>
                <a:rPr lang="en-US" sz="2983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Potrebné vždy doručiť</a:t>
              </a:r>
            </a:p>
            <a:p>
              <a:pPr algn="ctr">
                <a:lnSpc>
                  <a:spcPts val="3480"/>
                </a:lnSpc>
              </a:pPr>
              <a:endParaRPr lang="en-US" sz="2983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marL="536778" lvl="1" indent="-268389" algn="l">
                <a:lnSpc>
                  <a:spcPts val="3480"/>
                </a:lnSpc>
                <a:buFont typeface="Arial"/>
                <a:buChar char="•"/>
              </a:pPr>
              <a:r>
                <a:rPr lang="en-US" sz="2486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1. výpis z účtu o výbere hotovosti </a:t>
              </a:r>
            </a:p>
            <a:p>
              <a:pPr marL="536778" lvl="1" indent="-268389" algn="l">
                <a:lnSpc>
                  <a:spcPts val="3480"/>
                </a:lnSpc>
                <a:buFont typeface="Arial"/>
                <a:buChar char="•"/>
              </a:pPr>
              <a:r>
                <a:rPr lang="en-US" sz="2486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Ak ste uhrádzali platbu v hotovosti zo </a:t>
              </a:r>
              <a:r>
                <a:rPr lang="en-US" sz="2486" b="1" u="sng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súkromného účtu</a:t>
              </a:r>
              <a:r>
                <a:rPr lang="en-US" sz="2486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, </a:t>
              </a:r>
              <a:r>
                <a:rPr lang="en-US" sz="2486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tak aj:</a:t>
              </a:r>
            </a:p>
            <a:p>
              <a:pPr marL="1073557" lvl="2" indent="-357852" algn="l">
                <a:lnSpc>
                  <a:spcPts val="3480"/>
                </a:lnSpc>
                <a:buFont typeface="Arial"/>
                <a:buChar char="⚬"/>
              </a:pPr>
              <a:r>
                <a:rPr lang="en-US" sz="2486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2. výpis zo súkromného účtu o pôvodnej platbe v hotovosti</a:t>
              </a:r>
            </a:p>
            <a:p>
              <a:pPr marL="1073557" lvl="2" indent="-357852" algn="l">
                <a:lnSpc>
                  <a:spcPts val="3480"/>
                </a:lnSpc>
                <a:buFont typeface="Arial"/>
                <a:buChar char="⚬"/>
              </a:pPr>
              <a:r>
                <a:rPr lang="en-US" sz="2486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3. výpis z dotačného účtu o refundácii/preplatení pôvodnej platby na súkromný účet</a:t>
              </a:r>
            </a:p>
            <a:p>
              <a:pPr algn="ctr">
                <a:lnSpc>
                  <a:spcPts val="3480"/>
                </a:lnSpc>
              </a:pPr>
              <a:endParaRPr lang="en-US" sz="2486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3244441" y="3854026"/>
              <a:ext cx="571124" cy="2196632"/>
            </a:xfrm>
            <a:custGeom>
              <a:avLst/>
              <a:gdLst/>
              <a:ahLst/>
              <a:cxnLst/>
              <a:rect l="l" t="t" r="r" b="b"/>
              <a:pathLst>
                <a:path w="571124" h="2196632">
                  <a:moveTo>
                    <a:pt x="0" y="0"/>
                  </a:moveTo>
                  <a:lnTo>
                    <a:pt x="571124" y="0"/>
                  </a:lnTo>
                  <a:lnTo>
                    <a:pt x="571124" y="2196633"/>
                  </a:lnTo>
                  <a:lnTo>
                    <a:pt x="0" y="2196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8" name="Group 8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2216" y="0"/>
                    </a:moveTo>
                    <a:lnTo>
                      <a:pt x="428296" y="0"/>
                    </a:lnTo>
                    <a:cubicBezTo>
                      <a:pt x="473971" y="0"/>
                      <a:pt x="517775" y="18144"/>
                      <a:pt x="550072" y="50441"/>
                    </a:cubicBezTo>
                    <a:cubicBezTo>
                      <a:pt x="582368" y="82738"/>
                      <a:pt x="600512" y="126541"/>
                      <a:pt x="600512" y="172216"/>
                    </a:cubicBezTo>
                    <a:lnTo>
                      <a:pt x="600512" y="4644377"/>
                    </a:lnTo>
                    <a:cubicBezTo>
                      <a:pt x="600512" y="4739489"/>
                      <a:pt x="523409" y="4816592"/>
                      <a:pt x="428296" y="4816592"/>
                    </a:cubicBezTo>
                    <a:lnTo>
                      <a:pt x="172216" y="4816592"/>
                    </a:lnTo>
                    <a:cubicBezTo>
                      <a:pt x="77104" y="4816592"/>
                      <a:pt x="0" y="4739489"/>
                      <a:pt x="0" y="4644377"/>
                    </a:cubicBezTo>
                    <a:lnTo>
                      <a:pt x="0" y="172216"/>
                    </a:lnTo>
                    <a:cubicBezTo>
                      <a:pt x="0" y="77104"/>
                      <a:pt x="77104" y="0"/>
                      <a:pt x="172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1081" tIns="51081" rIns="51081" bIns="51081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21107204" y="1487675"/>
              <a:ext cx="2725604" cy="2725604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71450" cap="sq">
                <a:solidFill>
                  <a:srgbClr val="F7B8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9826" tIns="59826" rIns="59826" bIns="5982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21777469" y="2221134"/>
              <a:ext cx="1385074" cy="1258686"/>
            </a:xfrm>
            <a:custGeom>
              <a:avLst/>
              <a:gdLst/>
              <a:ahLst/>
              <a:cxnLst/>
              <a:rect l="l" t="t" r="r" b="b"/>
              <a:pathLst>
                <a:path w="1385074" h="1258686">
                  <a:moveTo>
                    <a:pt x="0" y="0"/>
                  </a:moveTo>
                  <a:lnTo>
                    <a:pt x="1385074" y="0"/>
                  </a:lnTo>
                  <a:lnTo>
                    <a:pt x="1385074" y="1258686"/>
                  </a:lnTo>
                  <a:lnTo>
                    <a:pt x="0" y="12586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6442577" y="330086"/>
              <a:ext cx="11783841" cy="2312579"/>
            </a:xfrm>
            <a:custGeom>
              <a:avLst/>
              <a:gdLst/>
              <a:ahLst/>
              <a:cxnLst/>
              <a:rect l="l" t="t" r="r" b="b"/>
              <a:pathLst>
                <a:path w="11783841" h="2312579">
                  <a:moveTo>
                    <a:pt x="0" y="0"/>
                  </a:moveTo>
                  <a:lnTo>
                    <a:pt x="11783842" y="0"/>
                  </a:lnTo>
                  <a:lnTo>
                    <a:pt x="11783842" y="2312579"/>
                  </a:lnTo>
                  <a:lnTo>
                    <a:pt x="0" y="2312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353161" y="1120866"/>
              <a:ext cx="8342830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Hotovostné platby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367373" y="612698"/>
            <a:ext cx="2446350" cy="1173453"/>
          </a:xfrm>
          <a:custGeom>
            <a:avLst/>
            <a:gdLst/>
            <a:ahLst/>
            <a:cxnLst/>
            <a:rect l="l" t="t" r="r" b="b"/>
            <a:pathLst>
              <a:path w="2446350" h="1173453">
                <a:moveTo>
                  <a:pt x="0" y="0"/>
                </a:moveTo>
                <a:lnTo>
                  <a:pt x="2446350" y="0"/>
                </a:lnTo>
                <a:lnTo>
                  <a:pt x="2446350" y="1173453"/>
                </a:lnTo>
                <a:lnTo>
                  <a:pt x="0" y="11734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9136693"/>
            <a:chOff x="0" y="0"/>
            <a:chExt cx="24384000" cy="12182257"/>
          </a:xfrm>
        </p:grpSpPr>
        <p:grpSp>
          <p:nvGrpSpPr>
            <p:cNvPr id="3" name="Group 3"/>
            <p:cNvGrpSpPr/>
            <p:nvPr/>
          </p:nvGrpSpPr>
          <p:grpSpPr>
            <a:xfrm>
              <a:off x="2831690" y="4323744"/>
              <a:ext cx="19385772" cy="7858513"/>
              <a:chOff x="0" y="0"/>
              <a:chExt cx="5178276" cy="209914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178276" cy="2099145"/>
              </a:xfrm>
              <a:custGeom>
                <a:avLst/>
                <a:gdLst/>
                <a:ahLst/>
                <a:cxnLst/>
                <a:rect l="l" t="t" r="r" b="b"/>
                <a:pathLst>
                  <a:path w="5178276" h="2099145">
                    <a:moveTo>
                      <a:pt x="21813" y="0"/>
                    </a:moveTo>
                    <a:lnTo>
                      <a:pt x="5156464" y="0"/>
                    </a:lnTo>
                    <a:cubicBezTo>
                      <a:pt x="5168510" y="0"/>
                      <a:pt x="5178276" y="9766"/>
                      <a:pt x="5178276" y="21813"/>
                    </a:cubicBezTo>
                    <a:lnTo>
                      <a:pt x="5178276" y="2077333"/>
                    </a:lnTo>
                    <a:cubicBezTo>
                      <a:pt x="5178276" y="2089379"/>
                      <a:pt x="5168510" y="2099145"/>
                      <a:pt x="5156464" y="2099145"/>
                    </a:cubicBezTo>
                    <a:lnTo>
                      <a:pt x="21813" y="2099145"/>
                    </a:lnTo>
                    <a:cubicBezTo>
                      <a:pt x="9766" y="2099145"/>
                      <a:pt x="0" y="2089379"/>
                      <a:pt x="0" y="2077333"/>
                    </a:cubicBezTo>
                    <a:lnTo>
                      <a:pt x="0" y="21813"/>
                    </a:lnTo>
                    <a:cubicBezTo>
                      <a:pt x="0" y="9766"/>
                      <a:pt x="9766" y="0"/>
                      <a:pt x="21813" y="0"/>
                    </a:cubicBezTo>
                    <a:close/>
                  </a:path>
                </a:pathLst>
              </a:custGeom>
              <a:solidFill>
                <a:srgbClr val="FEFEFE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5178276" cy="2156295"/>
              </a:xfrm>
              <a:prstGeom prst="rect">
                <a:avLst/>
              </a:prstGeom>
            </p:spPr>
            <p:txBody>
              <a:bodyPr lIns="32097" tIns="32097" rIns="32097" bIns="32097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3821011" y="4276119"/>
              <a:ext cx="17691741" cy="7615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4930" lvl="1" indent="-247465" algn="l">
                <a:lnSpc>
                  <a:spcPts val="3209"/>
                </a:lnSpc>
                <a:buFont typeface="Arial"/>
                <a:buChar char="•"/>
              </a:pPr>
              <a:r>
                <a:rPr lang="en-US" sz="2292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častý typ platby pre štáty Severnej a Južnej Ameriky, Austrálie a Oceánii</a:t>
              </a:r>
            </a:p>
            <a:p>
              <a:pPr marL="494930" lvl="1" indent="-247465" algn="l">
                <a:lnSpc>
                  <a:spcPts val="3209"/>
                </a:lnSpc>
                <a:buFont typeface="Arial"/>
                <a:buChar char="•"/>
              </a:pPr>
              <a:r>
                <a:rPr lang="en-US" sz="2292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transparentnejší </a:t>
              </a:r>
              <a:r>
                <a:rPr lang="en-US" sz="2292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 dohľadateľný</a:t>
              </a:r>
            </a:p>
            <a:p>
              <a:pPr algn="ctr">
                <a:lnSpc>
                  <a:spcPts val="4200"/>
                </a:lnSpc>
              </a:pPr>
              <a:r>
                <a:rPr lang="en-US" sz="30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Potrebné vždy doručiť</a:t>
              </a:r>
            </a:p>
            <a:p>
              <a:pPr algn="ctr">
                <a:lnSpc>
                  <a:spcPts val="3209"/>
                </a:lnSpc>
              </a:pPr>
              <a:endParaRPr lang="en-US" sz="30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marL="494930" lvl="1" indent="-247465" algn="l">
                <a:lnSpc>
                  <a:spcPts val="3209"/>
                </a:lnSpc>
                <a:buFont typeface="Arial"/>
                <a:buChar char="•"/>
              </a:pPr>
              <a:r>
                <a:rPr lang="en-US" sz="2292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1.  Fotokópiu bankového šeku</a:t>
              </a:r>
            </a:p>
            <a:p>
              <a:pPr marL="494930" lvl="1" indent="-247465" algn="l">
                <a:lnSpc>
                  <a:spcPts val="3209"/>
                </a:lnSpc>
                <a:buFont typeface="Arial"/>
                <a:buChar char="•"/>
              </a:pPr>
              <a:r>
                <a:rPr lang="en-US" sz="2292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2. Výpis z bankového účtu, kde sa zobrazí číslo vyplateného šeku</a:t>
              </a:r>
            </a:p>
            <a:p>
              <a:pPr marL="494930" lvl="1" indent="-247465" algn="l">
                <a:lnSpc>
                  <a:spcPts val="3209"/>
                </a:lnSpc>
                <a:buFont typeface="Arial"/>
                <a:buChar char="•"/>
              </a:pPr>
              <a:r>
                <a:rPr lang="en-US" sz="2292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3. Ak je šekový účet (checking account) odlišný od dotačného účtu,  tak je potrebné doručiť aj výpis z dotačného účtu o prevode financií na checking account alebo generálny výpis, kde je vidno, že checking account je priradený/podriadený pod generálny účet</a:t>
              </a:r>
            </a:p>
            <a:p>
              <a:pPr marL="494930" lvl="1" indent="-247465" algn="l">
                <a:lnSpc>
                  <a:spcPts val="3209"/>
                </a:lnSpc>
                <a:buFont typeface="Arial"/>
                <a:buChar char="•"/>
              </a:pPr>
              <a:r>
                <a:rPr lang="en-US" sz="2292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Ak ste uhrádzali platbu zo </a:t>
              </a:r>
              <a:r>
                <a:rPr lang="en-US" sz="2292" b="1" u="sng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súkromného účtu</a:t>
              </a:r>
              <a:r>
                <a:rPr lang="en-US" sz="2292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, </a:t>
              </a:r>
              <a:r>
                <a:rPr lang="en-US" sz="2292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tak aj:</a:t>
              </a:r>
            </a:p>
            <a:p>
              <a:pPr marL="989860" lvl="2" indent="-329953" algn="l">
                <a:lnSpc>
                  <a:spcPts val="3209"/>
                </a:lnSpc>
                <a:buFont typeface="Arial"/>
                <a:buChar char="⚬"/>
              </a:pPr>
              <a:r>
                <a:rPr lang="en-US" sz="2292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4. výpis zo súkromného účtu o pôvodnej platbe šekom </a:t>
              </a:r>
            </a:p>
            <a:p>
              <a:pPr marL="989860" lvl="2" indent="-329953" algn="l">
                <a:lnSpc>
                  <a:spcPts val="3209"/>
                </a:lnSpc>
                <a:buFont typeface="Arial"/>
                <a:buChar char="⚬"/>
              </a:pPr>
              <a:r>
                <a:rPr lang="en-US" sz="2292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5. výpis z dotačného účtu o refundácii/preplatení pôvodnej platbe na súkromný účet</a:t>
              </a:r>
            </a:p>
            <a:p>
              <a:pPr algn="ctr">
                <a:lnSpc>
                  <a:spcPts val="3209"/>
                </a:lnSpc>
              </a:pPr>
              <a:endParaRPr lang="en-US" sz="2292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3246726" y="3854026"/>
              <a:ext cx="574285" cy="2208790"/>
            </a:xfrm>
            <a:custGeom>
              <a:avLst/>
              <a:gdLst/>
              <a:ahLst/>
              <a:cxnLst/>
              <a:rect l="l" t="t" r="r" b="b"/>
              <a:pathLst>
                <a:path w="574285" h="2208790">
                  <a:moveTo>
                    <a:pt x="0" y="0"/>
                  </a:moveTo>
                  <a:lnTo>
                    <a:pt x="574285" y="0"/>
                  </a:lnTo>
                  <a:lnTo>
                    <a:pt x="574285" y="2208791"/>
                  </a:lnTo>
                  <a:lnTo>
                    <a:pt x="0" y="22087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8" name="Group 8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202678" y="0"/>
                    </a:moveTo>
                    <a:lnTo>
                      <a:pt x="397834" y="0"/>
                    </a:lnTo>
                    <a:cubicBezTo>
                      <a:pt x="451588" y="0"/>
                      <a:pt x="503140" y="21354"/>
                      <a:pt x="541149" y="59363"/>
                    </a:cubicBezTo>
                    <a:cubicBezTo>
                      <a:pt x="579159" y="97373"/>
                      <a:pt x="600512" y="148925"/>
                      <a:pt x="600512" y="202678"/>
                    </a:cubicBezTo>
                    <a:lnTo>
                      <a:pt x="600512" y="4613914"/>
                    </a:lnTo>
                    <a:cubicBezTo>
                      <a:pt x="600512" y="4667668"/>
                      <a:pt x="579159" y="4719220"/>
                      <a:pt x="541149" y="4757229"/>
                    </a:cubicBezTo>
                    <a:cubicBezTo>
                      <a:pt x="503140" y="4795239"/>
                      <a:pt x="451588" y="4816592"/>
                      <a:pt x="397834" y="4816592"/>
                    </a:cubicBezTo>
                    <a:lnTo>
                      <a:pt x="202678" y="4816592"/>
                    </a:lnTo>
                    <a:cubicBezTo>
                      <a:pt x="148925" y="4816592"/>
                      <a:pt x="97373" y="4795239"/>
                      <a:pt x="59363" y="4757229"/>
                    </a:cubicBezTo>
                    <a:cubicBezTo>
                      <a:pt x="21354" y="4719220"/>
                      <a:pt x="0" y="4667668"/>
                      <a:pt x="0" y="4613914"/>
                    </a:cubicBezTo>
                    <a:lnTo>
                      <a:pt x="0" y="202678"/>
                    </a:lnTo>
                    <a:cubicBezTo>
                      <a:pt x="0" y="148925"/>
                      <a:pt x="21354" y="97373"/>
                      <a:pt x="59363" y="59363"/>
                    </a:cubicBezTo>
                    <a:cubicBezTo>
                      <a:pt x="97373" y="21354"/>
                      <a:pt x="148925" y="0"/>
                      <a:pt x="2026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43404" tIns="43404" rIns="43404" bIns="43404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21107204" y="1487675"/>
              <a:ext cx="2725604" cy="2725604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71450" cap="sq">
                <a:solidFill>
                  <a:srgbClr val="F7B8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34" tIns="50834" rIns="50834" bIns="50834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6442577" y="330086"/>
              <a:ext cx="11783841" cy="2312579"/>
            </a:xfrm>
            <a:custGeom>
              <a:avLst/>
              <a:gdLst/>
              <a:ahLst/>
              <a:cxnLst/>
              <a:rect l="l" t="t" r="r" b="b"/>
              <a:pathLst>
                <a:path w="11783841" h="2312579">
                  <a:moveTo>
                    <a:pt x="0" y="0"/>
                  </a:moveTo>
                  <a:lnTo>
                    <a:pt x="11783842" y="0"/>
                  </a:lnTo>
                  <a:lnTo>
                    <a:pt x="11783842" y="2312579"/>
                  </a:lnTo>
                  <a:lnTo>
                    <a:pt x="0" y="2312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353161" y="1041680"/>
              <a:ext cx="8342830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Platby šekom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489831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21107204" y="1486376"/>
              <a:ext cx="2723769" cy="2723769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71450" cap="sq">
                <a:solidFill>
                  <a:srgbClr val="F7B8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1539654" y="2331892"/>
              <a:ext cx="1957794" cy="1032736"/>
            </a:xfrm>
            <a:custGeom>
              <a:avLst/>
              <a:gdLst/>
              <a:ahLst/>
              <a:cxnLst/>
              <a:rect l="l" t="t" r="r" b="b"/>
              <a:pathLst>
                <a:path w="1957794" h="1032736">
                  <a:moveTo>
                    <a:pt x="0" y="0"/>
                  </a:moveTo>
                  <a:lnTo>
                    <a:pt x="1957794" y="0"/>
                  </a:lnTo>
                  <a:lnTo>
                    <a:pt x="1957794" y="1032736"/>
                  </a:lnTo>
                  <a:lnTo>
                    <a:pt x="0" y="1032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9589960"/>
            <a:chOff x="0" y="0"/>
            <a:chExt cx="24384000" cy="12786613"/>
          </a:xfrm>
        </p:grpSpPr>
        <p:grpSp>
          <p:nvGrpSpPr>
            <p:cNvPr id="3" name="Group 3"/>
            <p:cNvGrpSpPr/>
            <p:nvPr/>
          </p:nvGrpSpPr>
          <p:grpSpPr>
            <a:xfrm>
              <a:off x="5308647" y="4311226"/>
              <a:ext cx="13766706" cy="8475387"/>
              <a:chOff x="0" y="0"/>
              <a:chExt cx="2719349" cy="167415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19349" cy="1674151"/>
              </a:xfrm>
              <a:custGeom>
                <a:avLst/>
                <a:gdLst/>
                <a:ahLst/>
                <a:cxnLst/>
                <a:rect l="l" t="t" r="r" b="b"/>
                <a:pathLst>
                  <a:path w="2719349" h="1674151">
                    <a:moveTo>
                      <a:pt x="26244" y="0"/>
                    </a:moveTo>
                    <a:lnTo>
                      <a:pt x="2693106" y="0"/>
                    </a:lnTo>
                    <a:cubicBezTo>
                      <a:pt x="2700066" y="0"/>
                      <a:pt x="2706741" y="2765"/>
                      <a:pt x="2711663" y="7687"/>
                    </a:cubicBezTo>
                    <a:cubicBezTo>
                      <a:pt x="2716584" y="12608"/>
                      <a:pt x="2719349" y="19283"/>
                      <a:pt x="2719349" y="26244"/>
                    </a:cubicBezTo>
                    <a:lnTo>
                      <a:pt x="2719349" y="1647907"/>
                    </a:lnTo>
                    <a:cubicBezTo>
                      <a:pt x="2719349" y="1654867"/>
                      <a:pt x="2716584" y="1661542"/>
                      <a:pt x="2711663" y="1666464"/>
                    </a:cubicBezTo>
                    <a:cubicBezTo>
                      <a:pt x="2706741" y="1671386"/>
                      <a:pt x="2700066" y="1674151"/>
                      <a:pt x="2693106" y="1674151"/>
                    </a:cubicBezTo>
                    <a:lnTo>
                      <a:pt x="26244" y="1674151"/>
                    </a:lnTo>
                    <a:cubicBezTo>
                      <a:pt x="11750" y="1674151"/>
                      <a:pt x="0" y="1662401"/>
                      <a:pt x="0" y="1647907"/>
                    </a:cubicBezTo>
                    <a:lnTo>
                      <a:pt x="0" y="26244"/>
                    </a:lnTo>
                    <a:cubicBezTo>
                      <a:pt x="0" y="19283"/>
                      <a:pt x="2765" y="12608"/>
                      <a:pt x="7687" y="7687"/>
                    </a:cubicBezTo>
                    <a:cubicBezTo>
                      <a:pt x="12608" y="2765"/>
                      <a:pt x="19283" y="0"/>
                      <a:pt x="26244" y="0"/>
                    </a:cubicBezTo>
                    <a:close/>
                  </a:path>
                </a:pathLst>
              </a:custGeom>
              <a:solidFill>
                <a:srgbClr val="FEFEFE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2719349" cy="17217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6373313" y="5296238"/>
              <a:ext cx="11996059" cy="7181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39"/>
                </a:lnSpc>
              </a:pPr>
              <a:r>
                <a:rPr lang="en-US" sz="3099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Áno, ide o refundáciu  </a:t>
              </a:r>
            </a:p>
            <a:p>
              <a:pPr algn="ctr">
                <a:lnSpc>
                  <a:spcPts val="4339"/>
                </a:lnSpc>
              </a:pPr>
              <a:r>
                <a:rPr lang="en-US" sz="3099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finančných prostriedkov</a:t>
              </a:r>
            </a:p>
            <a:p>
              <a:pPr algn="ctr">
                <a:lnSpc>
                  <a:spcPts val="4339"/>
                </a:lnSpc>
              </a:pPr>
              <a:endParaRPr lang="en-US" sz="30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4339"/>
                </a:lnSpc>
              </a:pPr>
              <a:r>
                <a:rPr lang="en-US" sz="3099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Refundácia je vrátenie (preplatenie) platieb, ktoré prijímateľ dotácie uskutočnil z iného bankového účtu (súkromného bankového účtu, t. j. z vlastných zdrojov) na úhradu schválených oprávnených účelových položiek. </a:t>
              </a:r>
            </a:p>
            <a:p>
              <a:pPr algn="ctr">
                <a:lnSpc>
                  <a:spcPts val="4339"/>
                </a:lnSpc>
              </a:pPr>
              <a:endParaRPr lang="en-US" sz="30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5596717" y="3712664"/>
              <a:ext cx="776596" cy="2986907"/>
            </a:xfrm>
            <a:custGeom>
              <a:avLst/>
              <a:gdLst/>
              <a:ahLst/>
              <a:cxnLst/>
              <a:rect l="l" t="t" r="r" b="b"/>
              <a:pathLst>
                <a:path w="776596" h="2986907">
                  <a:moveTo>
                    <a:pt x="0" y="0"/>
                  </a:moveTo>
                  <a:lnTo>
                    <a:pt x="776596" y="0"/>
                  </a:lnTo>
                  <a:lnTo>
                    <a:pt x="776596" y="2986907"/>
                  </a:lnTo>
                  <a:lnTo>
                    <a:pt x="0" y="2986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8" name="Group 8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3169" y="0"/>
                    </a:moveTo>
                    <a:lnTo>
                      <a:pt x="427343" y="0"/>
                    </a:lnTo>
                    <a:cubicBezTo>
                      <a:pt x="473271" y="0"/>
                      <a:pt x="517317" y="18245"/>
                      <a:pt x="549792" y="50720"/>
                    </a:cubicBezTo>
                    <a:cubicBezTo>
                      <a:pt x="582268" y="83196"/>
                      <a:pt x="600512" y="127242"/>
                      <a:pt x="600512" y="173169"/>
                    </a:cubicBezTo>
                    <a:lnTo>
                      <a:pt x="600512" y="4643423"/>
                    </a:lnTo>
                    <a:cubicBezTo>
                      <a:pt x="600512" y="4689351"/>
                      <a:pt x="582268" y="4733397"/>
                      <a:pt x="549792" y="4765872"/>
                    </a:cubicBezTo>
                    <a:cubicBezTo>
                      <a:pt x="517317" y="4798348"/>
                      <a:pt x="473271" y="4816592"/>
                      <a:pt x="427343" y="4816592"/>
                    </a:cubicBezTo>
                    <a:lnTo>
                      <a:pt x="173169" y="4816592"/>
                    </a:lnTo>
                    <a:cubicBezTo>
                      <a:pt x="77530" y="4816592"/>
                      <a:pt x="0" y="4739062"/>
                      <a:pt x="0" y="4643423"/>
                    </a:cubicBezTo>
                    <a:lnTo>
                      <a:pt x="0" y="173169"/>
                    </a:lnTo>
                    <a:cubicBezTo>
                      <a:pt x="0" y="127242"/>
                      <a:pt x="18245" y="83196"/>
                      <a:pt x="50720" y="50720"/>
                    </a:cubicBezTo>
                    <a:cubicBezTo>
                      <a:pt x="83196" y="18245"/>
                      <a:pt x="127242" y="0"/>
                      <a:pt x="173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21060927" y="1371600"/>
              <a:ext cx="2840380" cy="2840380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71450" cap="sq">
                <a:solidFill>
                  <a:srgbClr val="F7B8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62002" tIns="62002" rIns="62002" bIns="6200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21511815" y="1774060"/>
              <a:ext cx="1938604" cy="1938604"/>
            </a:xfrm>
            <a:custGeom>
              <a:avLst/>
              <a:gdLst/>
              <a:ahLst/>
              <a:cxnLst/>
              <a:rect l="l" t="t" r="r" b="b"/>
              <a:pathLst>
                <a:path w="1938604" h="1938604">
                  <a:moveTo>
                    <a:pt x="0" y="0"/>
                  </a:moveTo>
                  <a:lnTo>
                    <a:pt x="1938603" y="0"/>
                  </a:lnTo>
                  <a:lnTo>
                    <a:pt x="1938603" y="1938604"/>
                  </a:lnTo>
                  <a:lnTo>
                    <a:pt x="0" y="1938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6442577" y="330086"/>
              <a:ext cx="11783841" cy="2312579"/>
            </a:xfrm>
            <a:custGeom>
              <a:avLst/>
              <a:gdLst/>
              <a:ahLst/>
              <a:cxnLst/>
              <a:rect l="l" t="t" r="r" b="b"/>
              <a:pathLst>
                <a:path w="11783841" h="2312579">
                  <a:moveTo>
                    <a:pt x="0" y="0"/>
                  </a:moveTo>
                  <a:lnTo>
                    <a:pt x="11783842" y="0"/>
                  </a:lnTo>
                  <a:lnTo>
                    <a:pt x="11783842" y="2312579"/>
                  </a:lnTo>
                  <a:lnTo>
                    <a:pt x="0" y="2312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369882" y="514985"/>
              <a:ext cx="11705471" cy="1646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Môžem platiť z iného </a:t>
              </a:r>
            </a:p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bankového účtu ako dotačného?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367373" y="612698"/>
            <a:ext cx="2446350" cy="1173453"/>
          </a:xfrm>
          <a:custGeom>
            <a:avLst/>
            <a:gdLst/>
            <a:ahLst/>
            <a:cxnLst/>
            <a:rect l="l" t="t" r="r" b="b"/>
            <a:pathLst>
              <a:path w="2446350" h="1173453">
                <a:moveTo>
                  <a:pt x="0" y="0"/>
                </a:moveTo>
                <a:lnTo>
                  <a:pt x="2446350" y="0"/>
                </a:lnTo>
                <a:lnTo>
                  <a:pt x="2446350" y="1173453"/>
                </a:lnTo>
                <a:lnTo>
                  <a:pt x="0" y="11734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9160639"/>
            <a:chOff x="0" y="0"/>
            <a:chExt cx="24384000" cy="12214185"/>
          </a:xfrm>
        </p:grpSpPr>
        <p:grpSp>
          <p:nvGrpSpPr>
            <p:cNvPr id="3" name="Group 3"/>
            <p:cNvGrpSpPr/>
            <p:nvPr/>
          </p:nvGrpSpPr>
          <p:grpSpPr>
            <a:xfrm>
              <a:off x="1192147" y="3742526"/>
              <a:ext cx="10180354" cy="3270732"/>
              <a:chOff x="0" y="0"/>
              <a:chExt cx="2719349" cy="87366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19349" cy="873669"/>
              </a:xfrm>
              <a:custGeom>
                <a:avLst/>
                <a:gdLst/>
                <a:ahLst/>
                <a:cxnLst/>
                <a:rect l="l" t="t" r="r" b="b"/>
                <a:pathLst>
                  <a:path w="2719349" h="873669">
                    <a:moveTo>
                      <a:pt x="35489" y="0"/>
                    </a:moveTo>
                    <a:lnTo>
                      <a:pt x="2683860" y="0"/>
                    </a:lnTo>
                    <a:cubicBezTo>
                      <a:pt x="2693273" y="0"/>
                      <a:pt x="2702299" y="3739"/>
                      <a:pt x="2708955" y="10394"/>
                    </a:cubicBezTo>
                    <a:cubicBezTo>
                      <a:pt x="2715610" y="17050"/>
                      <a:pt x="2719349" y="26077"/>
                      <a:pt x="2719349" y="35489"/>
                    </a:cubicBezTo>
                    <a:lnTo>
                      <a:pt x="2719349" y="838181"/>
                    </a:lnTo>
                    <a:cubicBezTo>
                      <a:pt x="2719349" y="847593"/>
                      <a:pt x="2715610" y="856620"/>
                      <a:pt x="2708955" y="863275"/>
                    </a:cubicBezTo>
                    <a:cubicBezTo>
                      <a:pt x="2702299" y="869930"/>
                      <a:pt x="2693273" y="873669"/>
                      <a:pt x="2683860" y="873669"/>
                    </a:cubicBezTo>
                    <a:lnTo>
                      <a:pt x="35489" y="873669"/>
                    </a:lnTo>
                    <a:cubicBezTo>
                      <a:pt x="15889" y="873669"/>
                      <a:pt x="0" y="857780"/>
                      <a:pt x="0" y="838181"/>
                    </a:cubicBezTo>
                    <a:lnTo>
                      <a:pt x="0" y="35489"/>
                    </a:lnTo>
                    <a:cubicBezTo>
                      <a:pt x="0" y="26077"/>
                      <a:pt x="3739" y="17050"/>
                      <a:pt x="10394" y="10394"/>
                    </a:cubicBezTo>
                    <a:cubicBezTo>
                      <a:pt x="17050" y="3739"/>
                      <a:pt x="26077" y="0"/>
                      <a:pt x="35489" y="0"/>
                    </a:cubicBezTo>
                    <a:close/>
                  </a:path>
                </a:pathLst>
              </a:custGeom>
              <a:solidFill>
                <a:srgbClr val="FEFEFE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2719349" cy="930819"/>
              </a:xfrm>
              <a:prstGeom prst="rect">
                <a:avLst/>
              </a:prstGeom>
            </p:spPr>
            <p:txBody>
              <a:bodyPr lIns="37566" tIns="37566" rIns="37566" bIns="37566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269429" y="3986262"/>
              <a:ext cx="10635317" cy="5252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60"/>
                </a:lnSpc>
              </a:pPr>
              <a:r>
                <a:rPr lang="en-US" sz="2900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Refundácia pred obdržaním dotácie</a:t>
              </a:r>
            </a:p>
            <a:p>
              <a:pPr algn="ctr">
                <a:lnSpc>
                  <a:spcPts val="3209"/>
                </a:lnSpc>
              </a:pPr>
              <a:endParaRPr lang="en-US" sz="2900" b="1">
                <a:solidFill>
                  <a:srgbClr val="E6A233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platby za schválené oprávnené položky 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uskutočnené predtým ako ste dotáciu dostali 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(najskôr od 1.1.2025)</a:t>
              </a:r>
            </a:p>
            <a:p>
              <a:pPr algn="ctr">
                <a:lnSpc>
                  <a:spcPts val="4199"/>
                </a:lnSpc>
              </a:pPr>
              <a:endParaRPr lang="en-US" sz="24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209"/>
                </a:lnSpc>
              </a:pPr>
              <a:endParaRPr lang="en-US" sz="24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209"/>
                </a:lnSpc>
              </a:pPr>
              <a:endParaRPr lang="en-US" sz="24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209"/>
                </a:lnSpc>
              </a:pPr>
              <a:endParaRPr lang="en-US" sz="24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12191889" y="3742526"/>
              <a:ext cx="10180354" cy="3270732"/>
              <a:chOff x="0" y="0"/>
              <a:chExt cx="2719349" cy="87366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719349" cy="873669"/>
              </a:xfrm>
              <a:custGeom>
                <a:avLst/>
                <a:gdLst/>
                <a:ahLst/>
                <a:cxnLst/>
                <a:rect l="l" t="t" r="r" b="b"/>
                <a:pathLst>
                  <a:path w="2719349" h="873669">
                    <a:moveTo>
                      <a:pt x="35489" y="0"/>
                    </a:moveTo>
                    <a:lnTo>
                      <a:pt x="2683860" y="0"/>
                    </a:lnTo>
                    <a:cubicBezTo>
                      <a:pt x="2693273" y="0"/>
                      <a:pt x="2702299" y="3739"/>
                      <a:pt x="2708955" y="10394"/>
                    </a:cubicBezTo>
                    <a:cubicBezTo>
                      <a:pt x="2715610" y="17050"/>
                      <a:pt x="2719349" y="26077"/>
                      <a:pt x="2719349" y="35489"/>
                    </a:cubicBezTo>
                    <a:lnTo>
                      <a:pt x="2719349" y="838181"/>
                    </a:lnTo>
                    <a:cubicBezTo>
                      <a:pt x="2719349" y="847593"/>
                      <a:pt x="2715610" y="856620"/>
                      <a:pt x="2708955" y="863275"/>
                    </a:cubicBezTo>
                    <a:cubicBezTo>
                      <a:pt x="2702299" y="869930"/>
                      <a:pt x="2693273" y="873669"/>
                      <a:pt x="2683860" y="873669"/>
                    </a:cubicBezTo>
                    <a:lnTo>
                      <a:pt x="35489" y="873669"/>
                    </a:lnTo>
                    <a:cubicBezTo>
                      <a:pt x="15889" y="873669"/>
                      <a:pt x="0" y="857780"/>
                      <a:pt x="0" y="838181"/>
                    </a:cubicBezTo>
                    <a:lnTo>
                      <a:pt x="0" y="35489"/>
                    </a:lnTo>
                    <a:cubicBezTo>
                      <a:pt x="0" y="26077"/>
                      <a:pt x="3739" y="17050"/>
                      <a:pt x="10394" y="10394"/>
                    </a:cubicBezTo>
                    <a:cubicBezTo>
                      <a:pt x="17050" y="3739"/>
                      <a:pt x="26077" y="0"/>
                      <a:pt x="35489" y="0"/>
                    </a:cubicBezTo>
                    <a:close/>
                  </a:path>
                </a:pathLst>
              </a:custGeom>
              <a:solidFill>
                <a:srgbClr val="FEFEFE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2719349" cy="930819"/>
              </a:xfrm>
              <a:prstGeom prst="rect">
                <a:avLst/>
              </a:prstGeom>
            </p:spPr>
            <p:txBody>
              <a:bodyPr lIns="37566" tIns="37566" rIns="37566" bIns="37566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2846578" y="3986262"/>
              <a:ext cx="9290741" cy="3521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60"/>
                </a:lnSpc>
              </a:pPr>
              <a:r>
                <a:rPr lang="en-US" sz="2900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Refundácia po obdržaním dotácie</a:t>
              </a:r>
            </a:p>
            <a:p>
              <a:pPr algn="ctr">
                <a:lnSpc>
                  <a:spcPts val="3209"/>
                </a:lnSpc>
              </a:pPr>
              <a:endParaRPr lang="en-US" sz="2900" b="1">
                <a:solidFill>
                  <a:srgbClr val="E6A233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platby za schválené oprávnené položky uskutočnené potom ako ste dotáciu dostali</a:t>
              </a:r>
            </a:p>
            <a:p>
              <a:pPr algn="l">
                <a:lnSpc>
                  <a:spcPts val="3499"/>
                </a:lnSpc>
              </a:pPr>
              <a:endParaRPr lang="en-US" sz="24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499"/>
                </a:lnSpc>
              </a:pPr>
              <a:endParaRPr lang="en-US" sz="24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11" name="Freeform 11"/>
            <p:cNvSpPr/>
            <p:nvPr/>
          </p:nvSpPr>
          <p:spPr>
            <a:xfrm>
              <a:off x="21563034" y="3401756"/>
              <a:ext cx="574285" cy="2208790"/>
            </a:xfrm>
            <a:custGeom>
              <a:avLst/>
              <a:gdLst/>
              <a:ahLst/>
              <a:cxnLst/>
              <a:rect l="l" t="t" r="r" b="b"/>
              <a:pathLst>
                <a:path w="574285" h="2208790">
                  <a:moveTo>
                    <a:pt x="0" y="0"/>
                  </a:moveTo>
                  <a:lnTo>
                    <a:pt x="574285" y="0"/>
                  </a:lnTo>
                  <a:lnTo>
                    <a:pt x="574285" y="2208790"/>
                  </a:lnTo>
                  <a:lnTo>
                    <a:pt x="0" y="2208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3079511" y="7253258"/>
              <a:ext cx="18224757" cy="4960927"/>
              <a:chOff x="0" y="0"/>
              <a:chExt cx="4868149" cy="132515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4868149" cy="1325150"/>
              </a:xfrm>
              <a:custGeom>
                <a:avLst/>
                <a:gdLst/>
                <a:ahLst/>
                <a:cxnLst/>
                <a:rect l="l" t="t" r="r" b="b"/>
                <a:pathLst>
                  <a:path w="4868149" h="1325150">
                    <a:moveTo>
                      <a:pt x="19824" y="0"/>
                    </a:moveTo>
                    <a:lnTo>
                      <a:pt x="4848325" y="0"/>
                    </a:lnTo>
                    <a:cubicBezTo>
                      <a:pt x="4859274" y="0"/>
                      <a:pt x="4868149" y="8876"/>
                      <a:pt x="4868149" y="19824"/>
                    </a:cubicBezTo>
                    <a:lnTo>
                      <a:pt x="4868149" y="1305326"/>
                    </a:lnTo>
                    <a:cubicBezTo>
                      <a:pt x="4868149" y="1316274"/>
                      <a:pt x="4859274" y="1325150"/>
                      <a:pt x="4848325" y="1325150"/>
                    </a:cubicBezTo>
                    <a:lnTo>
                      <a:pt x="19824" y="1325150"/>
                    </a:lnTo>
                    <a:cubicBezTo>
                      <a:pt x="8876" y="1325150"/>
                      <a:pt x="0" y="1316274"/>
                      <a:pt x="0" y="1305326"/>
                    </a:cubicBezTo>
                    <a:lnTo>
                      <a:pt x="0" y="19824"/>
                    </a:lnTo>
                    <a:cubicBezTo>
                      <a:pt x="0" y="8876"/>
                      <a:pt x="8876" y="0"/>
                      <a:pt x="19824" y="0"/>
                    </a:cubicBezTo>
                    <a:close/>
                  </a:path>
                </a:pathLst>
              </a:custGeom>
              <a:solidFill>
                <a:srgbClr val="FEFEFE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57150"/>
                <a:ext cx="4868149" cy="1382300"/>
              </a:xfrm>
              <a:prstGeom prst="rect">
                <a:avLst/>
              </a:prstGeom>
            </p:spPr>
            <p:txBody>
              <a:bodyPr lIns="37566" tIns="37566" rIns="37566" bIns="37566" rtlCol="0" anchor="ctr"/>
              <a:lstStyle/>
              <a:p>
                <a:pPr algn="ctr">
                  <a:lnSpc>
                    <a:spcPts val="4060"/>
                  </a:lnSpc>
                </a:pPr>
                <a:r>
                  <a:rPr lang="en-US" sz="2900" b="1">
                    <a:solidFill>
                      <a:srgbClr val="D88E29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V oboch prípadoch refundácie je potrebné doručiť:</a:t>
                </a:r>
              </a:p>
              <a:p>
                <a:pPr algn="ctr">
                  <a:lnSpc>
                    <a:spcPts val="3500"/>
                  </a:lnSpc>
                </a:pPr>
                <a:endParaRPr lang="en-US" sz="29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endParaRPr>
              </a:p>
              <a:p>
                <a:pPr algn="ctr">
                  <a:lnSpc>
                    <a:spcPts val="3500"/>
                  </a:lnSpc>
                </a:pPr>
                <a:r>
                  <a:rPr lang="en-US" sz="2500" b="1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1.výpis zo súkromného účtu o pôvodnej platbe (hotovostnej/bezhotovostnej platbe)</a:t>
                </a:r>
              </a:p>
              <a:p>
                <a:pPr algn="ctr">
                  <a:lnSpc>
                    <a:spcPts val="3500"/>
                  </a:lnSpc>
                </a:pPr>
                <a:r>
                  <a:rPr lang="en-US" sz="2500" b="1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2.výpis z dotačného účtu o refundácii/preplatení pôvodnej platbe na súkromný účet</a:t>
                </a:r>
              </a:p>
              <a:p>
                <a:pPr algn="ctr">
                  <a:lnSpc>
                    <a:spcPts val="3500"/>
                  </a:lnSpc>
                </a:pPr>
                <a:r>
                  <a:rPr lang="en-US" sz="2500" b="1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3. výpis z devízového účtu o konverzii € na miestnu menu (častý jav  v prípade RS, kedy si musí žiadateľ dotáciu z devízového účtu previesť na svoj účet vedený v dinároch)</a:t>
                </a:r>
              </a:p>
              <a:p>
                <a:pPr algn="ctr">
                  <a:lnSpc>
                    <a:spcPts val="3500"/>
                  </a:lnSpc>
                </a:pPr>
                <a:endParaRPr lang="en-US" sz="25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3169" y="0"/>
                    </a:moveTo>
                    <a:lnTo>
                      <a:pt x="427343" y="0"/>
                    </a:lnTo>
                    <a:cubicBezTo>
                      <a:pt x="473271" y="0"/>
                      <a:pt x="517317" y="18245"/>
                      <a:pt x="549792" y="50720"/>
                    </a:cubicBezTo>
                    <a:cubicBezTo>
                      <a:pt x="582268" y="83196"/>
                      <a:pt x="600512" y="127242"/>
                      <a:pt x="600512" y="173169"/>
                    </a:cubicBezTo>
                    <a:lnTo>
                      <a:pt x="600512" y="4643423"/>
                    </a:lnTo>
                    <a:cubicBezTo>
                      <a:pt x="600512" y="4689351"/>
                      <a:pt x="582268" y="4733397"/>
                      <a:pt x="549792" y="4765872"/>
                    </a:cubicBezTo>
                    <a:cubicBezTo>
                      <a:pt x="517317" y="4798348"/>
                      <a:pt x="473271" y="4816592"/>
                      <a:pt x="427343" y="4816592"/>
                    </a:cubicBezTo>
                    <a:lnTo>
                      <a:pt x="173169" y="4816592"/>
                    </a:lnTo>
                    <a:cubicBezTo>
                      <a:pt x="77530" y="4816592"/>
                      <a:pt x="0" y="4739062"/>
                      <a:pt x="0" y="4643423"/>
                    </a:cubicBezTo>
                    <a:lnTo>
                      <a:pt x="0" y="173169"/>
                    </a:lnTo>
                    <a:cubicBezTo>
                      <a:pt x="0" y="127242"/>
                      <a:pt x="18245" y="83196"/>
                      <a:pt x="50720" y="50720"/>
                    </a:cubicBezTo>
                    <a:cubicBezTo>
                      <a:pt x="83196" y="18245"/>
                      <a:pt x="127242" y="0"/>
                      <a:pt x="173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21334026" y="939552"/>
              <a:ext cx="2840380" cy="284038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71450" cap="sq">
                <a:solidFill>
                  <a:srgbClr val="F7B8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62002" tIns="62002" rIns="62002" bIns="6200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21818499" y="1415220"/>
              <a:ext cx="1871433" cy="1871433"/>
            </a:xfrm>
            <a:custGeom>
              <a:avLst/>
              <a:gdLst/>
              <a:ahLst/>
              <a:cxnLst/>
              <a:rect l="l" t="t" r="r" b="b"/>
              <a:pathLst>
                <a:path w="1871433" h="1871433">
                  <a:moveTo>
                    <a:pt x="0" y="0"/>
                  </a:moveTo>
                  <a:lnTo>
                    <a:pt x="1871433" y="0"/>
                  </a:lnTo>
                  <a:lnTo>
                    <a:pt x="1871433" y="1871433"/>
                  </a:lnTo>
                  <a:lnTo>
                    <a:pt x="0" y="18714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6442577" y="330086"/>
              <a:ext cx="11783841" cy="2312579"/>
            </a:xfrm>
            <a:custGeom>
              <a:avLst/>
              <a:gdLst/>
              <a:ahLst/>
              <a:cxnLst/>
              <a:rect l="l" t="t" r="r" b="b"/>
              <a:pathLst>
                <a:path w="11783841" h="2312579">
                  <a:moveTo>
                    <a:pt x="0" y="0"/>
                  </a:moveTo>
                  <a:lnTo>
                    <a:pt x="11783842" y="0"/>
                  </a:lnTo>
                  <a:lnTo>
                    <a:pt x="11783842" y="2312579"/>
                  </a:lnTo>
                  <a:lnTo>
                    <a:pt x="0" y="2312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163083" y="650966"/>
              <a:ext cx="8342830" cy="1820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Aké typy </a:t>
              </a:r>
            </a:p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refundácie existujú?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489831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25" name="Freeform 25"/>
          <p:cNvSpPr/>
          <p:nvPr/>
        </p:nvSpPr>
        <p:spPr>
          <a:xfrm>
            <a:off x="1159834" y="2551317"/>
            <a:ext cx="430714" cy="1656593"/>
          </a:xfrm>
          <a:custGeom>
            <a:avLst/>
            <a:gdLst/>
            <a:ahLst/>
            <a:cxnLst/>
            <a:rect l="l" t="t" r="r" b="b"/>
            <a:pathLst>
              <a:path w="430714" h="1656593">
                <a:moveTo>
                  <a:pt x="0" y="0"/>
                </a:moveTo>
                <a:lnTo>
                  <a:pt x="430714" y="0"/>
                </a:lnTo>
                <a:lnTo>
                  <a:pt x="430714" y="1656593"/>
                </a:lnTo>
                <a:lnTo>
                  <a:pt x="0" y="1656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26" name="TextBox 26"/>
          <p:cNvSpPr txBox="1"/>
          <p:nvPr/>
        </p:nvSpPr>
        <p:spPr>
          <a:xfrm>
            <a:off x="2420955" y="9274811"/>
            <a:ext cx="12831384" cy="1012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b="1">
                <a:solidFill>
                  <a:srgbClr val="FEFEFE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Jednou refundáciou (jedným prevodom) môžete refundovať viaceré pôvodné platby naraz.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783" y="0"/>
            <a:ext cx="19618301" cy="11099899"/>
            <a:chOff x="0" y="0"/>
            <a:chExt cx="26157734" cy="14799866"/>
          </a:xfrm>
        </p:grpSpPr>
        <p:sp>
          <p:nvSpPr>
            <p:cNvPr id="3" name="Freeform 3"/>
            <p:cNvSpPr/>
            <p:nvPr/>
          </p:nvSpPr>
          <p:spPr>
            <a:xfrm rot="-5400000">
              <a:off x="22469375" y="171029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5"/>
                  </a:lnTo>
                  <a:lnTo>
                    <a:pt x="0" y="1291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552463" y="7615542"/>
              <a:ext cx="1520477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800" b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Áno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21941442" y="8379156"/>
              <a:ext cx="4216292" cy="3225463"/>
            </a:xfrm>
            <a:custGeom>
              <a:avLst/>
              <a:gdLst/>
              <a:ahLst/>
              <a:cxnLst/>
              <a:rect l="l" t="t" r="r" b="b"/>
              <a:pathLst>
                <a:path w="4216292" h="3225463">
                  <a:moveTo>
                    <a:pt x="0" y="0"/>
                  </a:moveTo>
                  <a:lnTo>
                    <a:pt x="4216292" y="0"/>
                  </a:lnTo>
                  <a:lnTo>
                    <a:pt x="4216292" y="3225463"/>
                  </a:lnTo>
                  <a:lnTo>
                    <a:pt x="0" y="3225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" name="Freeform 6"/>
            <p:cNvSpPr/>
            <p:nvPr/>
          </p:nvSpPr>
          <p:spPr>
            <a:xfrm>
              <a:off x="6786549" y="0"/>
              <a:ext cx="11525396" cy="14799866"/>
            </a:xfrm>
            <a:custGeom>
              <a:avLst/>
              <a:gdLst/>
              <a:ahLst/>
              <a:cxnLst/>
              <a:rect l="l" t="t" r="r" b="b"/>
              <a:pathLst>
                <a:path w="11525396" h="14799866">
                  <a:moveTo>
                    <a:pt x="0" y="0"/>
                  </a:moveTo>
                  <a:lnTo>
                    <a:pt x="11525396" y="0"/>
                  </a:lnTo>
                  <a:lnTo>
                    <a:pt x="11525396" y="14799866"/>
                  </a:lnTo>
                  <a:lnTo>
                    <a:pt x="0" y="14799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Freeform 7"/>
            <p:cNvSpPr/>
            <p:nvPr/>
          </p:nvSpPr>
          <p:spPr>
            <a:xfrm>
              <a:off x="9527267" y="1866689"/>
              <a:ext cx="643556" cy="1029690"/>
            </a:xfrm>
            <a:custGeom>
              <a:avLst/>
              <a:gdLst/>
              <a:ahLst/>
              <a:cxnLst/>
              <a:rect l="l" t="t" r="r" b="b"/>
              <a:pathLst>
                <a:path w="643556" h="1029690">
                  <a:moveTo>
                    <a:pt x="0" y="0"/>
                  </a:moveTo>
                  <a:lnTo>
                    <a:pt x="643557" y="0"/>
                  </a:lnTo>
                  <a:lnTo>
                    <a:pt x="643557" y="1029691"/>
                  </a:lnTo>
                  <a:lnTo>
                    <a:pt x="0" y="1029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Freeform 8"/>
            <p:cNvSpPr/>
            <p:nvPr/>
          </p:nvSpPr>
          <p:spPr>
            <a:xfrm>
              <a:off x="9527267" y="4292736"/>
              <a:ext cx="643556" cy="1029690"/>
            </a:xfrm>
            <a:custGeom>
              <a:avLst/>
              <a:gdLst/>
              <a:ahLst/>
              <a:cxnLst/>
              <a:rect l="l" t="t" r="r" b="b"/>
              <a:pathLst>
                <a:path w="643556" h="1029690">
                  <a:moveTo>
                    <a:pt x="0" y="0"/>
                  </a:moveTo>
                  <a:lnTo>
                    <a:pt x="643557" y="0"/>
                  </a:lnTo>
                  <a:lnTo>
                    <a:pt x="643557" y="1029690"/>
                  </a:lnTo>
                  <a:lnTo>
                    <a:pt x="0" y="1029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Freeform 9"/>
            <p:cNvSpPr/>
            <p:nvPr/>
          </p:nvSpPr>
          <p:spPr>
            <a:xfrm>
              <a:off x="9527267" y="6719426"/>
              <a:ext cx="643556" cy="1029690"/>
            </a:xfrm>
            <a:custGeom>
              <a:avLst/>
              <a:gdLst/>
              <a:ahLst/>
              <a:cxnLst/>
              <a:rect l="l" t="t" r="r" b="b"/>
              <a:pathLst>
                <a:path w="643556" h="1029690">
                  <a:moveTo>
                    <a:pt x="0" y="0"/>
                  </a:moveTo>
                  <a:lnTo>
                    <a:pt x="643557" y="0"/>
                  </a:lnTo>
                  <a:lnTo>
                    <a:pt x="643557" y="1029690"/>
                  </a:lnTo>
                  <a:lnTo>
                    <a:pt x="0" y="1029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9527267" y="9477042"/>
              <a:ext cx="643556" cy="1029690"/>
            </a:xfrm>
            <a:custGeom>
              <a:avLst/>
              <a:gdLst/>
              <a:ahLst/>
              <a:cxnLst/>
              <a:rect l="l" t="t" r="r" b="b"/>
              <a:pathLst>
                <a:path w="643556" h="1029690">
                  <a:moveTo>
                    <a:pt x="0" y="0"/>
                  </a:moveTo>
                  <a:lnTo>
                    <a:pt x="643557" y="0"/>
                  </a:lnTo>
                  <a:lnTo>
                    <a:pt x="643557" y="1029691"/>
                  </a:lnTo>
                  <a:lnTo>
                    <a:pt x="0" y="1029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170824" y="11556994"/>
              <a:ext cx="8141121" cy="2015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220"/>
                </a:lnSpc>
              </a:pPr>
              <a:r>
                <a:rPr lang="en-US" sz="2300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 akých formátoch mám prílohy vložiť?</a:t>
              </a:r>
            </a:p>
            <a:p>
              <a:pPr marL="453390" lvl="1" indent="-226695" algn="just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pdf. , jpg., png.</a:t>
              </a:r>
            </a:p>
            <a:p>
              <a:pPr marL="453390" lvl="1" indent="-226695" algn="just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odporúčame formát pdf.</a:t>
              </a:r>
            </a:p>
            <a:p>
              <a:pPr algn="just">
                <a:lnSpc>
                  <a:spcPts val="3133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12" name="Freeform 12"/>
            <p:cNvSpPr/>
            <p:nvPr/>
          </p:nvSpPr>
          <p:spPr>
            <a:xfrm>
              <a:off x="9527267" y="11829555"/>
              <a:ext cx="643556" cy="1029690"/>
            </a:xfrm>
            <a:custGeom>
              <a:avLst/>
              <a:gdLst/>
              <a:ahLst/>
              <a:cxnLst/>
              <a:rect l="l" t="t" r="r" b="b"/>
              <a:pathLst>
                <a:path w="643556" h="1029690">
                  <a:moveTo>
                    <a:pt x="0" y="0"/>
                  </a:moveTo>
                  <a:lnTo>
                    <a:pt x="643557" y="0"/>
                  </a:lnTo>
                  <a:lnTo>
                    <a:pt x="643557" y="1029690"/>
                  </a:lnTo>
                  <a:lnTo>
                    <a:pt x="0" y="1029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0240018" y="4779006"/>
              <a:ext cx="789320" cy="35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74"/>
                </a:lnSpc>
                <a:spcBef>
                  <a:spcPct val="0"/>
                </a:spcBef>
              </a:pPr>
              <a:r>
                <a:rPr lang="en-US" sz="1624" b="1">
                  <a:solidFill>
                    <a:srgbClr val="201E1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čl. 3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412240" y="1323975"/>
              <a:ext cx="7899705" cy="4288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220"/>
                </a:lnSpc>
              </a:pPr>
              <a:r>
                <a:rPr lang="en-US" sz="2300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Čo je to a kde to nájdem?</a:t>
              </a:r>
            </a:p>
            <a:p>
              <a:pPr marL="453390" lvl="1" indent="-226695" algn="just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povinný modul</a:t>
              </a:r>
            </a:p>
            <a:p>
              <a:pPr marL="453390" lvl="1" indent="-226695" algn="just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vypĺňa ho prijímateľ dotácie v DIS pri konkrétnej žiadosti</a:t>
              </a:r>
            </a:p>
            <a:p>
              <a:pPr algn="just">
                <a:lnSpc>
                  <a:spcPts val="2482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just">
                <a:lnSpc>
                  <a:spcPts val="2482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just">
                <a:lnSpc>
                  <a:spcPts val="2482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just">
                <a:lnSpc>
                  <a:spcPts val="3133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just">
                <a:lnSpc>
                  <a:spcPts val="3133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412240" y="3879575"/>
              <a:ext cx="7968531" cy="19828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92"/>
                </a:lnSpc>
              </a:pPr>
              <a:r>
                <a:rPr lang="en-US" sz="2352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Je vyplnenie oznámenia povinné?</a:t>
              </a:r>
            </a:p>
            <a:p>
              <a:pPr marL="453390" lvl="1" indent="-226695" algn="l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ÁNO, je </a:t>
              </a:r>
            </a:p>
            <a:p>
              <a:pPr marL="453390" lvl="1" indent="-226695" algn="l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pre žiadosti z  vybraných podprogramov </a:t>
              </a:r>
            </a:p>
            <a:p>
              <a:pPr algn="l">
                <a:lnSpc>
                  <a:spcPts val="2869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412240" y="6317731"/>
              <a:ext cx="8796962" cy="2548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220"/>
                </a:lnSpc>
              </a:pPr>
              <a:r>
                <a:rPr lang="en-US" sz="2300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 kedy mám oznámenie vyplniť</a:t>
              </a:r>
            </a:p>
            <a:p>
              <a:pPr algn="just">
                <a:lnSpc>
                  <a:spcPts val="3220"/>
                </a:lnSpc>
              </a:pPr>
              <a:r>
                <a:rPr lang="en-US" sz="2300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a poslať?</a:t>
              </a:r>
            </a:p>
            <a:p>
              <a:pPr marL="453390" lvl="1" indent="-226695" algn="l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Najneskôr 14 dní pred uskutočnením </a:t>
              </a:r>
            </a:p>
            <a:p>
              <a:pPr algn="l">
                <a:lnSpc>
                  <a:spcPts val="2940"/>
                </a:lnSpc>
              </a:pP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  projektu</a:t>
              </a:r>
            </a:p>
            <a:p>
              <a:pPr algn="just">
                <a:lnSpc>
                  <a:spcPts val="3133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70824" y="8818103"/>
              <a:ext cx="8141121" cy="2510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220"/>
                </a:lnSpc>
              </a:pPr>
              <a:r>
                <a:rPr lang="en-US" sz="2300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Ake informácie mám uviesť?</a:t>
              </a:r>
            </a:p>
            <a:p>
              <a:pPr marL="453390" lvl="1" indent="-226695" algn="just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Dátum/dátumové rozpätie od kedy                   do kedy sa projekt  bude konať/konal</a:t>
              </a:r>
            </a:p>
            <a:p>
              <a:pPr marL="453390" lvl="1" indent="-226695" algn="just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Vložiť prílohu - pozvánka/plagát/program</a:t>
              </a:r>
            </a:p>
            <a:p>
              <a:pPr algn="just">
                <a:lnSpc>
                  <a:spcPts val="3133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 rot="-1090906">
              <a:off x="18552412" y="1614795"/>
              <a:ext cx="3555541" cy="10096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en-US" sz="4500">
                  <a:solidFill>
                    <a:srgbClr val="E9EDED"/>
                  </a:solidFill>
                  <a:latin typeface="Gagalin"/>
                  <a:ea typeface="Gagalin"/>
                  <a:cs typeface="Gagalin"/>
                  <a:sym typeface="Gagalin"/>
                </a:rPr>
                <a:t>Festivaly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 rot="615955">
              <a:off x="21248450" y="2848831"/>
              <a:ext cx="2740290" cy="1138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39"/>
                </a:lnSpc>
              </a:pPr>
              <a:r>
                <a:rPr lang="en-US" sz="5100">
                  <a:solidFill>
                    <a:srgbClr val="E9EDED"/>
                  </a:solidFill>
                  <a:latin typeface="Gagalin"/>
                  <a:ea typeface="Gagalin"/>
                  <a:cs typeface="Gagalin"/>
                  <a:sym typeface="Gagalin"/>
                </a:rPr>
                <a:t>Besedy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8781845" y="3690537"/>
              <a:ext cx="2061633" cy="9781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4400">
                  <a:solidFill>
                    <a:srgbClr val="E9EDED"/>
                  </a:solidFill>
                  <a:latin typeface="Gagalin"/>
                  <a:ea typeface="Gagalin"/>
                  <a:cs typeface="Gagalin"/>
                  <a:sym typeface="Gagalin"/>
                </a:rPr>
                <a:t>dielne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 rot="-662434">
              <a:off x="21334227" y="4469646"/>
              <a:ext cx="2741083" cy="1138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39"/>
                </a:lnSpc>
              </a:pPr>
              <a:r>
                <a:rPr lang="en-US" sz="5100">
                  <a:solidFill>
                    <a:srgbClr val="E9EDED"/>
                  </a:solidFill>
                  <a:latin typeface="Gagalin"/>
                  <a:ea typeface="Gagalin"/>
                  <a:cs typeface="Gagalin"/>
                  <a:sym typeface="Gagalin"/>
                </a:rPr>
                <a:t>Tábory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 rot="754587">
              <a:off x="18770916" y="5948854"/>
              <a:ext cx="4165865" cy="10096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en-US" sz="4500">
                  <a:solidFill>
                    <a:srgbClr val="E9EDED"/>
                  </a:solidFill>
                  <a:latin typeface="Gagalin"/>
                  <a:ea typeface="Gagalin"/>
                  <a:cs typeface="Gagalin"/>
                  <a:sym typeface="Gagalin"/>
                </a:rPr>
                <a:t>kONFERENCIE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0229416" y="7363959"/>
              <a:ext cx="4297450" cy="1138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39"/>
                </a:lnSpc>
              </a:pPr>
              <a:r>
                <a:rPr lang="en-US" sz="5100">
                  <a:solidFill>
                    <a:srgbClr val="E9EDED"/>
                  </a:solidFill>
                  <a:latin typeface="Gagalin"/>
                  <a:ea typeface="Gagalin"/>
                  <a:cs typeface="Gagalin"/>
                  <a:sym typeface="Gagalin"/>
                </a:rPr>
                <a:t>šKOLENIA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 rot="-1134601">
              <a:off x="18845660" y="11693495"/>
              <a:ext cx="3213617" cy="1138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39"/>
                </a:lnSpc>
              </a:pPr>
              <a:r>
                <a:rPr lang="en-US" sz="5100">
                  <a:solidFill>
                    <a:srgbClr val="E9EDED"/>
                  </a:solidFill>
                  <a:latin typeface="Gagalin"/>
                  <a:ea typeface="Gagalin"/>
                  <a:cs typeface="Gagalin"/>
                  <a:sym typeface="Gagalin"/>
                </a:rPr>
                <a:t>súťaže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 rot="-753743">
              <a:off x="19855809" y="9789322"/>
              <a:ext cx="3837517" cy="10096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en-US" sz="4500">
                  <a:solidFill>
                    <a:srgbClr val="E9EDED"/>
                  </a:solidFill>
                  <a:latin typeface="Gagalin"/>
                  <a:ea typeface="Gagalin"/>
                  <a:cs typeface="Gagalin"/>
                  <a:sym typeface="Gagalin"/>
                </a:rPr>
                <a:t>Vystúpenia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 rot="128256">
              <a:off x="18313585" y="8770511"/>
              <a:ext cx="4297450" cy="10096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en-US" sz="4500">
                  <a:solidFill>
                    <a:srgbClr val="E9EDED"/>
                  </a:solidFill>
                  <a:latin typeface="Gagalin"/>
                  <a:ea typeface="Gagalin"/>
                  <a:cs typeface="Gagalin"/>
                  <a:sym typeface="Gagalin"/>
                </a:rPr>
                <a:t>VÝSTAVY</a:t>
              </a: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0" y="445930"/>
              <a:ext cx="6312701" cy="12367675"/>
              <a:chOff x="0" y="0"/>
              <a:chExt cx="1246953" cy="2442998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246953" cy="2442998"/>
              </a:xfrm>
              <a:custGeom>
                <a:avLst/>
                <a:gdLst/>
                <a:ahLst/>
                <a:cxnLst/>
                <a:rect l="l" t="t" r="r" b="b"/>
                <a:pathLst>
                  <a:path w="1246953" h="2442998">
                    <a:moveTo>
                      <a:pt x="83395" y="0"/>
                    </a:moveTo>
                    <a:lnTo>
                      <a:pt x="1163558" y="0"/>
                    </a:lnTo>
                    <a:cubicBezTo>
                      <a:pt x="1209616" y="0"/>
                      <a:pt x="1246953" y="37337"/>
                      <a:pt x="1246953" y="83395"/>
                    </a:cubicBezTo>
                    <a:lnTo>
                      <a:pt x="1246953" y="2359602"/>
                    </a:lnTo>
                    <a:cubicBezTo>
                      <a:pt x="1246953" y="2405660"/>
                      <a:pt x="1209616" y="2442998"/>
                      <a:pt x="1163558" y="2442998"/>
                    </a:cubicBezTo>
                    <a:lnTo>
                      <a:pt x="83395" y="2442998"/>
                    </a:lnTo>
                    <a:cubicBezTo>
                      <a:pt x="37337" y="2442998"/>
                      <a:pt x="0" y="2405660"/>
                      <a:pt x="0" y="2359602"/>
                    </a:cubicBezTo>
                    <a:lnTo>
                      <a:pt x="0" y="83395"/>
                    </a:lnTo>
                    <a:cubicBezTo>
                      <a:pt x="0" y="37337"/>
                      <a:pt x="37337" y="0"/>
                      <a:pt x="833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1246953" cy="24715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348787" y="4573398"/>
              <a:ext cx="5251444" cy="4895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53"/>
                </a:lnSpc>
              </a:pPr>
              <a:r>
                <a:rPr lang="en-US" sz="5252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Oznámenie</a:t>
              </a:r>
            </a:p>
            <a:p>
              <a:pPr algn="l">
                <a:lnSpc>
                  <a:spcPts val="7353"/>
                </a:lnSpc>
              </a:pPr>
              <a:r>
                <a:rPr lang="en-US" sz="5252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o </a:t>
              </a:r>
            </a:p>
            <a:p>
              <a:pPr algn="l">
                <a:lnSpc>
                  <a:spcPts val="7353"/>
                </a:lnSpc>
                <a:spcBef>
                  <a:spcPct val="0"/>
                </a:spcBef>
              </a:pPr>
              <a:r>
                <a:rPr lang="en-US" sz="5252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realizácii projektu </a:t>
              </a:r>
            </a:p>
          </p:txBody>
        </p:sp>
        <p:sp>
          <p:nvSpPr>
            <p:cNvPr id="31" name="Freeform 31"/>
            <p:cNvSpPr/>
            <p:nvPr/>
          </p:nvSpPr>
          <p:spPr>
            <a:xfrm>
              <a:off x="348787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783" y="196697"/>
            <a:ext cx="19618301" cy="9413507"/>
            <a:chOff x="0" y="0"/>
            <a:chExt cx="26157734" cy="12551343"/>
          </a:xfrm>
        </p:grpSpPr>
        <p:sp>
          <p:nvSpPr>
            <p:cNvPr id="3" name="Freeform 3"/>
            <p:cNvSpPr/>
            <p:nvPr/>
          </p:nvSpPr>
          <p:spPr>
            <a:xfrm rot="-5400000">
              <a:off x="22469375" y="-91234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5"/>
                  </a:lnTo>
                  <a:lnTo>
                    <a:pt x="0" y="1291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4" name="Freeform 4"/>
            <p:cNvSpPr/>
            <p:nvPr/>
          </p:nvSpPr>
          <p:spPr>
            <a:xfrm>
              <a:off x="21941442" y="8116893"/>
              <a:ext cx="4216292" cy="3225463"/>
            </a:xfrm>
            <a:custGeom>
              <a:avLst/>
              <a:gdLst/>
              <a:ahLst/>
              <a:cxnLst/>
              <a:rect l="l" t="t" r="r" b="b"/>
              <a:pathLst>
                <a:path w="4216292" h="3225463">
                  <a:moveTo>
                    <a:pt x="0" y="0"/>
                  </a:moveTo>
                  <a:lnTo>
                    <a:pt x="4216292" y="0"/>
                  </a:lnTo>
                  <a:lnTo>
                    <a:pt x="4216292" y="3225464"/>
                  </a:lnTo>
                  <a:lnTo>
                    <a:pt x="0" y="32254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183667"/>
              <a:ext cx="6312701" cy="12367675"/>
              <a:chOff x="0" y="0"/>
              <a:chExt cx="1246953" cy="244299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246953" cy="2442998"/>
              </a:xfrm>
              <a:custGeom>
                <a:avLst/>
                <a:gdLst/>
                <a:ahLst/>
                <a:cxnLst/>
                <a:rect l="l" t="t" r="r" b="b"/>
                <a:pathLst>
                  <a:path w="1246953" h="2442998">
                    <a:moveTo>
                      <a:pt x="83395" y="0"/>
                    </a:moveTo>
                    <a:lnTo>
                      <a:pt x="1163558" y="0"/>
                    </a:lnTo>
                    <a:cubicBezTo>
                      <a:pt x="1209616" y="0"/>
                      <a:pt x="1246953" y="37337"/>
                      <a:pt x="1246953" y="83395"/>
                    </a:cubicBezTo>
                    <a:lnTo>
                      <a:pt x="1246953" y="2359602"/>
                    </a:lnTo>
                    <a:cubicBezTo>
                      <a:pt x="1246953" y="2405660"/>
                      <a:pt x="1209616" y="2442998"/>
                      <a:pt x="1163558" y="2442998"/>
                    </a:cubicBezTo>
                    <a:lnTo>
                      <a:pt x="83395" y="2442998"/>
                    </a:lnTo>
                    <a:cubicBezTo>
                      <a:pt x="37337" y="2442998"/>
                      <a:pt x="0" y="2405660"/>
                      <a:pt x="0" y="2359602"/>
                    </a:cubicBezTo>
                    <a:lnTo>
                      <a:pt x="0" y="83395"/>
                    </a:lnTo>
                    <a:cubicBezTo>
                      <a:pt x="0" y="37337"/>
                      <a:pt x="37337" y="0"/>
                      <a:pt x="833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1246953" cy="24715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348787" y="4311136"/>
              <a:ext cx="5251444" cy="4895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53"/>
                </a:lnSpc>
              </a:pPr>
              <a:r>
                <a:rPr lang="en-US" sz="5252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Oznámenie</a:t>
              </a:r>
            </a:p>
            <a:p>
              <a:pPr algn="l">
                <a:lnSpc>
                  <a:spcPts val="7353"/>
                </a:lnSpc>
              </a:pPr>
              <a:r>
                <a:rPr lang="en-US" sz="5252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o </a:t>
              </a:r>
            </a:p>
            <a:p>
              <a:pPr algn="l">
                <a:lnSpc>
                  <a:spcPts val="7353"/>
                </a:lnSpc>
                <a:spcBef>
                  <a:spcPct val="0"/>
                </a:spcBef>
              </a:pPr>
              <a:r>
                <a:rPr lang="en-US" sz="5252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realizácii projektu 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348787" y="554669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3"/>
                  </a:lnTo>
                  <a:lnTo>
                    <a:pt x="0" y="1564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8991481" y="7638825"/>
              <a:ext cx="5251474" cy="3703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Vyberte dátum od - do kedy sa projekt typu podujatie - konferencia, výstava, divadelné predstavenie, festival, vystúpenie, dielňa, tábor, súťaž apod. bude konať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0072404" y="2882818"/>
              <a:ext cx="4170551" cy="1036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Napíšte názov projektu/podujatia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6883437" y="183667"/>
              <a:ext cx="11609465" cy="8314994"/>
            </a:xfrm>
            <a:custGeom>
              <a:avLst/>
              <a:gdLst/>
              <a:ahLst/>
              <a:cxnLst/>
              <a:rect l="l" t="t" r="r" b="b"/>
              <a:pathLst>
                <a:path w="11609465" h="8314994">
                  <a:moveTo>
                    <a:pt x="0" y="0"/>
                  </a:moveTo>
                  <a:lnTo>
                    <a:pt x="11609465" y="0"/>
                  </a:lnTo>
                  <a:lnTo>
                    <a:pt x="11609465" y="8314994"/>
                  </a:lnTo>
                  <a:lnTo>
                    <a:pt x="0" y="8314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7131226" y="4237843"/>
              <a:ext cx="11361676" cy="1162369"/>
              <a:chOff x="0" y="0"/>
              <a:chExt cx="2361323" cy="24157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361323" cy="241578"/>
              </a:xfrm>
              <a:custGeom>
                <a:avLst/>
                <a:gdLst/>
                <a:ahLst/>
                <a:cxnLst/>
                <a:rect l="l" t="t" r="r" b="b"/>
                <a:pathLst>
                  <a:path w="2361323" h="241578">
                    <a:moveTo>
                      <a:pt x="0" y="0"/>
                    </a:moveTo>
                    <a:lnTo>
                      <a:pt x="2361323" y="0"/>
                    </a:lnTo>
                    <a:lnTo>
                      <a:pt x="2361323" y="241578"/>
                    </a:lnTo>
                    <a:lnTo>
                      <a:pt x="0" y="24157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CB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2361323" cy="279678"/>
              </a:xfrm>
              <a:prstGeom prst="rect">
                <a:avLst/>
              </a:prstGeom>
            </p:spPr>
            <p:txBody>
              <a:bodyPr lIns="48282" tIns="48282" rIns="48282" bIns="48282" rtlCol="0" anchor="ctr"/>
              <a:lstStyle/>
              <a:p>
                <a:pPr algn="ctr">
                  <a:lnSpc>
                    <a:spcPts val="2872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7131226" y="3296924"/>
              <a:ext cx="11361676" cy="854955"/>
              <a:chOff x="0" y="0"/>
              <a:chExt cx="2361323" cy="177687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361323" cy="177687"/>
              </a:xfrm>
              <a:custGeom>
                <a:avLst/>
                <a:gdLst/>
                <a:ahLst/>
                <a:cxnLst/>
                <a:rect l="l" t="t" r="r" b="b"/>
                <a:pathLst>
                  <a:path w="2361323" h="177687">
                    <a:moveTo>
                      <a:pt x="0" y="0"/>
                    </a:moveTo>
                    <a:lnTo>
                      <a:pt x="2361323" y="0"/>
                    </a:lnTo>
                    <a:lnTo>
                      <a:pt x="2361323" y="177687"/>
                    </a:lnTo>
                    <a:lnTo>
                      <a:pt x="0" y="17768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CB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2361323" cy="215787"/>
              </a:xfrm>
              <a:prstGeom prst="rect">
                <a:avLst/>
              </a:prstGeom>
            </p:spPr>
            <p:txBody>
              <a:bodyPr lIns="48282" tIns="48282" rIns="48282" bIns="48282" rtlCol="0" anchor="ctr"/>
              <a:lstStyle/>
              <a:p>
                <a:pPr algn="ctr">
                  <a:lnSpc>
                    <a:spcPts val="2872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 rot="-6752767">
              <a:off x="18345394" y="5770164"/>
              <a:ext cx="2268235" cy="640776"/>
            </a:xfrm>
            <a:custGeom>
              <a:avLst/>
              <a:gdLst/>
              <a:ahLst/>
              <a:cxnLst/>
              <a:rect l="l" t="t" r="r" b="b"/>
              <a:pathLst>
                <a:path w="2268235" h="640776">
                  <a:moveTo>
                    <a:pt x="0" y="0"/>
                  </a:moveTo>
                  <a:lnTo>
                    <a:pt x="2268234" y="0"/>
                  </a:lnTo>
                  <a:lnTo>
                    <a:pt x="2268234" y="640777"/>
                  </a:lnTo>
                  <a:lnTo>
                    <a:pt x="0" y="6407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0" name="Freeform 20"/>
            <p:cNvSpPr/>
            <p:nvPr/>
          </p:nvSpPr>
          <p:spPr>
            <a:xfrm rot="-1813412" flipH="1" flipV="1">
              <a:off x="18400013" y="2726342"/>
              <a:ext cx="2158996" cy="609916"/>
            </a:xfrm>
            <a:custGeom>
              <a:avLst/>
              <a:gdLst/>
              <a:ahLst/>
              <a:cxnLst/>
              <a:rect l="l" t="t" r="r" b="b"/>
              <a:pathLst>
                <a:path w="2158996" h="609916">
                  <a:moveTo>
                    <a:pt x="2158996" y="609917"/>
                  </a:moveTo>
                  <a:lnTo>
                    <a:pt x="0" y="609917"/>
                  </a:lnTo>
                  <a:lnTo>
                    <a:pt x="0" y="0"/>
                  </a:lnTo>
                  <a:lnTo>
                    <a:pt x="2158996" y="0"/>
                  </a:lnTo>
                  <a:lnTo>
                    <a:pt x="2158996" y="609917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7131226" y="5546189"/>
              <a:ext cx="9318074" cy="1088726"/>
              <a:chOff x="0" y="0"/>
              <a:chExt cx="1936596" cy="226272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936597" cy="226272"/>
              </a:xfrm>
              <a:custGeom>
                <a:avLst/>
                <a:gdLst/>
                <a:ahLst/>
                <a:cxnLst/>
                <a:rect l="l" t="t" r="r" b="b"/>
                <a:pathLst>
                  <a:path w="1936597" h="226272">
                    <a:moveTo>
                      <a:pt x="0" y="0"/>
                    </a:moveTo>
                    <a:lnTo>
                      <a:pt x="1936597" y="0"/>
                    </a:lnTo>
                    <a:lnTo>
                      <a:pt x="1936597" y="226272"/>
                    </a:lnTo>
                    <a:lnTo>
                      <a:pt x="0" y="22627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CB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1936596" cy="264372"/>
              </a:xfrm>
              <a:prstGeom prst="rect">
                <a:avLst/>
              </a:prstGeom>
            </p:spPr>
            <p:txBody>
              <a:bodyPr lIns="48282" tIns="48282" rIns="48282" bIns="48282" rtlCol="0" anchor="ctr"/>
              <a:lstStyle/>
              <a:p>
                <a:pPr algn="ctr">
                  <a:lnSpc>
                    <a:spcPts val="2872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 rot="-4810657" flipV="1">
              <a:off x="5149051" y="7474184"/>
              <a:ext cx="3100556" cy="875907"/>
            </a:xfrm>
            <a:custGeom>
              <a:avLst/>
              <a:gdLst/>
              <a:ahLst/>
              <a:cxnLst/>
              <a:rect l="l" t="t" r="r" b="b"/>
              <a:pathLst>
                <a:path w="3100556" h="875907">
                  <a:moveTo>
                    <a:pt x="0" y="875908"/>
                  </a:moveTo>
                  <a:lnTo>
                    <a:pt x="3100556" y="875908"/>
                  </a:lnTo>
                  <a:lnTo>
                    <a:pt x="3100556" y="0"/>
                  </a:lnTo>
                  <a:lnTo>
                    <a:pt x="0" y="0"/>
                  </a:lnTo>
                  <a:lnTo>
                    <a:pt x="0" y="875908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6699329" y="9816664"/>
              <a:ext cx="4722876" cy="15256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80"/>
                </a:lnSpc>
              </a:pPr>
              <a:r>
                <a:rPr lang="en-US" sz="22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Vložte prílohu/y (najlepšie v pdf. verzii) - pozváka/plagát/program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9835314" y="8470086"/>
              <a:ext cx="9411862" cy="364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Zdroj: Úrad pre Slovákov žijúcich v zahraničíi - DIS, 2025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783" y="-697115"/>
            <a:ext cx="17752460" cy="11797014"/>
            <a:chOff x="0" y="0"/>
            <a:chExt cx="23669946" cy="15729352"/>
          </a:xfrm>
        </p:grpSpPr>
        <p:sp>
          <p:nvSpPr>
            <p:cNvPr id="3" name="Freeform 3"/>
            <p:cNvSpPr/>
            <p:nvPr/>
          </p:nvSpPr>
          <p:spPr>
            <a:xfrm rot="-5400000">
              <a:off x="22469375" y="1100515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5"/>
                  </a:lnTo>
                  <a:lnTo>
                    <a:pt x="0" y="1291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4" name="Freeform 4"/>
            <p:cNvSpPr/>
            <p:nvPr/>
          </p:nvSpPr>
          <p:spPr>
            <a:xfrm>
              <a:off x="9199767" y="0"/>
              <a:ext cx="12249233" cy="15729352"/>
            </a:xfrm>
            <a:custGeom>
              <a:avLst/>
              <a:gdLst/>
              <a:ahLst/>
              <a:cxnLst/>
              <a:rect l="l" t="t" r="r" b="b"/>
              <a:pathLst>
                <a:path w="12249233" h="15729352">
                  <a:moveTo>
                    <a:pt x="0" y="0"/>
                  </a:moveTo>
                  <a:lnTo>
                    <a:pt x="12249233" y="0"/>
                  </a:lnTo>
                  <a:lnTo>
                    <a:pt x="12249233" y="15729352"/>
                  </a:lnTo>
                  <a:lnTo>
                    <a:pt x="0" y="15729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050956" y="2026067"/>
              <a:ext cx="643556" cy="1029690"/>
            </a:xfrm>
            <a:custGeom>
              <a:avLst/>
              <a:gdLst/>
              <a:ahLst/>
              <a:cxnLst/>
              <a:rect l="l" t="t" r="r" b="b"/>
              <a:pathLst>
                <a:path w="643556" h="1029690">
                  <a:moveTo>
                    <a:pt x="0" y="0"/>
                  </a:moveTo>
                  <a:lnTo>
                    <a:pt x="643556" y="0"/>
                  </a:lnTo>
                  <a:lnTo>
                    <a:pt x="643556" y="1029691"/>
                  </a:lnTo>
                  <a:lnTo>
                    <a:pt x="0" y="1029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3119133" y="1474570"/>
              <a:ext cx="7927807" cy="4336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99"/>
                </a:lnSpc>
              </a:pPr>
              <a:r>
                <a:rPr lang="en-US" sz="2499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Čo je to a kde to nájdem?</a:t>
              </a:r>
            </a:p>
            <a:p>
              <a:pPr marL="453390" lvl="1" indent="-226695" algn="just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povinný modul</a:t>
              </a:r>
            </a:p>
            <a:p>
              <a:pPr marL="453390" lvl="1" indent="-226695" algn="just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vypĺňa ho prijímateľ dotácie v DIS pri konkrétnej žiadosti</a:t>
              </a:r>
            </a:p>
            <a:p>
              <a:pPr algn="just">
                <a:lnSpc>
                  <a:spcPts val="2482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just">
                <a:lnSpc>
                  <a:spcPts val="2482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just">
                <a:lnSpc>
                  <a:spcPts val="2482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just">
                <a:lnSpc>
                  <a:spcPts val="3133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just">
                <a:lnSpc>
                  <a:spcPts val="3133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3119133" y="4259540"/>
              <a:ext cx="8329867" cy="19955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79"/>
                </a:lnSpc>
              </a:pPr>
              <a:r>
                <a:rPr lang="en-US" sz="2199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Je vyplnenie Správy  povinné?</a:t>
              </a:r>
            </a:p>
            <a:p>
              <a:pPr marL="453390" lvl="1" indent="-226695" algn="l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ÁNO, je pre všetky schválené a uskutočnené projekty</a:t>
              </a:r>
            </a:p>
            <a:p>
              <a:pPr algn="l">
                <a:lnSpc>
                  <a:spcPts val="3079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12050956" y="4643258"/>
              <a:ext cx="643556" cy="1029690"/>
            </a:xfrm>
            <a:custGeom>
              <a:avLst/>
              <a:gdLst/>
              <a:ahLst/>
              <a:cxnLst/>
              <a:rect l="l" t="t" r="r" b="b"/>
              <a:pathLst>
                <a:path w="643556" h="1029690">
                  <a:moveTo>
                    <a:pt x="0" y="0"/>
                  </a:moveTo>
                  <a:lnTo>
                    <a:pt x="643556" y="0"/>
                  </a:lnTo>
                  <a:lnTo>
                    <a:pt x="643556" y="1029690"/>
                  </a:lnTo>
                  <a:lnTo>
                    <a:pt x="0" y="1029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050956" y="7273148"/>
              <a:ext cx="643556" cy="1029690"/>
            </a:xfrm>
            <a:custGeom>
              <a:avLst/>
              <a:gdLst/>
              <a:ahLst/>
              <a:cxnLst/>
              <a:rect l="l" t="t" r="r" b="b"/>
              <a:pathLst>
                <a:path w="643556" h="1029690">
                  <a:moveTo>
                    <a:pt x="0" y="0"/>
                  </a:moveTo>
                  <a:lnTo>
                    <a:pt x="643556" y="0"/>
                  </a:lnTo>
                  <a:lnTo>
                    <a:pt x="643556" y="1029691"/>
                  </a:lnTo>
                  <a:lnTo>
                    <a:pt x="0" y="1029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905819" y="9747479"/>
              <a:ext cx="8141121" cy="1567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99"/>
                </a:lnSpc>
              </a:pPr>
              <a:r>
                <a:rPr lang="en-US" sz="2499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Aké informácie mám uviesť?</a:t>
              </a:r>
            </a:p>
            <a:p>
              <a:pPr marL="453390" lvl="1" indent="-226695" algn="just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uvádzajte vecné a pravdivé informácie</a:t>
              </a:r>
            </a:p>
            <a:p>
              <a:pPr algn="just">
                <a:lnSpc>
                  <a:spcPts val="3133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11" name="Freeform 11"/>
            <p:cNvSpPr/>
            <p:nvPr/>
          </p:nvSpPr>
          <p:spPr>
            <a:xfrm>
              <a:off x="12050956" y="10016095"/>
              <a:ext cx="643556" cy="1029690"/>
            </a:xfrm>
            <a:custGeom>
              <a:avLst/>
              <a:gdLst/>
              <a:ahLst/>
              <a:cxnLst/>
              <a:rect l="l" t="t" r="r" b="b"/>
              <a:pathLst>
                <a:path w="643556" h="1029690">
                  <a:moveTo>
                    <a:pt x="0" y="0"/>
                  </a:moveTo>
                  <a:lnTo>
                    <a:pt x="643556" y="0"/>
                  </a:lnTo>
                  <a:lnTo>
                    <a:pt x="643556" y="1029690"/>
                  </a:lnTo>
                  <a:lnTo>
                    <a:pt x="0" y="1029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905819" y="12131049"/>
              <a:ext cx="8648380" cy="2647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99"/>
                </a:lnSpc>
              </a:pPr>
              <a:r>
                <a:rPr lang="en-US" sz="2499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Prečo mám najprv vyplniť Správu a </a:t>
              </a:r>
            </a:p>
            <a:p>
              <a:pPr algn="just">
                <a:lnSpc>
                  <a:spcPts val="3499"/>
                </a:lnSpc>
              </a:pPr>
              <a:r>
                <a:rPr lang="en-US" sz="2499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až potom vyúčtovanie?</a:t>
              </a:r>
            </a:p>
            <a:p>
              <a:pPr marL="453390" lvl="1" indent="-226695" algn="l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informácie uvedené zo Správy                                   sa automaticky preklapajú do vyúčtovania </a:t>
              </a:r>
            </a:p>
            <a:p>
              <a:pPr algn="just">
                <a:lnSpc>
                  <a:spcPts val="3133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050956" y="12759041"/>
              <a:ext cx="643556" cy="1029690"/>
            </a:xfrm>
            <a:custGeom>
              <a:avLst/>
              <a:gdLst/>
              <a:ahLst/>
              <a:cxnLst/>
              <a:rect l="l" t="t" r="r" b="b"/>
              <a:pathLst>
                <a:path w="643556" h="1029690">
                  <a:moveTo>
                    <a:pt x="0" y="0"/>
                  </a:moveTo>
                  <a:lnTo>
                    <a:pt x="643556" y="0"/>
                  </a:lnTo>
                  <a:lnTo>
                    <a:pt x="643556" y="1029691"/>
                  </a:lnTo>
                  <a:lnTo>
                    <a:pt x="0" y="1029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905819" y="6757502"/>
              <a:ext cx="8543181" cy="2558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 kedy mám Správu vyplniť?</a:t>
              </a:r>
            </a:p>
            <a:p>
              <a:pPr marL="453390" lvl="1" indent="-226695" algn="l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Čo najskôr po uskutočnení projektu</a:t>
              </a:r>
            </a:p>
            <a:p>
              <a:pPr marL="453390" lvl="1" indent="-226695" algn="l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Správu vyplňte a odošlite vždy prvú a následne vyplnte vyúčtovanie</a:t>
              </a:r>
            </a:p>
            <a:p>
              <a:pPr algn="l">
                <a:lnSpc>
                  <a:spcPts val="3133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0" y="1375416"/>
              <a:ext cx="7866267" cy="13612275"/>
              <a:chOff x="0" y="0"/>
              <a:chExt cx="1553830" cy="268884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553830" cy="2688845"/>
              </a:xfrm>
              <a:custGeom>
                <a:avLst/>
                <a:gdLst/>
                <a:ahLst/>
                <a:cxnLst/>
                <a:rect l="l" t="t" r="r" b="b"/>
                <a:pathLst>
                  <a:path w="1553830" h="2688845">
                    <a:moveTo>
                      <a:pt x="66925" y="0"/>
                    </a:moveTo>
                    <a:lnTo>
                      <a:pt x="1486905" y="0"/>
                    </a:lnTo>
                    <a:cubicBezTo>
                      <a:pt x="1523867" y="0"/>
                      <a:pt x="1553830" y="29963"/>
                      <a:pt x="1553830" y="66925"/>
                    </a:cubicBezTo>
                    <a:lnTo>
                      <a:pt x="1553830" y="2621920"/>
                    </a:lnTo>
                    <a:cubicBezTo>
                      <a:pt x="1553830" y="2639669"/>
                      <a:pt x="1546779" y="2656692"/>
                      <a:pt x="1534229" y="2669243"/>
                    </a:cubicBezTo>
                    <a:cubicBezTo>
                      <a:pt x="1521678" y="2681794"/>
                      <a:pt x="1504655" y="2688845"/>
                      <a:pt x="1486905" y="2688845"/>
                    </a:cubicBezTo>
                    <a:lnTo>
                      <a:pt x="66925" y="2688845"/>
                    </a:lnTo>
                    <a:cubicBezTo>
                      <a:pt x="49175" y="2688845"/>
                      <a:pt x="32153" y="2681794"/>
                      <a:pt x="19602" y="2669243"/>
                    </a:cubicBezTo>
                    <a:cubicBezTo>
                      <a:pt x="7051" y="2656692"/>
                      <a:pt x="0" y="2639669"/>
                      <a:pt x="0" y="2621920"/>
                    </a:cubicBezTo>
                    <a:lnTo>
                      <a:pt x="0" y="66925"/>
                    </a:lnTo>
                    <a:cubicBezTo>
                      <a:pt x="0" y="49175"/>
                      <a:pt x="7051" y="32153"/>
                      <a:pt x="19602" y="19602"/>
                    </a:cubicBezTo>
                    <a:cubicBezTo>
                      <a:pt x="32153" y="7051"/>
                      <a:pt x="49175" y="0"/>
                      <a:pt x="669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1553830" cy="27174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434623" y="5502885"/>
              <a:ext cx="6543832" cy="4895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7353"/>
                </a:lnSpc>
              </a:pPr>
              <a:r>
                <a:rPr lang="en-US" sz="5252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Správa</a:t>
              </a:r>
            </a:p>
            <a:p>
              <a:pPr algn="just">
                <a:lnSpc>
                  <a:spcPts val="7353"/>
                </a:lnSpc>
              </a:pPr>
              <a:r>
                <a:rPr lang="en-US" sz="5252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o </a:t>
              </a:r>
            </a:p>
            <a:p>
              <a:pPr algn="just">
                <a:lnSpc>
                  <a:spcPts val="7353"/>
                </a:lnSpc>
              </a:pPr>
              <a:r>
                <a:rPr lang="en-US" sz="5252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merateľných </a:t>
              </a:r>
            </a:p>
            <a:p>
              <a:pPr algn="just">
                <a:lnSpc>
                  <a:spcPts val="7353"/>
                </a:lnSpc>
                <a:spcBef>
                  <a:spcPct val="0"/>
                </a:spcBef>
              </a:pPr>
              <a:r>
                <a:rPr lang="en-US" sz="5252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ukazovateľoch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348787" y="1746418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3"/>
                  </a:lnTo>
                  <a:lnTo>
                    <a:pt x="0" y="1564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6957815" y="128272"/>
            <a:ext cx="832003" cy="968854"/>
          </a:xfrm>
          <a:custGeom>
            <a:avLst/>
            <a:gdLst/>
            <a:ahLst/>
            <a:cxnLst/>
            <a:rect l="l" t="t" r="r" b="b"/>
            <a:pathLst>
              <a:path w="832003" h="968854">
                <a:moveTo>
                  <a:pt x="0" y="0"/>
                </a:moveTo>
                <a:lnTo>
                  <a:pt x="832003" y="0"/>
                </a:lnTo>
                <a:lnTo>
                  <a:pt x="832003" y="968853"/>
                </a:lnTo>
                <a:lnTo>
                  <a:pt x="0" y="9688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Freeform 3"/>
          <p:cNvSpPr/>
          <p:nvPr/>
        </p:nvSpPr>
        <p:spPr>
          <a:xfrm>
            <a:off x="6005483" y="196697"/>
            <a:ext cx="11413450" cy="14656116"/>
          </a:xfrm>
          <a:custGeom>
            <a:avLst/>
            <a:gdLst/>
            <a:ahLst/>
            <a:cxnLst/>
            <a:rect l="l" t="t" r="r" b="b"/>
            <a:pathLst>
              <a:path w="11413450" h="14656116">
                <a:moveTo>
                  <a:pt x="0" y="0"/>
                </a:moveTo>
                <a:lnTo>
                  <a:pt x="11413450" y="0"/>
                </a:lnTo>
                <a:lnTo>
                  <a:pt x="11413450" y="14656115"/>
                </a:lnTo>
                <a:lnTo>
                  <a:pt x="0" y="146561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4" name="Group 4"/>
          <p:cNvGrpSpPr/>
          <p:nvPr/>
        </p:nvGrpSpPr>
        <p:grpSpPr>
          <a:xfrm>
            <a:off x="105783" y="334447"/>
            <a:ext cx="5899700" cy="10209207"/>
            <a:chOff x="0" y="0"/>
            <a:chExt cx="1553830" cy="26888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53830" cy="2688845"/>
            </a:xfrm>
            <a:custGeom>
              <a:avLst/>
              <a:gdLst/>
              <a:ahLst/>
              <a:cxnLst/>
              <a:rect l="l" t="t" r="r" b="b"/>
              <a:pathLst>
                <a:path w="1553830" h="2688845">
                  <a:moveTo>
                    <a:pt x="66925" y="0"/>
                  </a:moveTo>
                  <a:lnTo>
                    <a:pt x="1486905" y="0"/>
                  </a:lnTo>
                  <a:cubicBezTo>
                    <a:pt x="1523867" y="0"/>
                    <a:pt x="1553830" y="29963"/>
                    <a:pt x="1553830" y="66925"/>
                  </a:cubicBezTo>
                  <a:lnTo>
                    <a:pt x="1553830" y="2621920"/>
                  </a:lnTo>
                  <a:cubicBezTo>
                    <a:pt x="1553830" y="2639669"/>
                    <a:pt x="1546779" y="2656692"/>
                    <a:pt x="1534229" y="2669243"/>
                  </a:cubicBezTo>
                  <a:cubicBezTo>
                    <a:pt x="1521678" y="2681794"/>
                    <a:pt x="1504655" y="2688845"/>
                    <a:pt x="1486905" y="2688845"/>
                  </a:cubicBezTo>
                  <a:lnTo>
                    <a:pt x="66925" y="2688845"/>
                  </a:lnTo>
                  <a:cubicBezTo>
                    <a:pt x="49175" y="2688845"/>
                    <a:pt x="32153" y="2681794"/>
                    <a:pt x="19602" y="2669243"/>
                  </a:cubicBezTo>
                  <a:cubicBezTo>
                    <a:pt x="7051" y="2656692"/>
                    <a:pt x="0" y="2639669"/>
                    <a:pt x="0" y="2621920"/>
                  </a:cubicBezTo>
                  <a:lnTo>
                    <a:pt x="0" y="66925"/>
                  </a:lnTo>
                  <a:cubicBezTo>
                    <a:pt x="0" y="49175"/>
                    <a:pt x="7051" y="32153"/>
                    <a:pt x="19602" y="19602"/>
                  </a:cubicBezTo>
                  <a:cubicBezTo>
                    <a:pt x="32153" y="7051"/>
                    <a:pt x="49175" y="0"/>
                    <a:pt x="66925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E6A233"/>
              </a:solidFill>
              <a:prstDash val="solid"/>
              <a:rou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553830" cy="27174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6"/>
                </a:lnSpc>
              </a:pPr>
              <a:r>
                <a:rPr lang="en-US" sz="2400" b="1" spc="-48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31751" y="3406236"/>
            <a:ext cx="4907874" cy="5562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53"/>
              </a:lnSpc>
            </a:pPr>
            <a:r>
              <a:rPr lang="en-US" sz="5252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Priebežne uloženie Správy </a:t>
            </a:r>
          </a:p>
          <a:p>
            <a:pPr algn="just">
              <a:lnSpc>
                <a:spcPts val="7353"/>
              </a:lnSpc>
            </a:pPr>
            <a:r>
              <a:rPr lang="en-US" sz="5252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 </a:t>
            </a:r>
          </a:p>
          <a:p>
            <a:pPr algn="just">
              <a:lnSpc>
                <a:spcPts val="7353"/>
              </a:lnSpc>
              <a:spcBef>
                <a:spcPct val="0"/>
              </a:spcBef>
            </a:pPr>
            <a:r>
              <a:rPr lang="en-US" sz="5252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finálne odoslanie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739281" y="1450824"/>
            <a:ext cx="8520019" cy="3006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1. FORMÁLNE VYPLNENIE FORMULÁRA</a:t>
            </a:r>
          </a:p>
          <a:p>
            <a:pPr marL="453390" lvl="1" indent="-226695" algn="just">
              <a:lnSpc>
                <a:spcPts val="2940"/>
              </a:lnSpc>
              <a:buFont typeface="Arial"/>
              <a:buChar char="•"/>
            </a:pPr>
            <a:r>
              <a: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Vyplňte formulár formálne </a:t>
            </a:r>
          </a:p>
          <a:p>
            <a:pPr marL="453390" lvl="1" indent="-226695" algn="just">
              <a:lnSpc>
                <a:spcPts val="2940"/>
              </a:lnSpc>
              <a:buFont typeface="Arial"/>
              <a:buChar char="•"/>
            </a:pPr>
            <a:r>
              <a: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Všade</a:t>
            </a:r>
            <a:r>
              <a:rPr lang="en-US" sz="2100" b="1">
                <a:solidFill>
                  <a:srgbClr val="F9D25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1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kde je potrebné</a:t>
            </a:r>
            <a:r>
              <a: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uviesť </a:t>
            </a:r>
            <a:r>
              <a:rPr lang="en-US" sz="21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číslo </a:t>
            </a:r>
            <a:r>
              <a: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dáte </a:t>
            </a:r>
            <a:r>
              <a:rPr lang="en-US" sz="21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0</a:t>
            </a:r>
          </a:p>
          <a:p>
            <a:pPr marL="453390" lvl="1" indent="-226695" algn="just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Všade</a:t>
            </a:r>
            <a:r>
              <a:rPr lang="en-US" sz="21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kde je potrebné</a:t>
            </a:r>
            <a:r>
              <a: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uviesť „</a:t>
            </a:r>
            <a:r>
              <a:rPr lang="en-US" sz="21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slovnú informáciu</a:t>
            </a:r>
            <a:r>
              <a: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“ dáte napr. slovo </a:t>
            </a:r>
            <a:r>
              <a:rPr lang="en-US" sz="21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DOPLNIŤ</a:t>
            </a:r>
          </a:p>
          <a:p>
            <a:pPr algn="just">
              <a:lnSpc>
                <a:spcPts val="2482"/>
              </a:lnSpc>
              <a:spcBef>
                <a:spcPct val="0"/>
              </a:spcBef>
            </a:pPr>
            <a:endParaRPr lang="en-US" sz="2100" b="1">
              <a:solidFill>
                <a:srgbClr val="D88E29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just">
              <a:lnSpc>
                <a:spcPts val="3133"/>
              </a:lnSpc>
              <a:spcBef>
                <a:spcPct val="0"/>
              </a:spcBef>
            </a:pPr>
            <a:endParaRPr lang="en-US" sz="2100" b="1">
              <a:solidFill>
                <a:srgbClr val="D88E29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just">
              <a:lnSpc>
                <a:spcPts val="3133"/>
              </a:lnSpc>
              <a:spcBef>
                <a:spcPct val="0"/>
              </a:spcBef>
            </a:pPr>
            <a:endParaRPr lang="en-US" sz="2100" b="1">
              <a:solidFill>
                <a:srgbClr val="D88E29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367373" y="612698"/>
            <a:ext cx="2446350" cy="1173453"/>
          </a:xfrm>
          <a:custGeom>
            <a:avLst/>
            <a:gdLst/>
            <a:ahLst/>
            <a:cxnLst/>
            <a:rect l="l" t="t" r="r" b="b"/>
            <a:pathLst>
              <a:path w="2446350" h="1173453">
                <a:moveTo>
                  <a:pt x="0" y="0"/>
                </a:moveTo>
                <a:lnTo>
                  <a:pt x="2446350" y="0"/>
                </a:lnTo>
                <a:lnTo>
                  <a:pt x="2446350" y="1173453"/>
                </a:lnTo>
                <a:lnTo>
                  <a:pt x="0" y="11734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0" name="TextBox 10"/>
          <p:cNvSpPr txBox="1"/>
          <p:nvPr/>
        </p:nvSpPr>
        <p:spPr>
          <a:xfrm>
            <a:off x="8739281" y="3986327"/>
            <a:ext cx="8520019" cy="3621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just">
              <a:lnSpc>
                <a:spcPts val="2940"/>
              </a:lnSpc>
              <a:buFont typeface="Arial"/>
              <a:buChar char="•"/>
            </a:pPr>
            <a:r>
              <a: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Všade </a:t>
            </a:r>
            <a:r>
              <a:rPr lang="en-US" sz="21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kde je </a:t>
            </a:r>
            <a:r>
              <a: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potrebný</a:t>
            </a:r>
            <a:r>
              <a:rPr lang="en-US" sz="21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výber možnosti</a:t>
            </a:r>
            <a:r>
              <a: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označíte</a:t>
            </a:r>
            <a:r>
              <a:rPr lang="en-US" sz="21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náhodný výber</a:t>
            </a:r>
          </a:p>
          <a:p>
            <a:pPr marL="453390" lvl="1" indent="-226695" algn="just">
              <a:lnSpc>
                <a:spcPts val="2940"/>
              </a:lnSpc>
              <a:buFont typeface="Arial"/>
              <a:buChar char="•"/>
            </a:pPr>
            <a:r>
              <a: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Všade </a:t>
            </a:r>
            <a:r>
              <a:rPr lang="en-US" sz="21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kde je </a:t>
            </a:r>
            <a:r>
              <a:rPr lang="en-US" sz="2100" b="1">
                <a:solidFill>
                  <a:srgbClr val="201E1E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potreba</a:t>
            </a:r>
            <a:r>
              <a: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„</a:t>
            </a:r>
            <a:r>
              <a:rPr lang="en-US" sz="21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výber dátumu</a:t>
            </a:r>
            <a:r>
              <a: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“ dáte </a:t>
            </a:r>
            <a:r>
              <a:rPr lang="en-US" sz="21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náhodný dátum</a:t>
            </a:r>
          </a:p>
          <a:p>
            <a:pPr marL="453390" lvl="1" indent="-226695" algn="just">
              <a:lnSpc>
                <a:spcPts val="2940"/>
              </a:lnSpc>
              <a:buFont typeface="Arial"/>
              <a:buChar char="•"/>
            </a:pPr>
            <a:r>
              <a: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Takto formálne vyplnený formulár si </a:t>
            </a:r>
            <a:r>
              <a:rPr lang="en-US" sz="21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uložíte </a:t>
            </a:r>
            <a:r>
              <a: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cez </a:t>
            </a:r>
            <a:r>
              <a:rPr lang="en-US" sz="21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tlačidlo</a:t>
            </a:r>
            <a:r>
              <a: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„</a:t>
            </a:r>
            <a:r>
              <a:rPr lang="en-US" sz="21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uložiť</a:t>
            </a:r>
            <a:r>
              <a:rPr lang="en-US" sz="2100" b="1">
                <a:solidFill>
                  <a:srgbClr val="201E1E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"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b="1">
              <a:solidFill>
                <a:srgbClr val="201E1E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just">
              <a:lnSpc>
                <a:spcPts val="2482"/>
              </a:lnSpc>
              <a:spcBef>
                <a:spcPct val="0"/>
              </a:spcBef>
            </a:pPr>
            <a:endParaRPr lang="en-US" sz="2100" b="1">
              <a:solidFill>
                <a:srgbClr val="201E1E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just">
              <a:lnSpc>
                <a:spcPts val="2482"/>
              </a:lnSpc>
              <a:spcBef>
                <a:spcPct val="0"/>
              </a:spcBef>
            </a:pPr>
            <a:endParaRPr lang="en-US" sz="2100" b="1">
              <a:solidFill>
                <a:srgbClr val="201E1E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just">
              <a:lnSpc>
                <a:spcPts val="3133"/>
              </a:lnSpc>
              <a:spcBef>
                <a:spcPct val="0"/>
              </a:spcBef>
            </a:pPr>
            <a:endParaRPr lang="en-US" sz="2100" b="1">
              <a:solidFill>
                <a:srgbClr val="201E1E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just">
              <a:lnSpc>
                <a:spcPts val="3133"/>
              </a:lnSpc>
              <a:spcBef>
                <a:spcPct val="0"/>
              </a:spcBef>
            </a:pPr>
            <a:endParaRPr lang="en-US" sz="2100" b="1">
              <a:solidFill>
                <a:srgbClr val="201E1E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739281" y="6458967"/>
            <a:ext cx="8520019" cy="3621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2. VYPLNENIE RELEVANTNÝCH OBSAHOVÝCH INFORMÁCIÍ</a:t>
            </a:r>
          </a:p>
          <a:p>
            <a:pPr marL="453390" lvl="1" indent="-226695" algn="just">
              <a:lnSpc>
                <a:spcPts val="2940"/>
              </a:lnSpc>
              <a:buFont typeface="Arial"/>
              <a:buChar char="•"/>
            </a:pPr>
            <a:r>
              <a: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Cez tlačidlo „</a:t>
            </a:r>
            <a:r>
              <a:rPr lang="en-US" sz="21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upraviť</a:t>
            </a:r>
            <a:r>
              <a: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“ už dopĺňate </a:t>
            </a:r>
            <a:r>
              <a:rPr lang="en-US" sz="21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namiesto</a:t>
            </a:r>
            <a:r>
              <a: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„0“, slova „doplniť“ alebo „náhodného dátumu“</a:t>
            </a:r>
            <a:r>
              <a:rPr lang="en-US" sz="21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relevantné informácie</a:t>
            </a:r>
          </a:p>
          <a:p>
            <a:pPr marL="453390" lvl="1" indent="-226695" algn="just">
              <a:lnSpc>
                <a:spcPts val="2940"/>
              </a:lnSpc>
              <a:buFont typeface="Arial"/>
              <a:buChar char="•"/>
            </a:pPr>
            <a:r>
              <a: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Takto vyplnený formulár dáte </a:t>
            </a:r>
            <a:r>
              <a:rPr lang="en-US" sz="21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znovu uložiť. </a:t>
            </a:r>
            <a:r>
              <a: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(cez tlačidlo “uložiť”)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b="1">
              <a:solidFill>
                <a:srgbClr val="000000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just">
              <a:lnSpc>
                <a:spcPts val="2482"/>
              </a:lnSpc>
              <a:spcBef>
                <a:spcPct val="0"/>
              </a:spcBef>
            </a:pPr>
            <a:endParaRPr lang="en-US" sz="2100" b="1">
              <a:solidFill>
                <a:srgbClr val="000000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just">
              <a:lnSpc>
                <a:spcPts val="2482"/>
              </a:lnSpc>
              <a:spcBef>
                <a:spcPct val="0"/>
              </a:spcBef>
            </a:pPr>
            <a:endParaRPr lang="en-US" sz="2100" b="1">
              <a:solidFill>
                <a:srgbClr val="000000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just">
              <a:lnSpc>
                <a:spcPts val="3133"/>
              </a:lnSpc>
              <a:spcBef>
                <a:spcPct val="0"/>
              </a:spcBef>
            </a:pPr>
            <a:endParaRPr lang="en-US" sz="2100" b="1">
              <a:solidFill>
                <a:srgbClr val="000000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just">
              <a:lnSpc>
                <a:spcPts val="3133"/>
              </a:lnSpc>
              <a:spcBef>
                <a:spcPct val="0"/>
              </a:spcBef>
            </a:pPr>
            <a:endParaRPr lang="en-US" sz="2100" b="1">
              <a:solidFill>
                <a:srgbClr val="000000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739281" y="8713826"/>
            <a:ext cx="8520019" cy="3621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endParaRPr/>
          </a:p>
          <a:p>
            <a:pPr marL="453390" lvl="1" indent="-226695" algn="just">
              <a:lnSpc>
                <a:spcPts val="2940"/>
              </a:lnSpc>
              <a:buFont typeface="Arial"/>
              <a:buChar char="•"/>
            </a:pPr>
            <a:r>
              <a: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Kliknite na tlačidlo “</a:t>
            </a:r>
            <a:r>
              <a:rPr lang="en-US" sz="21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odoslať</a:t>
            </a:r>
            <a:r>
              <a: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”, </a:t>
            </a:r>
            <a:r>
              <a:rPr lang="en-US" sz="21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bez tohto kroku</a:t>
            </a:r>
            <a:r>
              <a: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Vám </a:t>
            </a:r>
            <a:r>
              <a:rPr lang="en-US" sz="21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Správu</a:t>
            </a:r>
            <a:r>
              <a:rPr lang="en-US" sz="2100" b="1">
                <a:solidFill>
                  <a:srgbClr val="CE9C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1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neuloží</a:t>
            </a:r>
            <a:r>
              <a: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a tak sa s znej </a:t>
            </a:r>
            <a:r>
              <a:rPr lang="en-US" sz="21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nebudú môcť informácie preklopiť </a:t>
            </a:r>
            <a:r>
              <a: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do modulu “Vyúčtovanie”</a:t>
            </a:r>
          </a:p>
          <a:p>
            <a:pPr algn="just">
              <a:lnSpc>
                <a:spcPts val="2940"/>
              </a:lnSpc>
            </a:pPr>
            <a:endParaRPr lang="en-US" sz="2100" b="1">
              <a:solidFill>
                <a:srgbClr val="000000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b="1">
              <a:solidFill>
                <a:srgbClr val="000000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just">
              <a:lnSpc>
                <a:spcPts val="2482"/>
              </a:lnSpc>
              <a:spcBef>
                <a:spcPct val="0"/>
              </a:spcBef>
            </a:pPr>
            <a:endParaRPr lang="en-US" sz="2100" b="1">
              <a:solidFill>
                <a:srgbClr val="000000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just">
              <a:lnSpc>
                <a:spcPts val="2482"/>
              </a:lnSpc>
              <a:spcBef>
                <a:spcPct val="0"/>
              </a:spcBef>
            </a:pPr>
            <a:endParaRPr lang="en-US" sz="2100" b="1">
              <a:solidFill>
                <a:srgbClr val="000000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just">
              <a:lnSpc>
                <a:spcPts val="3133"/>
              </a:lnSpc>
              <a:spcBef>
                <a:spcPct val="0"/>
              </a:spcBef>
            </a:pPr>
            <a:endParaRPr lang="en-US" sz="2100" b="1">
              <a:solidFill>
                <a:srgbClr val="000000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just">
              <a:lnSpc>
                <a:spcPts val="3133"/>
              </a:lnSpc>
              <a:spcBef>
                <a:spcPct val="0"/>
              </a:spcBef>
            </a:pPr>
            <a:endParaRPr lang="en-US" sz="2100" b="1">
              <a:solidFill>
                <a:srgbClr val="000000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61865" y="6284367"/>
            <a:ext cx="3162219" cy="2419098"/>
          </a:xfrm>
          <a:custGeom>
            <a:avLst/>
            <a:gdLst/>
            <a:ahLst/>
            <a:cxnLst/>
            <a:rect l="l" t="t" r="r" b="b"/>
            <a:pathLst>
              <a:path w="3162219" h="2419098">
                <a:moveTo>
                  <a:pt x="0" y="0"/>
                </a:moveTo>
                <a:lnTo>
                  <a:pt x="3162219" y="0"/>
                </a:lnTo>
                <a:lnTo>
                  <a:pt x="3162219" y="2419097"/>
                </a:lnTo>
                <a:lnTo>
                  <a:pt x="0" y="2419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sk-SK"/>
          </a:p>
        </p:txBody>
      </p:sp>
      <p:sp>
        <p:nvSpPr>
          <p:cNvPr id="3" name="TextBox 3"/>
          <p:cNvSpPr txBox="1"/>
          <p:nvPr/>
        </p:nvSpPr>
        <p:spPr>
          <a:xfrm>
            <a:off x="5531922" y="2859811"/>
            <a:ext cx="8888413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Nájdete na modrej lište pri konkrétnej žiadosti</a:t>
            </a:r>
          </a:p>
        </p:txBody>
      </p:sp>
      <p:sp>
        <p:nvSpPr>
          <p:cNvPr id="4" name="Freeform 4"/>
          <p:cNvSpPr/>
          <p:nvPr/>
        </p:nvSpPr>
        <p:spPr>
          <a:xfrm>
            <a:off x="3840128" y="4258459"/>
            <a:ext cx="14117793" cy="5176126"/>
          </a:xfrm>
          <a:custGeom>
            <a:avLst/>
            <a:gdLst/>
            <a:ahLst/>
            <a:cxnLst/>
            <a:rect l="l" t="t" r="r" b="b"/>
            <a:pathLst>
              <a:path w="14117793" h="5176126">
                <a:moveTo>
                  <a:pt x="0" y="0"/>
                </a:moveTo>
                <a:lnTo>
                  <a:pt x="14117793" y="0"/>
                </a:lnTo>
                <a:lnTo>
                  <a:pt x="14117793" y="5176126"/>
                </a:lnTo>
                <a:lnTo>
                  <a:pt x="0" y="51761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5" name="AutoShape 5"/>
          <p:cNvSpPr/>
          <p:nvPr/>
        </p:nvSpPr>
        <p:spPr>
          <a:xfrm flipH="1">
            <a:off x="10839989" y="3604935"/>
            <a:ext cx="1307048" cy="1307048"/>
          </a:xfrm>
          <a:prstGeom prst="line">
            <a:avLst/>
          </a:prstGeom>
          <a:ln w="85725" cap="flat">
            <a:solidFill>
              <a:srgbClr val="CB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sk-SK"/>
          </a:p>
        </p:txBody>
      </p:sp>
      <p:grpSp>
        <p:nvGrpSpPr>
          <p:cNvPr id="6" name="Group 6"/>
          <p:cNvGrpSpPr/>
          <p:nvPr/>
        </p:nvGrpSpPr>
        <p:grpSpPr>
          <a:xfrm>
            <a:off x="7599495" y="4911983"/>
            <a:ext cx="3019291" cy="566675"/>
            <a:chOff x="0" y="0"/>
            <a:chExt cx="693895" cy="1302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3895" cy="130233"/>
            </a:xfrm>
            <a:custGeom>
              <a:avLst/>
              <a:gdLst/>
              <a:ahLst/>
              <a:cxnLst/>
              <a:rect l="l" t="t" r="r" b="b"/>
              <a:pathLst>
                <a:path w="693895" h="130233">
                  <a:moveTo>
                    <a:pt x="0" y="0"/>
                  </a:moveTo>
                  <a:lnTo>
                    <a:pt x="693895" y="0"/>
                  </a:lnTo>
                  <a:lnTo>
                    <a:pt x="693895" y="130233"/>
                  </a:lnTo>
                  <a:lnTo>
                    <a:pt x="0" y="1302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CB000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693895" cy="168333"/>
            </a:xfrm>
            <a:prstGeom prst="rect">
              <a:avLst/>
            </a:prstGeom>
          </p:spPr>
          <p:txBody>
            <a:bodyPr lIns="58217" tIns="58217" rIns="58217" bIns="58217" rtlCol="0" anchor="ctr"/>
            <a:lstStyle/>
            <a:p>
              <a:pPr algn="ctr">
                <a:lnSpc>
                  <a:spcPts val="2873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2445200" y="6342984"/>
            <a:ext cx="1365499" cy="1245858"/>
          </a:xfrm>
          <a:prstGeom prst="line">
            <a:avLst/>
          </a:prstGeom>
          <a:ln w="85725" cap="flat">
            <a:solidFill>
              <a:srgbClr val="CB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sk-SK"/>
          </a:p>
        </p:txBody>
      </p:sp>
      <p:grpSp>
        <p:nvGrpSpPr>
          <p:cNvPr id="10" name="Group 10"/>
          <p:cNvGrpSpPr/>
          <p:nvPr/>
        </p:nvGrpSpPr>
        <p:grpSpPr>
          <a:xfrm>
            <a:off x="4008061" y="5918143"/>
            <a:ext cx="4035580" cy="566675"/>
            <a:chOff x="0" y="0"/>
            <a:chExt cx="927459" cy="1302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27459" cy="130233"/>
            </a:xfrm>
            <a:custGeom>
              <a:avLst/>
              <a:gdLst/>
              <a:ahLst/>
              <a:cxnLst/>
              <a:rect l="l" t="t" r="r" b="b"/>
              <a:pathLst>
                <a:path w="927459" h="130233">
                  <a:moveTo>
                    <a:pt x="0" y="0"/>
                  </a:moveTo>
                  <a:lnTo>
                    <a:pt x="927459" y="0"/>
                  </a:lnTo>
                  <a:lnTo>
                    <a:pt x="927459" y="130233"/>
                  </a:lnTo>
                  <a:lnTo>
                    <a:pt x="0" y="1302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CB000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927459" cy="168333"/>
            </a:xfrm>
            <a:prstGeom prst="rect">
              <a:avLst/>
            </a:prstGeom>
          </p:spPr>
          <p:txBody>
            <a:bodyPr lIns="58217" tIns="58217" rIns="58217" bIns="58217" rtlCol="0" anchor="ctr"/>
            <a:lstStyle/>
            <a:p>
              <a:pPr algn="ctr">
                <a:lnSpc>
                  <a:spcPts val="2873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30079" y="7756095"/>
            <a:ext cx="3669593" cy="167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2"/>
              </a:lnSpc>
            </a:pPr>
            <a:r>
              <a:rPr lang="en-US" sz="3208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Správu vytvoríte cez kliknutie na toto tlačidlo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472817" y="9406010"/>
            <a:ext cx="7058897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Zdroj: Úrad pre Slovákov žijúcich v zahraničíi - DIS, 2025</a:t>
            </a:r>
          </a:p>
        </p:txBody>
      </p:sp>
      <p:grpSp>
        <p:nvGrpSpPr>
          <p:cNvPr id="15" name="Group 15"/>
          <p:cNvGrpSpPr/>
          <p:nvPr/>
        </p:nvGrpSpPr>
        <p:grpSpPr>
          <a:xfrm rot="5400000">
            <a:off x="8003965" y="-8003965"/>
            <a:ext cx="2280070" cy="18288000"/>
            <a:chOff x="0" y="0"/>
            <a:chExt cx="600512" cy="481659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00512" cy="4816592"/>
            </a:xfrm>
            <a:custGeom>
              <a:avLst/>
              <a:gdLst/>
              <a:ahLst/>
              <a:cxnLst/>
              <a:rect l="l" t="t" r="r" b="b"/>
              <a:pathLst>
                <a:path w="600512" h="4816592">
                  <a:moveTo>
                    <a:pt x="173169" y="0"/>
                  </a:moveTo>
                  <a:lnTo>
                    <a:pt x="427343" y="0"/>
                  </a:lnTo>
                  <a:cubicBezTo>
                    <a:pt x="473271" y="0"/>
                    <a:pt x="517317" y="18245"/>
                    <a:pt x="549792" y="50720"/>
                  </a:cubicBezTo>
                  <a:cubicBezTo>
                    <a:pt x="582268" y="83196"/>
                    <a:pt x="600512" y="127242"/>
                    <a:pt x="600512" y="173169"/>
                  </a:cubicBezTo>
                  <a:lnTo>
                    <a:pt x="600512" y="4643423"/>
                  </a:lnTo>
                  <a:cubicBezTo>
                    <a:pt x="600512" y="4689351"/>
                    <a:pt x="582268" y="4733397"/>
                    <a:pt x="549792" y="4765872"/>
                  </a:cubicBezTo>
                  <a:cubicBezTo>
                    <a:pt x="517317" y="4798348"/>
                    <a:pt x="473271" y="4816592"/>
                    <a:pt x="427343" y="4816592"/>
                  </a:cubicBezTo>
                  <a:lnTo>
                    <a:pt x="173169" y="4816592"/>
                  </a:lnTo>
                  <a:cubicBezTo>
                    <a:pt x="77530" y="4816592"/>
                    <a:pt x="0" y="4739062"/>
                    <a:pt x="0" y="4643423"/>
                  </a:cubicBezTo>
                  <a:lnTo>
                    <a:pt x="0" y="173169"/>
                  </a:lnTo>
                  <a:cubicBezTo>
                    <a:pt x="0" y="127242"/>
                    <a:pt x="18245" y="83196"/>
                    <a:pt x="50720" y="50720"/>
                  </a:cubicBezTo>
                  <a:cubicBezTo>
                    <a:pt x="83196" y="18245"/>
                    <a:pt x="127242" y="0"/>
                    <a:pt x="17316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E6A233"/>
              </a:solidFill>
              <a:prstDash val="solid"/>
              <a:rou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600512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6"/>
                </a:lnSpc>
              </a:pPr>
              <a:r>
                <a:rPr lang="en-US" sz="2400" b="1" spc="-48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-5400000">
            <a:off x="17014839" y="544273"/>
            <a:ext cx="832003" cy="968854"/>
          </a:xfrm>
          <a:custGeom>
            <a:avLst/>
            <a:gdLst/>
            <a:ahLst/>
            <a:cxnLst/>
            <a:rect l="l" t="t" r="r" b="b"/>
            <a:pathLst>
              <a:path w="832003" h="968854">
                <a:moveTo>
                  <a:pt x="0" y="0"/>
                </a:moveTo>
                <a:lnTo>
                  <a:pt x="832003" y="0"/>
                </a:lnTo>
                <a:lnTo>
                  <a:pt x="832003" y="968854"/>
                </a:lnTo>
                <a:lnTo>
                  <a:pt x="0" y="9688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9" name="TextBox 19"/>
          <p:cNvSpPr txBox="1"/>
          <p:nvPr/>
        </p:nvSpPr>
        <p:spPr>
          <a:xfrm>
            <a:off x="2098134" y="779055"/>
            <a:ext cx="14091731" cy="77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Správa o merateľných ukazovateľoch</a:t>
            </a:r>
          </a:p>
        </p:txBody>
      </p:sp>
      <p:sp>
        <p:nvSpPr>
          <p:cNvPr id="20" name="Freeform 20"/>
          <p:cNvSpPr/>
          <p:nvPr/>
        </p:nvSpPr>
        <p:spPr>
          <a:xfrm>
            <a:off x="367373" y="612698"/>
            <a:ext cx="2446350" cy="1173453"/>
          </a:xfrm>
          <a:custGeom>
            <a:avLst/>
            <a:gdLst/>
            <a:ahLst/>
            <a:cxnLst/>
            <a:rect l="l" t="t" r="r" b="b"/>
            <a:pathLst>
              <a:path w="2446350" h="1173453">
                <a:moveTo>
                  <a:pt x="0" y="0"/>
                </a:moveTo>
                <a:lnTo>
                  <a:pt x="2446350" y="0"/>
                </a:lnTo>
                <a:lnTo>
                  <a:pt x="2446350" y="1173453"/>
                </a:lnTo>
                <a:lnTo>
                  <a:pt x="0" y="11734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11280" y="9711436"/>
            <a:ext cx="6620012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Zdroj: Úrad pre Slovákov žijúcich v zahraničíi - DIS, 2025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351434" y="0"/>
            <a:ext cx="20075518" cy="9692386"/>
            <a:chOff x="0" y="0"/>
            <a:chExt cx="26767357" cy="12923182"/>
          </a:xfrm>
        </p:grpSpPr>
        <p:sp>
          <p:nvSpPr>
            <p:cNvPr id="4" name="Freeform 4"/>
            <p:cNvSpPr/>
            <p:nvPr/>
          </p:nvSpPr>
          <p:spPr>
            <a:xfrm>
              <a:off x="22551065" y="8379156"/>
              <a:ext cx="4216292" cy="3225463"/>
            </a:xfrm>
            <a:custGeom>
              <a:avLst/>
              <a:gdLst/>
              <a:ahLst/>
              <a:cxnLst/>
              <a:rect l="l" t="t" r="r" b="b"/>
              <a:pathLst>
                <a:path w="4216292" h="3225463">
                  <a:moveTo>
                    <a:pt x="0" y="0"/>
                  </a:moveTo>
                  <a:lnTo>
                    <a:pt x="4216292" y="0"/>
                  </a:lnTo>
                  <a:lnTo>
                    <a:pt x="4216292" y="3225463"/>
                  </a:lnTo>
                  <a:lnTo>
                    <a:pt x="0" y="3225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5" name="Freeform 5"/>
            <p:cNvSpPr/>
            <p:nvPr/>
          </p:nvSpPr>
          <p:spPr>
            <a:xfrm>
              <a:off x="7461026" y="3384034"/>
              <a:ext cx="9947614" cy="9539147"/>
            </a:xfrm>
            <a:custGeom>
              <a:avLst/>
              <a:gdLst/>
              <a:ahLst/>
              <a:cxnLst/>
              <a:rect l="l" t="t" r="r" b="b"/>
              <a:pathLst>
                <a:path w="9947614" h="9539147">
                  <a:moveTo>
                    <a:pt x="0" y="0"/>
                  </a:moveTo>
                  <a:lnTo>
                    <a:pt x="9947614" y="0"/>
                  </a:lnTo>
                  <a:lnTo>
                    <a:pt x="9947614" y="9539148"/>
                  </a:lnTo>
                  <a:lnTo>
                    <a:pt x="0" y="95391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8557"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6" name="AutoShape 6"/>
            <p:cNvSpPr/>
            <p:nvPr/>
          </p:nvSpPr>
          <p:spPr>
            <a:xfrm flipH="1">
              <a:off x="15892828" y="7690921"/>
              <a:ext cx="2396853" cy="0"/>
            </a:xfrm>
            <a:prstGeom prst="line">
              <a:avLst/>
            </a:prstGeom>
            <a:ln w="114300" cap="flat">
              <a:solidFill>
                <a:srgbClr val="CB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8079352" y="5968266"/>
              <a:ext cx="7485711" cy="2986736"/>
              <a:chOff x="0" y="0"/>
              <a:chExt cx="1326743" cy="52935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326743" cy="529359"/>
              </a:xfrm>
              <a:custGeom>
                <a:avLst/>
                <a:gdLst/>
                <a:ahLst/>
                <a:cxnLst/>
                <a:rect l="l" t="t" r="r" b="b"/>
                <a:pathLst>
                  <a:path w="1326743" h="529359">
                    <a:moveTo>
                      <a:pt x="0" y="0"/>
                    </a:moveTo>
                    <a:lnTo>
                      <a:pt x="1326743" y="0"/>
                    </a:lnTo>
                    <a:lnTo>
                      <a:pt x="1326743" y="529359"/>
                    </a:lnTo>
                    <a:lnTo>
                      <a:pt x="0" y="52935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CB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326743" cy="567459"/>
              </a:xfrm>
              <a:prstGeom prst="rect">
                <a:avLst/>
              </a:prstGeom>
            </p:spPr>
            <p:txBody>
              <a:bodyPr lIns="56617" tIns="56617" rIns="56617" bIns="56617" rtlCol="0" anchor="ctr"/>
              <a:lstStyle/>
              <a:p>
                <a:pPr algn="ctr">
                  <a:lnSpc>
                    <a:spcPts val="2873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8079352" y="9223137"/>
              <a:ext cx="7485711" cy="734799"/>
              <a:chOff x="0" y="0"/>
              <a:chExt cx="1326743" cy="13023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326743" cy="130233"/>
              </a:xfrm>
              <a:custGeom>
                <a:avLst/>
                <a:gdLst/>
                <a:ahLst/>
                <a:cxnLst/>
                <a:rect l="l" t="t" r="r" b="b"/>
                <a:pathLst>
                  <a:path w="1326743" h="130233">
                    <a:moveTo>
                      <a:pt x="0" y="0"/>
                    </a:moveTo>
                    <a:lnTo>
                      <a:pt x="1326743" y="0"/>
                    </a:lnTo>
                    <a:lnTo>
                      <a:pt x="1326743" y="130233"/>
                    </a:lnTo>
                    <a:lnTo>
                      <a:pt x="0" y="13023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CB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326743" cy="168333"/>
              </a:xfrm>
              <a:prstGeom prst="rect">
                <a:avLst/>
              </a:prstGeom>
            </p:spPr>
            <p:txBody>
              <a:bodyPr lIns="56617" tIns="56617" rIns="56617" bIns="56617" rtlCol="0" anchor="ctr"/>
              <a:lstStyle/>
              <a:p>
                <a:pPr algn="ctr">
                  <a:lnSpc>
                    <a:spcPts val="2873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8615228" y="5865619"/>
              <a:ext cx="6705930" cy="2718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76"/>
                </a:lnSpc>
              </a:pPr>
              <a:r>
                <a:rPr lang="en-US" sz="234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Vypĺňa systém </a:t>
              </a:r>
            </a:p>
            <a:p>
              <a:pPr algn="ctr">
                <a:lnSpc>
                  <a:spcPts val="3276"/>
                </a:lnSpc>
              </a:pPr>
              <a:r>
                <a:rPr lang="en-US" sz="234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automaticky z informácií zo žiadosti/ Oznámenia</a:t>
              </a:r>
            </a:p>
            <a:p>
              <a:pPr algn="ctr">
                <a:lnSpc>
                  <a:spcPts val="3276"/>
                </a:lnSpc>
              </a:pPr>
              <a:r>
                <a:rPr lang="en-US" sz="234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Dátumy je možné upraviť</a:t>
              </a:r>
            </a:p>
            <a:p>
              <a:pPr algn="ctr">
                <a:lnSpc>
                  <a:spcPts val="3276"/>
                </a:lnSpc>
              </a:pPr>
              <a:r>
                <a:rPr lang="en-US" sz="234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</a:p>
          </p:txBody>
        </p:sp>
        <p:sp>
          <p:nvSpPr>
            <p:cNvPr id="14" name="AutoShape 14"/>
            <p:cNvSpPr/>
            <p:nvPr/>
          </p:nvSpPr>
          <p:spPr>
            <a:xfrm>
              <a:off x="4939348" y="9647153"/>
              <a:ext cx="2396853" cy="0"/>
            </a:xfrm>
            <a:prstGeom prst="line">
              <a:avLst/>
            </a:prstGeom>
            <a:ln w="114300" cap="flat">
              <a:solidFill>
                <a:srgbClr val="CB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8916901"/>
              <a:ext cx="6705930" cy="1614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76"/>
                </a:lnSpc>
              </a:pPr>
              <a:r>
                <a:rPr lang="en-US" sz="234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Uvedťe názov </a:t>
              </a:r>
            </a:p>
            <a:p>
              <a:pPr algn="ctr">
                <a:lnSpc>
                  <a:spcPts val="3276"/>
                </a:lnSpc>
              </a:pPr>
              <a:r>
                <a:rPr lang="en-US" sz="234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obce a štátu</a:t>
              </a:r>
            </a:p>
            <a:p>
              <a:pPr algn="ctr">
                <a:lnSpc>
                  <a:spcPts val="3276"/>
                </a:lnSpc>
              </a:pPr>
              <a:endParaRPr lang="en-US" sz="234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8079352" y="10017597"/>
              <a:ext cx="7485711" cy="2905585"/>
              <a:chOff x="0" y="0"/>
              <a:chExt cx="1326743" cy="51497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326743" cy="514976"/>
              </a:xfrm>
              <a:custGeom>
                <a:avLst/>
                <a:gdLst/>
                <a:ahLst/>
                <a:cxnLst/>
                <a:rect l="l" t="t" r="r" b="b"/>
                <a:pathLst>
                  <a:path w="1326743" h="514976">
                    <a:moveTo>
                      <a:pt x="0" y="0"/>
                    </a:moveTo>
                    <a:lnTo>
                      <a:pt x="1326743" y="0"/>
                    </a:lnTo>
                    <a:lnTo>
                      <a:pt x="1326743" y="514976"/>
                    </a:lnTo>
                    <a:lnTo>
                      <a:pt x="0" y="51497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CB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1326743" cy="553076"/>
              </a:xfrm>
              <a:prstGeom prst="rect">
                <a:avLst/>
              </a:prstGeom>
            </p:spPr>
            <p:txBody>
              <a:bodyPr lIns="56617" tIns="56617" rIns="56617" bIns="56617" rtlCol="0" anchor="ctr"/>
              <a:lstStyle/>
              <a:p>
                <a:pPr algn="ctr">
                  <a:lnSpc>
                    <a:spcPts val="2873"/>
                  </a:lnSpc>
                </a:pPr>
                <a:endParaRPr/>
              </a:p>
            </p:txBody>
          </p:sp>
        </p:grpSp>
        <p:sp>
          <p:nvSpPr>
            <p:cNvPr id="19" name="AutoShape 19"/>
            <p:cNvSpPr/>
            <p:nvPr/>
          </p:nvSpPr>
          <p:spPr>
            <a:xfrm flipH="1">
              <a:off x="15892828" y="10809012"/>
              <a:ext cx="2396853" cy="0"/>
            </a:xfrm>
            <a:prstGeom prst="line">
              <a:avLst/>
            </a:prstGeom>
            <a:ln w="114300" cap="flat">
              <a:solidFill>
                <a:srgbClr val="CB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8615228" y="10204279"/>
              <a:ext cx="6705930" cy="510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76"/>
                </a:lnSpc>
              </a:pPr>
              <a:r>
                <a:rPr lang="en-US" sz="234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Vyberte jednu z možností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 rot="5400000">
              <a:off x="11140532" y="-10671953"/>
              <a:ext cx="3040094" cy="24384000"/>
              <a:chOff x="0" y="0"/>
              <a:chExt cx="600512" cy="4816593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3169" y="0"/>
                    </a:moveTo>
                    <a:lnTo>
                      <a:pt x="427343" y="0"/>
                    </a:lnTo>
                    <a:cubicBezTo>
                      <a:pt x="473271" y="0"/>
                      <a:pt x="517317" y="18245"/>
                      <a:pt x="549792" y="50720"/>
                    </a:cubicBezTo>
                    <a:cubicBezTo>
                      <a:pt x="582268" y="83196"/>
                      <a:pt x="600512" y="127242"/>
                      <a:pt x="600512" y="173169"/>
                    </a:cubicBezTo>
                    <a:lnTo>
                      <a:pt x="600512" y="4643423"/>
                    </a:lnTo>
                    <a:cubicBezTo>
                      <a:pt x="600512" y="4689351"/>
                      <a:pt x="582268" y="4733397"/>
                      <a:pt x="549792" y="4765872"/>
                    </a:cubicBezTo>
                    <a:cubicBezTo>
                      <a:pt x="517317" y="4798348"/>
                      <a:pt x="473271" y="4816592"/>
                      <a:pt x="427343" y="4816592"/>
                    </a:cubicBezTo>
                    <a:lnTo>
                      <a:pt x="173169" y="4816592"/>
                    </a:lnTo>
                    <a:cubicBezTo>
                      <a:pt x="77530" y="4816592"/>
                      <a:pt x="0" y="4739062"/>
                      <a:pt x="0" y="4643423"/>
                    </a:cubicBezTo>
                    <a:lnTo>
                      <a:pt x="0" y="173169"/>
                    </a:lnTo>
                    <a:cubicBezTo>
                      <a:pt x="0" y="127242"/>
                      <a:pt x="18245" y="83196"/>
                      <a:pt x="50720" y="50720"/>
                    </a:cubicBezTo>
                    <a:cubicBezTo>
                      <a:pt x="83196" y="18245"/>
                      <a:pt x="127242" y="0"/>
                      <a:pt x="173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</p:grpSp>
      <p:sp>
        <p:nvSpPr>
          <p:cNvPr id="24" name="Freeform 24"/>
          <p:cNvSpPr/>
          <p:nvPr/>
        </p:nvSpPr>
        <p:spPr>
          <a:xfrm rot="-5400000">
            <a:off x="17014839" y="544273"/>
            <a:ext cx="832003" cy="968854"/>
          </a:xfrm>
          <a:custGeom>
            <a:avLst/>
            <a:gdLst/>
            <a:ahLst/>
            <a:cxnLst/>
            <a:rect l="l" t="t" r="r" b="b"/>
            <a:pathLst>
              <a:path w="832003" h="968854">
                <a:moveTo>
                  <a:pt x="0" y="0"/>
                </a:moveTo>
                <a:lnTo>
                  <a:pt x="832003" y="0"/>
                </a:lnTo>
                <a:lnTo>
                  <a:pt x="832003" y="968854"/>
                </a:lnTo>
                <a:lnTo>
                  <a:pt x="0" y="9688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25" name="TextBox 25"/>
          <p:cNvSpPr txBox="1"/>
          <p:nvPr/>
        </p:nvSpPr>
        <p:spPr>
          <a:xfrm>
            <a:off x="2098134" y="779055"/>
            <a:ext cx="14091731" cy="77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Správa o merateľných ukazovateľoch</a:t>
            </a:r>
          </a:p>
        </p:txBody>
      </p:sp>
      <p:sp>
        <p:nvSpPr>
          <p:cNvPr id="26" name="Freeform 26"/>
          <p:cNvSpPr/>
          <p:nvPr/>
        </p:nvSpPr>
        <p:spPr>
          <a:xfrm>
            <a:off x="367373" y="612698"/>
            <a:ext cx="2446350" cy="1173453"/>
          </a:xfrm>
          <a:custGeom>
            <a:avLst/>
            <a:gdLst/>
            <a:ahLst/>
            <a:cxnLst/>
            <a:rect l="l" t="t" r="r" b="b"/>
            <a:pathLst>
              <a:path w="2446350" h="1173453">
                <a:moveTo>
                  <a:pt x="0" y="0"/>
                </a:moveTo>
                <a:lnTo>
                  <a:pt x="2446350" y="0"/>
                </a:lnTo>
                <a:lnTo>
                  <a:pt x="2446350" y="1173453"/>
                </a:lnTo>
                <a:lnTo>
                  <a:pt x="0" y="11734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401411" y="8795298"/>
            <a:ext cx="10545411" cy="926003"/>
            <a:chOff x="0" y="0"/>
            <a:chExt cx="2777392" cy="2438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7392" cy="243886"/>
            </a:xfrm>
            <a:custGeom>
              <a:avLst/>
              <a:gdLst/>
              <a:ahLst/>
              <a:cxnLst/>
              <a:rect l="l" t="t" r="r" b="b"/>
              <a:pathLst>
                <a:path w="2777392" h="243886">
                  <a:moveTo>
                    <a:pt x="0" y="0"/>
                  </a:moveTo>
                  <a:lnTo>
                    <a:pt x="2777392" y="0"/>
                  </a:lnTo>
                  <a:lnTo>
                    <a:pt x="2777392" y="243886"/>
                  </a:lnTo>
                  <a:lnTo>
                    <a:pt x="0" y="243886"/>
                  </a:lnTo>
                  <a:close/>
                </a:path>
              </a:pathLst>
            </a:custGeom>
            <a:solidFill>
              <a:srgbClr val="E6A233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77392" cy="2915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2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0062122" y="1028700"/>
            <a:ext cx="21496893" cy="926003"/>
            <a:chOff x="0" y="0"/>
            <a:chExt cx="5661733" cy="2438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61733" cy="243886"/>
            </a:xfrm>
            <a:custGeom>
              <a:avLst/>
              <a:gdLst/>
              <a:ahLst/>
              <a:cxnLst/>
              <a:rect l="l" t="t" r="r" b="b"/>
              <a:pathLst>
                <a:path w="5661733" h="243886">
                  <a:moveTo>
                    <a:pt x="0" y="0"/>
                  </a:moveTo>
                  <a:lnTo>
                    <a:pt x="5661733" y="0"/>
                  </a:lnTo>
                  <a:lnTo>
                    <a:pt x="5661733" y="243886"/>
                  </a:lnTo>
                  <a:lnTo>
                    <a:pt x="0" y="243886"/>
                  </a:lnTo>
                  <a:close/>
                </a:path>
              </a:pathLst>
            </a:custGeom>
            <a:solidFill>
              <a:srgbClr val="03213E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661733" cy="2819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08172" y="-364738"/>
            <a:ext cx="12259276" cy="11522668"/>
            <a:chOff x="0" y="0"/>
            <a:chExt cx="16345701" cy="15363557"/>
          </a:xfrm>
        </p:grpSpPr>
        <p:grpSp>
          <p:nvGrpSpPr>
            <p:cNvPr id="9" name="Group 9"/>
            <p:cNvGrpSpPr/>
            <p:nvPr/>
          </p:nvGrpSpPr>
          <p:grpSpPr>
            <a:xfrm>
              <a:off x="2057400" y="0"/>
              <a:ext cx="13425209" cy="15363557"/>
              <a:chOff x="0" y="0"/>
              <a:chExt cx="2651893" cy="303477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651893" cy="3034777"/>
              </a:xfrm>
              <a:custGeom>
                <a:avLst/>
                <a:gdLst/>
                <a:ahLst/>
                <a:cxnLst/>
                <a:rect l="l" t="t" r="r" b="b"/>
                <a:pathLst>
                  <a:path w="2651893" h="3034777">
                    <a:moveTo>
                      <a:pt x="0" y="0"/>
                    </a:moveTo>
                    <a:lnTo>
                      <a:pt x="2651893" y="0"/>
                    </a:lnTo>
                    <a:lnTo>
                      <a:pt x="2651893" y="3034777"/>
                    </a:lnTo>
                    <a:lnTo>
                      <a:pt x="0" y="3034777"/>
                    </a:lnTo>
                    <a:close/>
                  </a:path>
                </a:pathLst>
              </a:custGeom>
              <a:solidFill>
                <a:srgbClr val="03213E"/>
              </a:solidFill>
            </p:spPr>
            <p:txBody>
              <a:bodyPr/>
              <a:lstStyle/>
              <a:p>
                <a:endParaRPr lang="sk-SK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2651893" cy="30728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4348487"/>
              <a:ext cx="4114800" cy="4114800"/>
              <a:chOff x="0" y="0"/>
              <a:chExt cx="812800" cy="812800"/>
            </a:xfrm>
          </p:grpSpPr>
          <p:sp>
            <p:nvSpPr>
              <p:cNvPr id="13" name="Freeform 1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42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TextBox 15" descr="Legislatíva"/>
            <p:cNvSpPr txBox="1"/>
            <p:nvPr/>
          </p:nvSpPr>
          <p:spPr>
            <a:xfrm>
              <a:off x="4730362" y="5731946"/>
              <a:ext cx="11615339" cy="21209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6000" b="1" dirty="0" err="1">
                  <a:solidFill>
                    <a:srgbClr val="E6A233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Legislatíva</a:t>
              </a:r>
              <a:endParaRPr lang="en-US" sz="6000" b="1" dirty="0">
                <a:solidFill>
                  <a:srgbClr val="E6A233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  <a:p>
              <a:pPr algn="l">
                <a:lnSpc>
                  <a:spcPts val="6000"/>
                </a:lnSpc>
              </a:pPr>
              <a:endParaRPr lang="en-US" sz="6000" b="1" dirty="0">
                <a:solidFill>
                  <a:srgbClr val="E6A233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  <p:sp>
          <p:nvSpPr>
            <p:cNvPr id="16" name="Freeform 16" descr="logo ÚSŽZ"/>
            <p:cNvSpPr/>
            <p:nvPr/>
          </p:nvSpPr>
          <p:spPr>
            <a:xfrm>
              <a:off x="0" y="5419004"/>
              <a:ext cx="4114800" cy="1973766"/>
            </a:xfrm>
            <a:custGeom>
              <a:avLst/>
              <a:gdLst/>
              <a:ahLst/>
              <a:cxnLst/>
              <a:rect l="l" t="t" r="r" b="b"/>
              <a:pathLst>
                <a:path w="4114800" h="1973766">
                  <a:moveTo>
                    <a:pt x="0" y="0"/>
                  </a:moveTo>
                  <a:lnTo>
                    <a:pt x="4114800" y="0"/>
                  </a:lnTo>
                  <a:lnTo>
                    <a:pt x="4114800" y="1973766"/>
                  </a:lnTo>
                  <a:lnTo>
                    <a:pt x="0" y="1973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7" name="Freeform 1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-5400000">
              <a:off x="1502731" y="10630151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6"/>
                  </a:lnTo>
                  <a:lnTo>
                    <a:pt x="0" y="129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18" name="TextBox 18" descr="I. ČASŤ&#10;"/>
          <p:cNvSpPr txBox="1"/>
          <p:nvPr/>
        </p:nvSpPr>
        <p:spPr>
          <a:xfrm>
            <a:off x="150284" y="9092882"/>
            <a:ext cx="8728906" cy="422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spc="1644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I. ČASŤ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7014839" y="544273"/>
            <a:ext cx="832003" cy="968854"/>
          </a:xfrm>
          <a:custGeom>
            <a:avLst/>
            <a:gdLst/>
            <a:ahLst/>
            <a:cxnLst/>
            <a:rect l="l" t="t" r="r" b="b"/>
            <a:pathLst>
              <a:path w="832003" h="968854">
                <a:moveTo>
                  <a:pt x="0" y="0"/>
                </a:moveTo>
                <a:lnTo>
                  <a:pt x="832003" y="0"/>
                </a:lnTo>
                <a:lnTo>
                  <a:pt x="832003" y="968854"/>
                </a:lnTo>
                <a:lnTo>
                  <a:pt x="0" y="968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8003965" y="-8003965"/>
            <a:ext cx="2280070" cy="18288000"/>
            <a:chOff x="0" y="0"/>
            <a:chExt cx="600512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00512" cy="4816592"/>
            </a:xfrm>
            <a:custGeom>
              <a:avLst/>
              <a:gdLst/>
              <a:ahLst/>
              <a:cxnLst/>
              <a:rect l="l" t="t" r="r" b="b"/>
              <a:pathLst>
                <a:path w="600512" h="4816592">
                  <a:moveTo>
                    <a:pt x="173169" y="0"/>
                  </a:moveTo>
                  <a:lnTo>
                    <a:pt x="427343" y="0"/>
                  </a:lnTo>
                  <a:cubicBezTo>
                    <a:pt x="473271" y="0"/>
                    <a:pt x="517317" y="18245"/>
                    <a:pt x="549792" y="50720"/>
                  </a:cubicBezTo>
                  <a:cubicBezTo>
                    <a:pt x="582268" y="83196"/>
                    <a:pt x="600512" y="127242"/>
                    <a:pt x="600512" y="173169"/>
                  </a:cubicBezTo>
                  <a:lnTo>
                    <a:pt x="600512" y="4643423"/>
                  </a:lnTo>
                  <a:cubicBezTo>
                    <a:pt x="600512" y="4689351"/>
                    <a:pt x="582268" y="4733397"/>
                    <a:pt x="549792" y="4765872"/>
                  </a:cubicBezTo>
                  <a:cubicBezTo>
                    <a:pt x="517317" y="4798348"/>
                    <a:pt x="473271" y="4816592"/>
                    <a:pt x="427343" y="4816592"/>
                  </a:cubicBezTo>
                  <a:lnTo>
                    <a:pt x="173169" y="4816592"/>
                  </a:lnTo>
                  <a:cubicBezTo>
                    <a:pt x="77530" y="4816592"/>
                    <a:pt x="0" y="4739062"/>
                    <a:pt x="0" y="4643423"/>
                  </a:cubicBezTo>
                  <a:lnTo>
                    <a:pt x="0" y="173169"/>
                  </a:lnTo>
                  <a:cubicBezTo>
                    <a:pt x="0" y="127242"/>
                    <a:pt x="18245" y="83196"/>
                    <a:pt x="50720" y="50720"/>
                  </a:cubicBezTo>
                  <a:cubicBezTo>
                    <a:pt x="83196" y="18245"/>
                    <a:pt x="127242" y="0"/>
                    <a:pt x="17316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E6A233"/>
              </a:solidFill>
              <a:prstDash val="solid"/>
              <a:rou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00512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6"/>
                </a:lnSpc>
              </a:pPr>
              <a:r>
                <a:rPr lang="en-US" sz="2400" b="1" spc="-48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098134" y="779055"/>
            <a:ext cx="14091731" cy="77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Správa o merateľných ukazovateľoch</a:t>
            </a:r>
          </a:p>
        </p:txBody>
      </p:sp>
      <p:sp>
        <p:nvSpPr>
          <p:cNvPr id="7" name="Freeform 7"/>
          <p:cNvSpPr/>
          <p:nvPr/>
        </p:nvSpPr>
        <p:spPr>
          <a:xfrm>
            <a:off x="15125781" y="6839202"/>
            <a:ext cx="3162219" cy="2419098"/>
          </a:xfrm>
          <a:custGeom>
            <a:avLst/>
            <a:gdLst/>
            <a:ahLst/>
            <a:cxnLst/>
            <a:rect l="l" t="t" r="r" b="b"/>
            <a:pathLst>
              <a:path w="3162219" h="2419098">
                <a:moveTo>
                  <a:pt x="0" y="0"/>
                </a:moveTo>
                <a:lnTo>
                  <a:pt x="3162219" y="0"/>
                </a:lnTo>
                <a:lnTo>
                  <a:pt x="3162219" y="2419098"/>
                </a:lnTo>
                <a:lnTo>
                  <a:pt x="0" y="24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sk-SK"/>
          </a:p>
        </p:txBody>
      </p:sp>
      <p:sp>
        <p:nvSpPr>
          <p:cNvPr id="8" name="Freeform 8"/>
          <p:cNvSpPr/>
          <p:nvPr/>
        </p:nvSpPr>
        <p:spPr>
          <a:xfrm>
            <a:off x="2314980" y="4469355"/>
            <a:ext cx="8859000" cy="4692259"/>
          </a:xfrm>
          <a:custGeom>
            <a:avLst/>
            <a:gdLst/>
            <a:ahLst/>
            <a:cxnLst/>
            <a:rect l="l" t="t" r="r" b="b"/>
            <a:pathLst>
              <a:path w="8859000" h="4692259">
                <a:moveTo>
                  <a:pt x="0" y="0"/>
                </a:moveTo>
                <a:lnTo>
                  <a:pt x="8859001" y="0"/>
                </a:lnTo>
                <a:lnTo>
                  <a:pt x="8859001" y="4692260"/>
                </a:lnTo>
                <a:lnTo>
                  <a:pt x="0" y="46922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6765"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9" name="Freeform 9"/>
          <p:cNvSpPr/>
          <p:nvPr/>
        </p:nvSpPr>
        <p:spPr>
          <a:xfrm rot="3183535" flipV="1">
            <a:off x="10774409" y="6398469"/>
            <a:ext cx="3293830" cy="930507"/>
          </a:xfrm>
          <a:custGeom>
            <a:avLst/>
            <a:gdLst/>
            <a:ahLst/>
            <a:cxnLst/>
            <a:rect l="l" t="t" r="r" b="b"/>
            <a:pathLst>
              <a:path w="3293830" h="930507">
                <a:moveTo>
                  <a:pt x="0" y="930507"/>
                </a:moveTo>
                <a:lnTo>
                  <a:pt x="3293830" y="930507"/>
                </a:lnTo>
                <a:lnTo>
                  <a:pt x="3293830" y="0"/>
                </a:lnTo>
                <a:lnTo>
                  <a:pt x="0" y="0"/>
                </a:lnTo>
                <a:lnTo>
                  <a:pt x="0" y="930507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10" name="Group 10"/>
          <p:cNvGrpSpPr/>
          <p:nvPr/>
        </p:nvGrpSpPr>
        <p:grpSpPr>
          <a:xfrm>
            <a:off x="2314980" y="5370194"/>
            <a:ext cx="8859000" cy="630349"/>
            <a:chOff x="0" y="0"/>
            <a:chExt cx="2333235" cy="16601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33235" cy="166018"/>
            </a:xfrm>
            <a:custGeom>
              <a:avLst/>
              <a:gdLst/>
              <a:ahLst/>
              <a:cxnLst/>
              <a:rect l="l" t="t" r="r" b="b"/>
              <a:pathLst>
                <a:path w="2333235" h="166018">
                  <a:moveTo>
                    <a:pt x="44569" y="0"/>
                  </a:moveTo>
                  <a:lnTo>
                    <a:pt x="2288666" y="0"/>
                  </a:lnTo>
                  <a:cubicBezTo>
                    <a:pt x="2313281" y="0"/>
                    <a:pt x="2333235" y="19954"/>
                    <a:pt x="2333235" y="44569"/>
                  </a:cubicBezTo>
                  <a:lnTo>
                    <a:pt x="2333235" y="121449"/>
                  </a:lnTo>
                  <a:cubicBezTo>
                    <a:pt x="2333235" y="146064"/>
                    <a:pt x="2313281" y="166018"/>
                    <a:pt x="2288666" y="166018"/>
                  </a:cubicBezTo>
                  <a:lnTo>
                    <a:pt x="44569" y="166018"/>
                  </a:lnTo>
                  <a:cubicBezTo>
                    <a:pt x="19954" y="166018"/>
                    <a:pt x="0" y="146064"/>
                    <a:pt x="0" y="121449"/>
                  </a:cubicBezTo>
                  <a:lnTo>
                    <a:pt x="0" y="44569"/>
                  </a:lnTo>
                  <a:cubicBezTo>
                    <a:pt x="0" y="19954"/>
                    <a:pt x="19954" y="0"/>
                    <a:pt x="4456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rnd">
              <a:solidFill>
                <a:srgbClr val="CB0000"/>
              </a:solidFill>
              <a:prstDash val="solid"/>
              <a:rou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333235" cy="204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126219" y="4271390"/>
            <a:ext cx="9047761" cy="1098804"/>
            <a:chOff x="0" y="0"/>
            <a:chExt cx="2382949" cy="28939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382950" cy="289397"/>
            </a:xfrm>
            <a:custGeom>
              <a:avLst/>
              <a:gdLst/>
              <a:ahLst/>
              <a:cxnLst/>
              <a:rect l="l" t="t" r="r" b="b"/>
              <a:pathLst>
                <a:path w="2382950" h="289397">
                  <a:moveTo>
                    <a:pt x="43639" y="0"/>
                  </a:moveTo>
                  <a:lnTo>
                    <a:pt x="2339310" y="0"/>
                  </a:lnTo>
                  <a:cubicBezTo>
                    <a:pt x="2350884" y="0"/>
                    <a:pt x="2361984" y="4598"/>
                    <a:pt x="2370168" y="12782"/>
                  </a:cubicBezTo>
                  <a:cubicBezTo>
                    <a:pt x="2378352" y="20966"/>
                    <a:pt x="2382950" y="32065"/>
                    <a:pt x="2382950" y="43639"/>
                  </a:cubicBezTo>
                  <a:lnTo>
                    <a:pt x="2382950" y="245758"/>
                  </a:lnTo>
                  <a:cubicBezTo>
                    <a:pt x="2382950" y="257331"/>
                    <a:pt x="2378352" y="268431"/>
                    <a:pt x="2370168" y="276615"/>
                  </a:cubicBezTo>
                  <a:cubicBezTo>
                    <a:pt x="2361984" y="284799"/>
                    <a:pt x="2350884" y="289397"/>
                    <a:pt x="2339310" y="289397"/>
                  </a:cubicBezTo>
                  <a:lnTo>
                    <a:pt x="43639" y="289397"/>
                  </a:lnTo>
                  <a:cubicBezTo>
                    <a:pt x="32065" y="289397"/>
                    <a:pt x="20966" y="284799"/>
                    <a:pt x="12782" y="276615"/>
                  </a:cubicBezTo>
                  <a:cubicBezTo>
                    <a:pt x="4598" y="268431"/>
                    <a:pt x="0" y="257331"/>
                    <a:pt x="0" y="245758"/>
                  </a:cubicBezTo>
                  <a:lnTo>
                    <a:pt x="0" y="43639"/>
                  </a:lnTo>
                  <a:cubicBezTo>
                    <a:pt x="0" y="32065"/>
                    <a:pt x="4598" y="20966"/>
                    <a:pt x="12782" y="12782"/>
                  </a:cubicBezTo>
                  <a:cubicBezTo>
                    <a:pt x="20966" y="4598"/>
                    <a:pt x="32065" y="0"/>
                    <a:pt x="4363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rnd">
              <a:solidFill>
                <a:srgbClr val="CB0000"/>
              </a:solidFill>
              <a:prstDash val="solid"/>
              <a:rou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382949" cy="3274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3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921882" y="2867101"/>
            <a:ext cx="8848038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Uveďte názvy spoločenských skupín, </a:t>
            </a:r>
          </a:p>
          <a:p>
            <a:pPr algn="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pre ktorú bol projekt určený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428711" y="8372309"/>
            <a:ext cx="3134731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Vyberte jednu alebo viac možností</a:t>
            </a:r>
          </a:p>
        </p:txBody>
      </p:sp>
      <p:sp>
        <p:nvSpPr>
          <p:cNvPr id="18" name="Freeform 18"/>
          <p:cNvSpPr/>
          <p:nvPr/>
        </p:nvSpPr>
        <p:spPr>
          <a:xfrm rot="-3476086">
            <a:off x="10844973" y="4230771"/>
            <a:ext cx="1689092" cy="477169"/>
          </a:xfrm>
          <a:custGeom>
            <a:avLst/>
            <a:gdLst/>
            <a:ahLst/>
            <a:cxnLst/>
            <a:rect l="l" t="t" r="r" b="b"/>
            <a:pathLst>
              <a:path w="1689092" h="477169">
                <a:moveTo>
                  <a:pt x="0" y="0"/>
                </a:moveTo>
                <a:lnTo>
                  <a:pt x="1689092" y="0"/>
                </a:lnTo>
                <a:lnTo>
                  <a:pt x="1689092" y="477169"/>
                </a:lnTo>
                <a:lnTo>
                  <a:pt x="0" y="4771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9" name="Freeform 19"/>
          <p:cNvSpPr/>
          <p:nvPr/>
        </p:nvSpPr>
        <p:spPr>
          <a:xfrm>
            <a:off x="367373" y="612698"/>
            <a:ext cx="2446350" cy="1173453"/>
          </a:xfrm>
          <a:custGeom>
            <a:avLst/>
            <a:gdLst/>
            <a:ahLst/>
            <a:cxnLst/>
            <a:rect l="l" t="t" r="r" b="b"/>
            <a:pathLst>
              <a:path w="2446350" h="1173453">
                <a:moveTo>
                  <a:pt x="0" y="0"/>
                </a:moveTo>
                <a:lnTo>
                  <a:pt x="2446350" y="0"/>
                </a:lnTo>
                <a:lnTo>
                  <a:pt x="2446350" y="1173453"/>
                </a:lnTo>
                <a:lnTo>
                  <a:pt x="0" y="117345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20" name="TextBox 20"/>
          <p:cNvSpPr txBox="1"/>
          <p:nvPr/>
        </p:nvSpPr>
        <p:spPr>
          <a:xfrm>
            <a:off x="5233000" y="9190190"/>
            <a:ext cx="5940981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Zdroj: Úrad pre Slovákov žijúcich v zahraničíi - DIS, 2025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1004638"/>
            <a:chOff x="0" y="0"/>
            <a:chExt cx="24384000" cy="14672851"/>
          </a:xfrm>
        </p:grpSpPr>
        <p:sp>
          <p:nvSpPr>
            <p:cNvPr id="3" name="Freeform 3"/>
            <p:cNvSpPr/>
            <p:nvPr/>
          </p:nvSpPr>
          <p:spPr>
            <a:xfrm rot="-5400000">
              <a:off x="22610419" y="171029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5"/>
                  </a:lnTo>
                  <a:lnTo>
                    <a:pt x="0" y="1291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4671228" y="13636319"/>
              <a:ext cx="4179641" cy="1036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Ako dlho trvala prípravná fáza?</a:t>
              </a:r>
            </a:p>
          </p:txBody>
        </p:sp>
        <p:grpSp>
          <p:nvGrpSpPr>
            <p:cNvPr id="5" name="Group 5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3169" y="0"/>
                    </a:moveTo>
                    <a:lnTo>
                      <a:pt x="427343" y="0"/>
                    </a:lnTo>
                    <a:cubicBezTo>
                      <a:pt x="473271" y="0"/>
                      <a:pt x="517317" y="18245"/>
                      <a:pt x="549792" y="50720"/>
                    </a:cubicBezTo>
                    <a:cubicBezTo>
                      <a:pt x="582268" y="83196"/>
                      <a:pt x="600512" y="127242"/>
                      <a:pt x="600512" y="173169"/>
                    </a:cubicBezTo>
                    <a:lnTo>
                      <a:pt x="600512" y="4643423"/>
                    </a:lnTo>
                    <a:cubicBezTo>
                      <a:pt x="600512" y="4689351"/>
                      <a:pt x="582268" y="4733397"/>
                      <a:pt x="549792" y="4765872"/>
                    </a:cubicBezTo>
                    <a:cubicBezTo>
                      <a:pt x="517317" y="4798348"/>
                      <a:pt x="473271" y="4816592"/>
                      <a:pt x="427343" y="4816592"/>
                    </a:cubicBezTo>
                    <a:lnTo>
                      <a:pt x="173169" y="4816592"/>
                    </a:lnTo>
                    <a:cubicBezTo>
                      <a:pt x="77530" y="4816592"/>
                      <a:pt x="0" y="4739062"/>
                      <a:pt x="0" y="4643423"/>
                    </a:cubicBezTo>
                    <a:lnTo>
                      <a:pt x="0" y="173169"/>
                    </a:lnTo>
                    <a:cubicBezTo>
                      <a:pt x="0" y="127242"/>
                      <a:pt x="18245" y="83196"/>
                      <a:pt x="50720" y="50720"/>
                    </a:cubicBezTo>
                    <a:cubicBezTo>
                      <a:pt x="83196" y="18245"/>
                      <a:pt x="127242" y="0"/>
                      <a:pt x="173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8" name="Freeform 8"/>
            <p:cNvSpPr/>
            <p:nvPr/>
          </p:nvSpPr>
          <p:spPr>
            <a:xfrm rot="-5400000">
              <a:off x="22686452" y="725697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6"/>
                  </a:lnTo>
                  <a:lnTo>
                    <a:pt x="0" y="129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797512" y="1067314"/>
              <a:ext cx="18788975" cy="1009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39"/>
                </a:lnSpc>
                <a:spcBef>
                  <a:spcPct val="0"/>
                </a:spcBef>
              </a:pPr>
              <a:r>
                <a:rPr lang="en-US" sz="459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Správa o merateľných ukazovateľoch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489831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338703" y="3431162"/>
              <a:ext cx="12369819" cy="9854622"/>
            </a:xfrm>
            <a:custGeom>
              <a:avLst/>
              <a:gdLst/>
              <a:ahLst/>
              <a:cxnLst/>
              <a:rect l="l" t="t" r="r" b="b"/>
              <a:pathLst>
                <a:path w="12369819" h="9854622">
                  <a:moveTo>
                    <a:pt x="0" y="0"/>
                  </a:moveTo>
                  <a:lnTo>
                    <a:pt x="12369819" y="0"/>
                  </a:lnTo>
                  <a:lnTo>
                    <a:pt x="12369819" y="9854622"/>
                  </a:lnTo>
                  <a:lnTo>
                    <a:pt x="0" y="9854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2" name="Freeform 12"/>
            <p:cNvSpPr/>
            <p:nvPr/>
          </p:nvSpPr>
          <p:spPr>
            <a:xfrm rot="-1820860">
              <a:off x="15014252" y="7061554"/>
              <a:ext cx="2301134" cy="650070"/>
            </a:xfrm>
            <a:custGeom>
              <a:avLst/>
              <a:gdLst/>
              <a:ahLst/>
              <a:cxnLst/>
              <a:rect l="l" t="t" r="r" b="b"/>
              <a:pathLst>
                <a:path w="2301134" h="650070">
                  <a:moveTo>
                    <a:pt x="0" y="0"/>
                  </a:moveTo>
                  <a:lnTo>
                    <a:pt x="2301134" y="0"/>
                  </a:lnTo>
                  <a:lnTo>
                    <a:pt x="2301134" y="650071"/>
                  </a:lnTo>
                  <a:lnTo>
                    <a:pt x="0" y="650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3631825" y="5216270"/>
              <a:ext cx="11812000" cy="2617007"/>
              <a:chOff x="0" y="0"/>
              <a:chExt cx="2333235" cy="51694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333235" cy="516940"/>
              </a:xfrm>
              <a:custGeom>
                <a:avLst/>
                <a:gdLst/>
                <a:ahLst/>
                <a:cxnLst/>
                <a:rect l="l" t="t" r="r" b="b"/>
                <a:pathLst>
                  <a:path w="2333235" h="516940">
                    <a:moveTo>
                      <a:pt x="44569" y="0"/>
                    </a:moveTo>
                    <a:lnTo>
                      <a:pt x="2288666" y="0"/>
                    </a:lnTo>
                    <a:cubicBezTo>
                      <a:pt x="2313281" y="0"/>
                      <a:pt x="2333235" y="19954"/>
                      <a:pt x="2333235" y="44569"/>
                    </a:cubicBezTo>
                    <a:lnTo>
                      <a:pt x="2333235" y="472370"/>
                    </a:lnTo>
                    <a:cubicBezTo>
                      <a:pt x="2333235" y="496985"/>
                      <a:pt x="2313281" y="516940"/>
                      <a:pt x="2288666" y="516940"/>
                    </a:cubicBezTo>
                    <a:lnTo>
                      <a:pt x="44569" y="516940"/>
                    </a:lnTo>
                    <a:cubicBezTo>
                      <a:pt x="19954" y="516940"/>
                      <a:pt x="0" y="496985"/>
                      <a:pt x="0" y="472370"/>
                    </a:cubicBezTo>
                    <a:lnTo>
                      <a:pt x="0" y="44569"/>
                    </a:lnTo>
                    <a:cubicBezTo>
                      <a:pt x="0" y="19954"/>
                      <a:pt x="19954" y="0"/>
                      <a:pt x="4456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rnd">
                <a:solidFill>
                  <a:srgbClr val="CB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2333235" cy="5550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3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6761049" y="8200781"/>
              <a:ext cx="4179641" cy="1569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Koľko ľudí z Vášho spolku pomáhalo s prípravou? napr. 8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3631825" y="10997907"/>
              <a:ext cx="11111164" cy="792239"/>
              <a:chOff x="0" y="0"/>
              <a:chExt cx="2194798" cy="15649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194798" cy="156492"/>
              </a:xfrm>
              <a:custGeom>
                <a:avLst/>
                <a:gdLst/>
                <a:ahLst/>
                <a:cxnLst/>
                <a:rect l="l" t="t" r="r" b="b"/>
                <a:pathLst>
                  <a:path w="2194798" h="156492">
                    <a:moveTo>
                      <a:pt x="47380" y="0"/>
                    </a:moveTo>
                    <a:lnTo>
                      <a:pt x="2147418" y="0"/>
                    </a:lnTo>
                    <a:cubicBezTo>
                      <a:pt x="2159983" y="0"/>
                      <a:pt x="2172035" y="4992"/>
                      <a:pt x="2180920" y="13877"/>
                    </a:cubicBezTo>
                    <a:cubicBezTo>
                      <a:pt x="2189806" y="22763"/>
                      <a:pt x="2194798" y="34814"/>
                      <a:pt x="2194798" y="47380"/>
                    </a:cubicBezTo>
                    <a:lnTo>
                      <a:pt x="2194798" y="109111"/>
                    </a:lnTo>
                    <a:cubicBezTo>
                      <a:pt x="2194798" y="135279"/>
                      <a:pt x="2173585" y="156492"/>
                      <a:pt x="2147418" y="156492"/>
                    </a:cubicBezTo>
                    <a:lnTo>
                      <a:pt x="47380" y="156492"/>
                    </a:lnTo>
                    <a:cubicBezTo>
                      <a:pt x="21213" y="156492"/>
                      <a:pt x="0" y="135279"/>
                      <a:pt x="0" y="109111"/>
                    </a:cubicBezTo>
                    <a:lnTo>
                      <a:pt x="0" y="47380"/>
                    </a:lnTo>
                    <a:cubicBezTo>
                      <a:pt x="0" y="21213"/>
                      <a:pt x="21213" y="0"/>
                      <a:pt x="4738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rnd">
                <a:solidFill>
                  <a:srgbClr val="CB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2194798" cy="1945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3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6761049" y="4040441"/>
              <a:ext cx="4179641" cy="2103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Stručne a vecne opíšte úkony, ktoré ste urobili v prípravnej fáze</a:t>
              </a:r>
            </a:p>
          </p:txBody>
        </p:sp>
        <p:sp>
          <p:nvSpPr>
            <p:cNvPr id="21" name="Freeform 21"/>
            <p:cNvSpPr/>
            <p:nvPr/>
          </p:nvSpPr>
          <p:spPr>
            <a:xfrm rot="-1820860">
              <a:off x="14557955" y="10396995"/>
              <a:ext cx="2301134" cy="650070"/>
            </a:xfrm>
            <a:custGeom>
              <a:avLst/>
              <a:gdLst/>
              <a:ahLst/>
              <a:cxnLst/>
              <a:rect l="l" t="t" r="r" b="b"/>
              <a:pathLst>
                <a:path w="2301134" h="650070">
                  <a:moveTo>
                    <a:pt x="0" y="0"/>
                  </a:moveTo>
                  <a:lnTo>
                    <a:pt x="2301134" y="0"/>
                  </a:lnTo>
                  <a:lnTo>
                    <a:pt x="2301134" y="650071"/>
                  </a:lnTo>
                  <a:lnTo>
                    <a:pt x="0" y="650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6761049" y="11041768"/>
              <a:ext cx="4179641" cy="1036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Ako dlho trvala pripravná fáza?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3631825" y="11859724"/>
              <a:ext cx="11111164" cy="1426061"/>
              <a:chOff x="0" y="0"/>
              <a:chExt cx="2194798" cy="28169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194798" cy="281691"/>
              </a:xfrm>
              <a:custGeom>
                <a:avLst/>
                <a:gdLst/>
                <a:ahLst/>
                <a:cxnLst/>
                <a:rect l="l" t="t" r="r" b="b"/>
                <a:pathLst>
                  <a:path w="2194798" h="281691">
                    <a:moveTo>
                      <a:pt x="47380" y="0"/>
                    </a:moveTo>
                    <a:lnTo>
                      <a:pt x="2147418" y="0"/>
                    </a:lnTo>
                    <a:cubicBezTo>
                      <a:pt x="2159983" y="0"/>
                      <a:pt x="2172035" y="4992"/>
                      <a:pt x="2180920" y="13877"/>
                    </a:cubicBezTo>
                    <a:cubicBezTo>
                      <a:pt x="2189806" y="22763"/>
                      <a:pt x="2194798" y="34814"/>
                      <a:pt x="2194798" y="47380"/>
                    </a:cubicBezTo>
                    <a:lnTo>
                      <a:pt x="2194798" y="234311"/>
                    </a:lnTo>
                    <a:cubicBezTo>
                      <a:pt x="2194798" y="260478"/>
                      <a:pt x="2173585" y="281691"/>
                      <a:pt x="2147418" y="281691"/>
                    </a:cubicBezTo>
                    <a:lnTo>
                      <a:pt x="47380" y="281691"/>
                    </a:lnTo>
                    <a:cubicBezTo>
                      <a:pt x="21213" y="281691"/>
                      <a:pt x="0" y="260478"/>
                      <a:pt x="0" y="234311"/>
                    </a:cubicBezTo>
                    <a:lnTo>
                      <a:pt x="0" y="47380"/>
                    </a:lnTo>
                    <a:cubicBezTo>
                      <a:pt x="0" y="21213"/>
                      <a:pt x="21213" y="0"/>
                      <a:pt x="4738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rnd">
                <a:solidFill>
                  <a:srgbClr val="CB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2194798" cy="3197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3"/>
                  </a:lnSpc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 rot="-1820860">
              <a:off x="14557955" y="12120628"/>
              <a:ext cx="2301134" cy="650070"/>
            </a:xfrm>
            <a:custGeom>
              <a:avLst/>
              <a:gdLst/>
              <a:ahLst/>
              <a:cxnLst/>
              <a:rect l="l" t="t" r="r" b="b"/>
              <a:pathLst>
                <a:path w="2301134" h="650070">
                  <a:moveTo>
                    <a:pt x="0" y="0"/>
                  </a:moveTo>
                  <a:lnTo>
                    <a:pt x="2301134" y="0"/>
                  </a:lnTo>
                  <a:lnTo>
                    <a:pt x="2301134" y="650071"/>
                  </a:lnTo>
                  <a:lnTo>
                    <a:pt x="0" y="650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787214" y="13299074"/>
              <a:ext cx="7921308" cy="364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Zdroj: Úrad pre Slovákov žijúcich v zahraničíi - DIS, 2025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4377600" y="3040094"/>
              <a:ext cx="14527160" cy="9920545"/>
            </a:xfrm>
            <a:custGeom>
              <a:avLst/>
              <a:gdLst/>
              <a:ahLst/>
              <a:cxnLst/>
              <a:rect l="l" t="t" r="r" b="b"/>
              <a:pathLst>
                <a:path w="14527160" h="9920545">
                  <a:moveTo>
                    <a:pt x="0" y="0"/>
                  </a:moveTo>
                  <a:lnTo>
                    <a:pt x="14527160" y="0"/>
                  </a:lnTo>
                  <a:lnTo>
                    <a:pt x="14527160" y="9920545"/>
                  </a:lnTo>
                  <a:lnTo>
                    <a:pt x="0" y="9920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4533816" y="3251660"/>
              <a:ext cx="13799414" cy="2547047"/>
              <a:chOff x="0" y="0"/>
              <a:chExt cx="2800680" cy="51694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800679" cy="516940"/>
              </a:xfrm>
              <a:custGeom>
                <a:avLst/>
                <a:gdLst/>
                <a:ahLst/>
                <a:cxnLst/>
                <a:rect l="l" t="t" r="r" b="b"/>
                <a:pathLst>
                  <a:path w="2800679" h="516940">
                    <a:moveTo>
                      <a:pt x="37130" y="0"/>
                    </a:moveTo>
                    <a:lnTo>
                      <a:pt x="2763549" y="0"/>
                    </a:lnTo>
                    <a:cubicBezTo>
                      <a:pt x="2784056" y="0"/>
                      <a:pt x="2800679" y="16624"/>
                      <a:pt x="2800679" y="37130"/>
                    </a:cubicBezTo>
                    <a:lnTo>
                      <a:pt x="2800679" y="479809"/>
                    </a:lnTo>
                    <a:cubicBezTo>
                      <a:pt x="2800679" y="500316"/>
                      <a:pt x="2784056" y="516940"/>
                      <a:pt x="2763549" y="516940"/>
                    </a:cubicBezTo>
                    <a:lnTo>
                      <a:pt x="37130" y="516940"/>
                    </a:lnTo>
                    <a:cubicBezTo>
                      <a:pt x="27283" y="516940"/>
                      <a:pt x="17839" y="513028"/>
                      <a:pt x="10875" y="506064"/>
                    </a:cubicBezTo>
                    <a:cubicBezTo>
                      <a:pt x="3912" y="499101"/>
                      <a:pt x="0" y="489657"/>
                      <a:pt x="0" y="479809"/>
                    </a:cubicBezTo>
                    <a:lnTo>
                      <a:pt x="0" y="37130"/>
                    </a:lnTo>
                    <a:cubicBezTo>
                      <a:pt x="0" y="27283"/>
                      <a:pt x="3912" y="17839"/>
                      <a:pt x="10875" y="10875"/>
                    </a:cubicBezTo>
                    <a:cubicBezTo>
                      <a:pt x="17839" y="3912"/>
                      <a:pt x="27283" y="0"/>
                      <a:pt x="37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rnd">
                <a:solidFill>
                  <a:srgbClr val="CB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2800680" cy="5550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2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4533816" y="8729022"/>
              <a:ext cx="13799414" cy="2547047"/>
              <a:chOff x="0" y="0"/>
              <a:chExt cx="2800680" cy="51694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800679" cy="516940"/>
              </a:xfrm>
              <a:custGeom>
                <a:avLst/>
                <a:gdLst/>
                <a:ahLst/>
                <a:cxnLst/>
                <a:rect l="l" t="t" r="r" b="b"/>
                <a:pathLst>
                  <a:path w="2800679" h="516940">
                    <a:moveTo>
                      <a:pt x="37130" y="0"/>
                    </a:moveTo>
                    <a:lnTo>
                      <a:pt x="2763549" y="0"/>
                    </a:lnTo>
                    <a:cubicBezTo>
                      <a:pt x="2784056" y="0"/>
                      <a:pt x="2800679" y="16624"/>
                      <a:pt x="2800679" y="37130"/>
                    </a:cubicBezTo>
                    <a:lnTo>
                      <a:pt x="2800679" y="479809"/>
                    </a:lnTo>
                    <a:cubicBezTo>
                      <a:pt x="2800679" y="500316"/>
                      <a:pt x="2784056" y="516940"/>
                      <a:pt x="2763549" y="516940"/>
                    </a:cubicBezTo>
                    <a:lnTo>
                      <a:pt x="37130" y="516940"/>
                    </a:lnTo>
                    <a:cubicBezTo>
                      <a:pt x="27283" y="516940"/>
                      <a:pt x="17839" y="513028"/>
                      <a:pt x="10875" y="506064"/>
                    </a:cubicBezTo>
                    <a:cubicBezTo>
                      <a:pt x="3912" y="499101"/>
                      <a:pt x="0" y="489657"/>
                      <a:pt x="0" y="479809"/>
                    </a:cubicBezTo>
                    <a:lnTo>
                      <a:pt x="0" y="37130"/>
                    </a:lnTo>
                    <a:cubicBezTo>
                      <a:pt x="0" y="27283"/>
                      <a:pt x="3912" y="17839"/>
                      <a:pt x="10875" y="10875"/>
                    </a:cubicBezTo>
                    <a:cubicBezTo>
                      <a:pt x="17839" y="3912"/>
                      <a:pt x="27283" y="0"/>
                      <a:pt x="37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rnd">
                <a:solidFill>
                  <a:srgbClr val="CB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2800680" cy="5550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2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4533816" y="11386536"/>
              <a:ext cx="13799414" cy="863955"/>
              <a:chOff x="0" y="0"/>
              <a:chExt cx="2800680" cy="17534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00679" cy="175345"/>
              </a:xfrm>
              <a:custGeom>
                <a:avLst/>
                <a:gdLst/>
                <a:ahLst/>
                <a:cxnLst/>
                <a:rect l="l" t="t" r="r" b="b"/>
                <a:pathLst>
                  <a:path w="2800679" h="175345">
                    <a:moveTo>
                      <a:pt x="37130" y="0"/>
                    </a:moveTo>
                    <a:lnTo>
                      <a:pt x="2763549" y="0"/>
                    </a:lnTo>
                    <a:cubicBezTo>
                      <a:pt x="2784056" y="0"/>
                      <a:pt x="2800679" y="16624"/>
                      <a:pt x="2800679" y="37130"/>
                    </a:cubicBezTo>
                    <a:lnTo>
                      <a:pt x="2800679" y="138215"/>
                    </a:lnTo>
                    <a:cubicBezTo>
                      <a:pt x="2800679" y="158721"/>
                      <a:pt x="2784056" y="175345"/>
                      <a:pt x="2763549" y="175345"/>
                    </a:cubicBezTo>
                    <a:lnTo>
                      <a:pt x="37130" y="175345"/>
                    </a:lnTo>
                    <a:cubicBezTo>
                      <a:pt x="27283" y="175345"/>
                      <a:pt x="17839" y="171433"/>
                      <a:pt x="10875" y="164470"/>
                    </a:cubicBezTo>
                    <a:cubicBezTo>
                      <a:pt x="3912" y="157507"/>
                      <a:pt x="0" y="148062"/>
                      <a:pt x="0" y="138215"/>
                    </a:cubicBezTo>
                    <a:lnTo>
                      <a:pt x="0" y="37130"/>
                    </a:lnTo>
                    <a:cubicBezTo>
                      <a:pt x="0" y="27283"/>
                      <a:pt x="3912" y="17839"/>
                      <a:pt x="10875" y="10875"/>
                    </a:cubicBezTo>
                    <a:cubicBezTo>
                      <a:pt x="17839" y="3912"/>
                      <a:pt x="27283" y="0"/>
                      <a:pt x="37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rnd">
                <a:solidFill>
                  <a:srgbClr val="CB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2800680" cy="2134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2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4533816" y="12250491"/>
              <a:ext cx="13799414" cy="863955"/>
              <a:chOff x="0" y="0"/>
              <a:chExt cx="2800680" cy="17534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800679" cy="175345"/>
              </a:xfrm>
              <a:custGeom>
                <a:avLst/>
                <a:gdLst/>
                <a:ahLst/>
                <a:cxnLst/>
                <a:rect l="l" t="t" r="r" b="b"/>
                <a:pathLst>
                  <a:path w="2800679" h="175345">
                    <a:moveTo>
                      <a:pt x="37130" y="0"/>
                    </a:moveTo>
                    <a:lnTo>
                      <a:pt x="2763549" y="0"/>
                    </a:lnTo>
                    <a:cubicBezTo>
                      <a:pt x="2784056" y="0"/>
                      <a:pt x="2800679" y="16624"/>
                      <a:pt x="2800679" y="37130"/>
                    </a:cubicBezTo>
                    <a:lnTo>
                      <a:pt x="2800679" y="138215"/>
                    </a:lnTo>
                    <a:cubicBezTo>
                      <a:pt x="2800679" y="158721"/>
                      <a:pt x="2784056" y="175345"/>
                      <a:pt x="2763549" y="175345"/>
                    </a:cubicBezTo>
                    <a:lnTo>
                      <a:pt x="37130" y="175345"/>
                    </a:lnTo>
                    <a:cubicBezTo>
                      <a:pt x="27283" y="175345"/>
                      <a:pt x="17839" y="171433"/>
                      <a:pt x="10875" y="164470"/>
                    </a:cubicBezTo>
                    <a:cubicBezTo>
                      <a:pt x="3912" y="157507"/>
                      <a:pt x="0" y="148062"/>
                      <a:pt x="0" y="138215"/>
                    </a:cubicBezTo>
                    <a:lnTo>
                      <a:pt x="0" y="37130"/>
                    </a:lnTo>
                    <a:cubicBezTo>
                      <a:pt x="0" y="27283"/>
                      <a:pt x="3912" y="17839"/>
                      <a:pt x="10875" y="10875"/>
                    </a:cubicBezTo>
                    <a:cubicBezTo>
                      <a:pt x="17839" y="3912"/>
                      <a:pt x="27283" y="0"/>
                      <a:pt x="37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rnd">
                <a:solidFill>
                  <a:srgbClr val="CB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2800680" cy="2134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2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9379839" y="6585874"/>
              <a:ext cx="4179641" cy="3703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Stručne a vecne opíšte úkony, ktoré ste urobili vo finále (priamo počas konania podujatia, vydaní knihy, priebeh dielne...)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68540" y="0"/>
                    </a:moveTo>
                    <a:lnTo>
                      <a:pt x="431972" y="0"/>
                    </a:lnTo>
                    <a:cubicBezTo>
                      <a:pt x="476672" y="0"/>
                      <a:pt x="519541" y="17757"/>
                      <a:pt x="551148" y="49364"/>
                    </a:cubicBezTo>
                    <a:cubicBezTo>
                      <a:pt x="582756" y="80972"/>
                      <a:pt x="600512" y="123840"/>
                      <a:pt x="600512" y="168540"/>
                    </a:cubicBezTo>
                    <a:lnTo>
                      <a:pt x="600512" y="4648052"/>
                    </a:lnTo>
                    <a:cubicBezTo>
                      <a:pt x="600512" y="4741135"/>
                      <a:pt x="525054" y="4816592"/>
                      <a:pt x="431972" y="4816592"/>
                    </a:cubicBezTo>
                    <a:lnTo>
                      <a:pt x="168540" y="4816592"/>
                    </a:lnTo>
                    <a:cubicBezTo>
                      <a:pt x="75458" y="4816592"/>
                      <a:pt x="0" y="4741135"/>
                      <a:pt x="0" y="4648052"/>
                    </a:cubicBezTo>
                    <a:lnTo>
                      <a:pt x="0" y="168540"/>
                    </a:lnTo>
                    <a:cubicBezTo>
                      <a:pt x="0" y="75458"/>
                      <a:pt x="75458" y="0"/>
                      <a:pt x="1685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2195" tIns="52195" rIns="52195" bIns="52195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2797512" y="1067314"/>
              <a:ext cx="18788975" cy="1009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39"/>
                </a:lnSpc>
                <a:spcBef>
                  <a:spcPct val="0"/>
                </a:spcBef>
              </a:pPr>
              <a:r>
                <a:rPr lang="en-US" sz="459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Správa o merateľných ukazovateľoch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489831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4249529"/>
              <a:ext cx="3590762" cy="1569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Ten istý princíp ako pri </a:t>
              </a:r>
            </a:p>
            <a:p>
              <a:pPr algn="ctr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prípravnej fáze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0983452" y="13351298"/>
              <a:ext cx="7921308" cy="364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Zdroj: Úrad pre Slovákov žijúcich v zahraničíi - DIS, 2025</a:t>
              </a:r>
            </a:p>
          </p:txBody>
        </p:sp>
      </p:grpSp>
      <p:sp>
        <p:nvSpPr>
          <p:cNvPr id="24" name="Freeform 24"/>
          <p:cNvSpPr/>
          <p:nvPr/>
        </p:nvSpPr>
        <p:spPr>
          <a:xfrm rot="-5400000">
            <a:off x="17014839" y="544273"/>
            <a:ext cx="832003" cy="968854"/>
          </a:xfrm>
          <a:custGeom>
            <a:avLst/>
            <a:gdLst/>
            <a:ahLst/>
            <a:cxnLst/>
            <a:rect l="l" t="t" r="r" b="b"/>
            <a:pathLst>
              <a:path w="832003" h="968854">
                <a:moveTo>
                  <a:pt x="0" y="0"/>
                </a:moveTo>
                <a:lnTo>
                  <a:pt x="832003" y="0"/>
                </a:lnTo>
                <a:lnTo>
                  <a:pt x="832003" y="968854"/>
                </a:lnTo>
                <a:lnTo>
                  <a:pt x="0" y="968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48017" cy="9384347"/>
            <a:chOff x="0" y="0"/>
            <a:chExt cx="24597355" cy="12512463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66275" y="0"/>
                    </a:moveTo>
                    <a:lnTo>
                      <a:pt x="434238" y="0"/>
                    </a:lnTo>
                    <a:cubicBezTo>
                      <a:pt x="478337" y="0"/>
                      <a:pt x="520629" y="17518"/>
                      <a:pt x="551812" y="48701"/>
                    </a:cubicBezTo>
                    <a:cubicBezTo>
                      <a:pt x="582994" y="79883"/>
                      <a:pt x="600512" y="122176"/>
                      <a:pt x="600512" y="166275"/>
                    </a:cubicBezTo>
                    <a:lnTo>
                      <a:pt x="600512" y="4650318"/>
                    </a:lnTo>
                    <a:cubicBezTo>
                      <a:pt x="600512" y="4742149"/>
                      <a:pt x="526069" y="4816592"/>
                      <a:pt x="434238" y="4816592"/>
                    </a:cubicBezTo>
                    <a:lnTo>
                      <a:pt x="166275" y="4816592"/>
                    </a:lnTo>
                    <a:cubicBezTo>
                      <a:pt x="74444" y="4816592"/>
                      <a:pt x="0" y="4742149"/>
                      <a:pt x="0" y="4650318"/>
                    </a:cubicBezTo>
                    <a:lnTo>
                      <a:pt x="0" y="166275"/>
                    </a:lnTo>
                    <a:cubicBezTo>
                      <a:pt x="0" y="74444"/>
                      <a:pt x="74444" y="0"/>
                      <a:pt x="1662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2906" tIns="52906" rIns="52906" bIns="52906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22686452" y="725697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6"/>
                  </a:lnTo>
                  <a:lnTo>
                    <a:pt x="0" y="129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797512" y="1067314"/>
              <a:ext cx="18788975" cy="1009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39"/>
                </a:lnSpc>
                <a:spcBef>
                  <a:spcPct val="0"/>
                </a:spcBef>
              </a:pPr>
              <a:r>
                <a:rPr lang="en-US" sz="459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Správa o merateľných ukazovateľoch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489831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Freeform 9"/>
            <p:cNvSpPr/>
            <p:nvPr/>
          </p:nvSpPr>
          <p:spPr>
            <a:xfrm>
              <a:off x="5482537" y="3930062"/>
              <a:ext cx="14452276" cy="8061320"/>
            </a:xfrm>
            <a:custGeom>
              <a:avLst/>
              <a:gdLst/>
              <a:ahLst/>
              <a:cxnLst/>
              <a:rect l="l" t="t" r="r" b="b"/>
              <a:pathLst>
                <a:path w="14452276" h="8061320">
                  <a:moveTo>
                    <a:pt x="0" y="0"/>
                  </a:moveTo>
                  <a:lnTo>
                    <a:pt x="14452275" y="0"/>
                  </a:lnTo>
                  <a:lnTo>
                    <a:pt x="14452275" y="8061320"/>
                  </a:lnTo>
                  <a:lnTo>
                    <a:pt x="0" y="806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6039647" y="4868328"/>
              <a:ext cx="13002330" cy="1936591"/>
              <a:chOff x="0" y="0"/>
              <a:chExt cx="3148492" cy="46894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148492" cy="468942"/>
              </a:xfrm>
              <a:custGeom>
                <a:avLst/>
                <a:gdLst/>
                <a:ahLst/>
                <a:cxnLst/>
                <a:rect l="l" t="t" r="r" b="b"/>
                <a:pathLst>
                  <a:path w="3148492" h="468942">
                    <a:moveTo>
                      <a:pt x="0" y="0"/>
                    </a:moveTo>
                    <a:lnTo>
                      <a:pt x="3148492" y="0"/>
                    </a:lnTo>
                    <a:lnTo>
                      <a:pt x="3148492" y="468942"/>
                    </a:lnTo>
                    <a:lnTo>
                      <a:pt x="0" y="46894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CB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3148492" cy="507042"/>
              </a:xfrm>
              <a:prstGeom prst="rect">
                <a:avLst/>
              </a:prstGeom>
            </p:spPr>
            <p:txBody>
              <a:bodyPr lIns="43158" tIns="43158" rIns="43158" bIns="43158" rtlCol="0" anchor="ctr"/>
              <a:lstStyle/>
              <a:p>
                <a:pPr algn="ctr">
                  <a:lnSpc>
                    <a:spcPts val="2872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6039647" y="7214475"/>
              <a:ext cx="13002330" cy="1936591"/>
              <a:chOff x="0" y="0"/>
              <a:chExt cx="3148492" cy="46894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148492" cy="468942"/>
              </a:xfrm>
              <a:custGeom>
                <a:avLst/>
                <a:gdLst/>
                <a:ahLst/>
                <a:cxnLst/>
                <a:rect l="l" t="t" r="r" b="b"/>
                <a:pathLst>
                  <a:path w="3148492" h="468942">
                    <a:moveTo>
                      <a:pt x="0" y="0"/>
                    </a:moveTo>
                    <a:lnTo>
                      <a:pt x="3148492" y="0"/>
                    </a:lnTo>
                    <a:lnTo>
                      <a:pt x="3148492" y="468942"/>
                    </a:lnTo>
                    <a:lnTo>
                      <a:pt x="0" y="46894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CB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3148492" cy="507042"/>
              </a:xfrm>
              <a:prstGeom prst="rect">
                <a:avLst/>
              </a:prstGeom>
            </p:spPr>
            <p:txBody>
              <a:bodyPr lIns="43158" tIns="43158" rIns="43158" bIns="43158" rtlCol="0" anchor="ctr"/>
              <a:lstStyle/>
              <a:p>
                <a:pPr algn="ctr">
                  <a:lnSpc>
                    <a:spcPts val="2872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 rot="-2600038">
              <a:off x="18936927" y="8026975"/>
              <a:ext cx="2667296" cy="753511"/>
            </a:xfrm>
            <a:custGeom>
              <a:avLst/>
              <a:gdLst/>
              <a:ahLst/>
              <a:cxnLst/>
              <a:rect l="l" t="t" r="r" b="b"/>
              <a:pathLst>
                <a:path w="2667296" h="753511">
                  <a:moveTo>
                    <a:pt x="0" y="0"/>
                  </a:moveTo>
                  <a:lnTo>
                    <a:pt x="2667296" y="0"/>
                  </a:lnTo>
                  <a:lnTo>
                    <a:pt x="2667296" y="753511"/>
                  </a:lnTo>
                  <a:lnTo>
                    <a:pt x="0" y="753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7" name="Freeform 17"/>
            <p:cNvSpPr/>
            <p:nvPr/>
          </p:nvSpPr>
          <p:spPr>
            <a:xfrm rot="-2532302" flipH="1" flipV="1">
              <a:off x="3465006" y="5253158"/>
              <a:ext cx="2667296" cy="753511"/>
            </a:xfrm>
            <a:custGeom>
              <a:avLst/>
              <a:gdLst/>
              <a:ahLst/>
              <a:cxnLst/>
              <a:rect l="l" t="t" r="r" b="b"/>
              <a:pathLst>
                <a:path w="2667296" h="753511">
                  <a:moveTo>
                    <a:pt x="2667296" y="753512"/>
                  </a:moveTo>
                  <a:lnTo>
                    <a:pt x="0" y="753512"/>
                  </a:lnTo>
                  <a:lnTo>
                    <a:pt x="0" y="0"/>
                  </a:lnTo>
                  <a:lnTo>
                    <a:pt x="2667296" y="0"/>
                  </a:lnTo>
                  <a:lnTo>
                    <a:pt x="2667296" y="753512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8395393"/>
              <a:ext cx="5422783" cy="26367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3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Uveďte organizácie, ktoré pomáhli s organizáciou projektu</a:t>
              </a:r>
            </a:p>
            <a:p>
              <a:pPr algn="ctr">
                <a:lnSpc>
                  <a:spcPts val="3220"/>
                </a:lnSpc>
              </a:pPr>
              <a:r>
                <a:rPr lang="en-US" sz="23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Ak neboli uveďte slovo “irelevantné”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9867453" y="4550827"/>
              <a:ext cx="4729903" cy="2567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0"/>
                </a:lnSpc>
              </a:pPr>
              <a:r>
                <a:rPr lang="en-US" sz="22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Uveďte aktivity, ktoré tieto organizácie vykonávaii</a:t>
              </a:r>
            </a:p>
            <a:p>
              <a:pPr algn="ctr">
                <a:lnSpc>
                  <a:spcPts val="3080"/>
                </a:lnSpc>
              </a:pPr>
              <a:r>
                <a:rPr lang="en-US" sz="22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Ak neboli uveďte slovo “irelevantné”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1946145" y="12147762"/>
              <a:ext cx="7921308" cy="364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Zdroj: Úrad pre Slovákov žijúcich v zahraničíi - DIS, 2025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9774934"/>
            <a:chOff x="0" y="0"/>
            <a:chExt cx="24384000" cy="13033245"/>
          </a:xfrm>
        </p:grpSpPr>
        <p:sp>
          <p:nvSpPr>
            <p:cNvPr id="3" name="TextBox 3"/>
            <p:cNvSpPr txBox="1"/>
            <p:nvPr/>
          </p:nvSpPr>
          <p:spPr>
            <a:xfrm>
              <a:off x="405799" y="8187808"/>
              <a:ext cx="4936173" cy="1036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3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Vyberte jednu alebo viac možností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7944059" y="4093785"/>
              <a:ext cx="5422783" cy="15699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3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Uveďte počet - číslo (koľko ľudí projekt celkovo zasiahol)</a:t>
              </a:r>
            </a:p>
          </p:txBody>
        </p:sp>
        <p:grpSp>
          <p:nvGrpSpPr>
            <p:cNvPr id="5" name="Group 5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3169" y="0"/>
                    </a:moveTo>
                    <a:lnTo>
                      <a:pt x="427343" y="0"/>
                    </a:lnTo>
                    <a:cubicBezTo>
                      <a:pt x="473271" y="0"/>
                      <a:pt x="517317" y="18245"/>
                      <a:pt x="549792" y="50720"/>
                    </a:cubicBezTo>
                    <a:cubicBezTo>
                      <a:pt x="582268" y="83196"/>
                      <a:pt x="600512" y="127242"/>
                      <a:pt x="600512" y="173169"/>
                    </a:cubicBezTo>
                    <a:lnTo>
                      <a:pt x="600512" y="4643423"/>
                    </a:lnTo>
                    <a:cubicBezTo>
                      <a:pt x="600512" y="4689351"/>
                      <a:pt x="582268" y="4733397"/>
                      <a:pt x="549792" y="4765872"/>
                    </a:cubicBezTo>
                    <a:cubicBezTo>
                      <a:pt x="517317" y="4798348"/>
                      <a:pt x="473271" y="4816592"/>
                      <a:pt x="427343" y="4816592"/>
                    </a:cubicBezTo>
                    <a:lnTo>
                      <a:pt x="173169" y="4816592"/>
                    </a:lnTo>
                    <a:cubicBezTo>
                      <a:pt x="77530" y="4816592"/>
                      <a:pt x="0" y="4739062"/>
                      <a:pt x="0" y="4643423"/>
                    </a:cubicBezTo>
                    <a:lnTo>
                      <a:pt x="0" y="173169"/>
                    </a:lnTo>
                    <a:cubicBezTo>
                      <a:pt x="0" y="127242"/>
                      <a:pt x="18245" y="83196"/>
                      <a:pt x="50720" y="50720"/>
                    </a:cubicBezTo>
                    <a:cubicBezTo>
                      <a:pt x="83196" y="18245"/>
                      <a:pt x="127242" y="0"/>
                      <a:pt x="173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8" name="Freeform 8"/>
            <p:cNvSpPr/>
            <p:nvPr/>
          </p:nvSpPr>
          <p:spPr>
            <a:xfrm rot="-5400000">
              <a:off x="22686452" y="725697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6"/>
                  </a:lnTo>
                  <a:lnTo>
                    <a:pt x="0" y="129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797512" y="1067314"/>
              <a:ext cx="18788975" cy="1009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39"/>
                </a:lnSpc>
                <a:spcBef>
                  <a:spcPct val="0"/>
                </a:spcBef>
              </a:pPr>
              <a:r>
                <a:rPr lang="en-US" sz="459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Správa o merateľných ukazovateľoch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489831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726953" y="3437620"/>
              <a:ext cx="10489464" cy="9595625"/>
            </a:xfrm>
            <a:custGeom>
              <a:avLst/>
              <a:gdLst/>
              <a:ahLst/>
              <a:cxnLst/>
              <a:rect l="l" t="t" r="r" b="b"/>
              <a:pathLst>
                <a:path w="10489464" h="9595625">
                  <a:moveTo>
                    <a:pt x="0" y="0"/>
                  </a:moveTo>
                  <a:lnTo>
                    <a:pt x="10489464" y="0"/>
                  </a:lnTo>
                  <a:lnTo>
                    <a:pt x="10489464" y="9595625"/>
                  </a:lnTo>
                  <a:lnTo>
                    <a:pt x="0" y="959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7188293" y="4035516"/>
              <a:ext cx="8459106" cy="1208958"/>
              <a:chOff x="0" y="0"/>
              <a:chExt cx="1966804" cy="28109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966804" cy="281091"/>
              </a:xfrm>
              <a:custGeom>
                <a:avLst/>
                <a:gdLst/>
                <a:ahLst/>
                <a:cxnLst/>
                <a:rect l="l" t="t" r="r" b="b"/>
                <a:pathLst>
                  <a:path w="1966804" h="281091">
                    <a:moveTo>
                      <a:pt x="0" y="0"/>
                    </a:moveTo>
                    <a:lnTo>
                      <a:pt x="1966804" y="0"/>
                    </a:lnTo>
                    <a:lnTo>
                      <a:pt x="1966804" y="281091"/>
                    </a:lnTo>
                    <a:lnTo>
                      <a:pt x="0" y="28109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CB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1966804" cy="319191"/>
              </a:xfrm>
              <a:prstGeom prst="rect">
                <a:avLst/>
              </a:prstGeom>
            </p:spPr>
            <p:txBody>
              <a:bodyPr lIns="43158" tIns="43158" rIns="43158" bIns="43158" rtlCol="0" anchor="ctr"/>
              <a:lstStyle/>
              <a:p>
                <a:pPr algn="ctr">
                  <a:lnSpc>
                    <a:spcPts val="2873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7188293" y="5573011"/>
              <a:ext cx="9562576" cy="1208958"/>
              <a:chOff x="0" y="0"/>
              <a:chExt cx="2223369" cy="28109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223369" cy="281091"/>
              </a:xfrm>
              <a:custGeom>
                <a:avLst/>
                <a:gdLst/>
                <a:ahLst/>
                <a:cxnLst/>
                <a:rect l="l" t="t" r="r" b="b"/>
                <a:pathLst>
                  <a:path w="2223369" h="281091">
                    <a:moveTo>
                      <a:pt x="0" y="0"/>
                    </a:moveTo>
                    <a:lnTo>
                      <a:pt x="2223369" y="0"/>
                    </a:lnTo>
                    <a:lnTo>
                      <a:pt x="2223369" y="281091"/>
                    </a:lnTo>
                    <a:lnTo>
                      <a:pt x="0" y="28109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CB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2223369" cy="319191"/>
              </a:xfrm>
              <a:prstGeom prst="rect">
                <a:avLst/>
              </a:prstGeom>
            </p:spPr>
            <p:txBody>
              <a:bodyPr lIns="43158" tIns="43158" rIns="43158" bIns="43158" rtlCol="0" anchor="ctr"/>
              <a:lstStyle/>
              <a:p>
                <a:pPr algn="ctr">
                  <a:lnSpc>
                    <a:spcPts val="2873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7190397" y="8662455"/>
              <a:ext cx="9462841" cy="1090204"/>
              <a:chOff x="0" y="0"/>
              <a:chExt cx="2200179" cy="25348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200179" cy="253480"/>
              </a:xfrm>
              <a:custGeom>
                <a:avLst/>
                <a:gdLst/>
                <a:ahLst/>
                <a:cxnLst/>
                <a:rect l="l" t="t" r="r" b="b"/>
                <a:pathLst>
                  <a:path w="2200179" h="253480">
                    <a:moveTo>
                      <a:pt x="0" y="0"/>
                    </a:moveTo>
                    <a:lnTo>
                      <a:pt x="2200179" y="0"/>
                    </a:lnTo>
                    <a:lnTo>
                      <a:pt x="2200179" y="253480"/>
                    </a:lnTo>
                    <a:lnTo>
                      <a:pt x="0" y="25348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CB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2200179" cy="291580"/>
              </a:xfrm>
              <a:prstGeom prst="rect">
                <a:avLst/>
              </a:prstGeom>
            </p:spPr>
            <p:txBody>
              <a:bodyPr lIns="43158" tIns="43158" rIns="43158" bIns="43158" rtlCol="0" anchor="ctr"/>
              <a:lstStyle/>
              <a:p>
                <a:pPr algn="ctr">
                  <a:lnSpc>
                    <a:spcPts val="2873"/>
                  </a:lnSpc>
                </a:pPr>
                <a:endParaRPr/>
              </a:p>
            </p:txBody>
          </p:sp>
        </p:grpSp>
        <p:sp>
          <p:nvSpPr>
            <p:cNvPr id="21" name="AutoShape 21"/>
            <p:cNvSpPr/>
            <p:nvPr/>
          </p:nvSpPr>
          <p:spPr>
            <a:xfrm flipH="1">
              <a:off x="16302874" y="4461873"/>
              <a:ext cx="1827085" cy="0"/>
            </a:xfrm>
            <a:prstGeom prst="line">
              <a:avLst/>
            </a:prstGeom>
            <a:ln w="88900" cap="flat">
              <a:solidFill>
                <a:srgbClr val="CB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2" name="Freeform 22"/>
            <p:cNvSpPr/>
            <p:nvPr/>
          </p:nvSpPr>
          <p:spPr>
            <a:xfrm rot="1131775" flipH="1">
              <a:off x="4895902" y="9248735"/>
              <a:ext cx="2252123" cy="636225"/>
            </a:xfrm>
            <a:custGeom>
              <a:avLst/>
              <a:gdLst/>
              <a:ahLst/>
              <a:cxnLst/>
              <a:rect l="l" t="t" r="r" b="b"/>
              <a:pathLst>
                <a:path w="2252123" h="636225">
                  <a:moveTo>
                    <a:pt x="2252123" y="0"/>
                  </a:moveTo>
                  <a:lnTo>
                    <a:pt x="0" y="0"/>
                  </a:lnTo>
                  <a:lnTo>
                    <a:pt x="0" y="636225"/>
                  </a:lnTo>
                  <a:lnTo>
                    <a:pt x="2252123" y="636225"/>
                  </a:lnTo>
                  <a:lnTo>
                    <a:pt x="2252123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8600717" y="8187808"/>
              <a:ext cx="5422783" cy="26367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3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Ak mal projekt dosah aj na iné skupiny spoločnosti, okrem tej, na ktorú bol zameraný tak to sem uveďte</a:t>
              </a:r>
            </a:p>
          </p:txBody>
        </p:sp>
        <p:sp>
          <p:nvSpPr>
            <p:cNvPr id="24" name="Freeform 24"/>
            <p:cNvSpPr/>
            <p:nvPr/>
          </p:nvSpPr>
          <p:spPr>
            <a:xfrm rot="1565895" flipV="1">
              <a:off x="16685473" y="6569977"/>
              <a:ext cx="2888973" cy="816135"/>
            </a:xfrm>
            <a:custGeom>
              <a:avLst/>
              <a:gdLst/>
              <a:ahLst/>
              <a:cxnLst/>
              <a:rect l="l" t="t" r="r" b="b"/>
              <a:pathLst>
                <a:path w="2888973" h="816135">
                  <a:moveTo>
                    <a:pt x="0" y="816134"/>
                  </a:moveTo>
                  <a:lnTo>
                    <a:pt x="2888972" y="816134"/>
                  </a:lnTo>
                  <a:lnTo>
                    <a:pt x="2888972" y="0"/>
                  </a:lnTo>
                  <a:lnTo>
                    <a:pt x="0" y="0"/>
                  </a:lnTo>
                  <a:lnTo>
                    <a:pt x="0" y="816134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6971332" y="9746359"/>
            <a:ext cx="5940981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Zdroj: Úrad pre Slovákov žijúcich v zahraničíi - DIS, 2025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9800717"/>
            <a:chOff x="0" y="0"/>
            <a:chExt cx="24384000" cy="13067622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3169" y="0"/>
                    </a:moveTo>
                    <a:lnTo>
                      <a:pt x="427343" y="0"/>
                    </a:lnTo>
                    <a:cubicBezTo>
                      <a:pt x="473271" y="0"/>
                      <a:pt x="517317" y="18245"/>
                      <a:pt x="549792" y="50720"/>
                    </a:cubicBezTo>
                    <a:cubicBezTo>
                      <a:pt x="582268" y="83196"/>
                      <a:pt x="600512" y="127242"/>
                      <a:pt x="600512" y="173169"/>
                    </a:cubicBezTo>
                    <a:lnTo>
                      <a:pt x="600512" y="4643423"/>
                    </a:lnTo>
                    <a:cubicBezTo>
                      <a:pt x="600512" y="4689351"/>
                      <a:pt x="582268" y="4733397"/>
                      <a:pt x="549792" y="4765872"/>
                    </a:cubicBezTo>
                    <a:cubicBezTo>
                      <a:pt x="517317" y="4798348"/>
                      <a:pt x="473271" y="4816592"/>
                      <a:pt x="427343" y="4816592"/>
                    </a:cubicBezTo>
                    <a:lnTo>
                      <a:pt x="173169" y="4816592"/>
                    </a:lnTo>
                    <a:cubicBezTo>
                      <a:pt x="77530" y="4816592"/>
                      <a:pt x="0" y="4739062"/>
                      <a:pt x="0" y="4643423"/>
                    </a:cubicBezTo>
                    <a:lnTo>
                      <a:pt x="0" y="173169"/>
                    </a:lnTo>
                    <a:cubicBezTo>
                      <a:pt x="0" y="127242"/>
                      <a:pt x="18245" y="83196"/>
                      <a:pt x="50720" y="50720"/>
                    </a:cubicBezTo>
                    <a:cubicBezTo>
                      <a:pt x="83196" y="18245"/>
                      <a:pt x="127242" y="0"/>
                      <a:pt x="173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22686452" y="725697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6"/>
                  </a:lnTo>
                  <a:lnTo>
                    <a:pt x="0" y="129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797512" y="1067314"/>
              <a:ext cx="18788975" cy="1009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39"/>
                </a:lnSpc>
                <a:spcBef>
                  <a:spcPct val="0"/>
                </a:spcBef>
              </a:pPr>
              <a:r>
                <a:rPr lang="en-US" sz="459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Správa o merateľných ukazovateľoch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489831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Freeform 9"/>
            <p:cNvSpPr/>
            <p:nvPr/>
          </p:nvSpPr>
          <p:spPr>
            <a:xfrm>
              <a:off x="5487102" y="4870029"/>
              <a:ext cx="12932113" cy="7861467"/>
            </a:xfrm>
            <a:custGeom>
              <a:avLst/>
              <a:gdLst/>
              <a:ahLst/>
              <a:cxnLst/>
              <a:rect l="l" t="t" r="r" b="b"/>
              <a:pathLst>
                <a:path w="12932113" h="7861467">
                  <a:moveTo>
                    <a:pt x="0" y="0"/>
                  </a:moveTo>
                  <a:lnTo>
                    <a:pt x="12932113" y="0"/>
                  </a:lnTo>
                  <a:lnTo>
                    <a:pt x="12932113" y="7861467"/>
                  </a:lnTo>
                  <a:lnTo>
                    <a:pt x="0" y="7861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5713616" y="4870029"/>
              <a:ext cx="12705600" cy="1809054"/>
              <a:chOff x="0" y="0"/>
              <a:chExt cx="2954145" cy="42061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954145" cy="420618"/>
              </a:xfrm>
              <a:custGeom>
                <a:avLst/>
                <a:gdLst/>
                <a:ahLst/>
                <a:cxnLst/>
                <a:rect l="l" t="t" r="r" b="b"/>
                <a:pathLst>
                  <a:path w="2954145" h="420618">
                    <a:moveTo>
                      <a:pt x="0" y="0"/>
                    </a:moveTo>
                    <a:lnTo>
                      <a:pt x="2954145" y="0"/>
                    </a:lnTo>
                    <a:lnTo>
                      <a:pt x="2954145" y="420618"/>
                    </a:lnTo>
                    <a:lnTo>
                      <a:pt x="0" y="42061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CB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2954145" cy="458718"/>
              </a:xfrm>
              <a:prstGeom prst="rect">
                <a:avLst/>
              </a:prstGeom>
            </p:spPr>
            <p:txBody>
              <a:bodyPr lIns="43158" tIns="43158" rIns="43158" bIns="43158" rtlCol="0" anchor="ctr"/>
              <a:lstStyle/>
              <a:p>
                <a:pPr algn="ctr">
                  <a:lnSpc>
                    <a:spcPts val="2873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5713616" y="9754503"/>
              <a:ext cx="12403582" cy="2976992"/>
              <a:chOff x="0" y="0"/>
              <a:chExt cx="2883923" cy="69217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883923" cy="692172"/>
              </a:xfrm>
              <a:custGeom>
                <a:avLst/>
                <a:gdLst/>
                <a:ahLst/>
                <a:cxnLst/>
                <a:rect l="l" t="t" r="r" b="b"/>
                <a:pathLst>
                  <a:path w="2883923" h="692172">
                    <a:moveTo>
                      <a:pt x="0" y="0"/>
                    </a:moveTo>
                    <a:lnTo>
                      <a:pt x="2883923" y="0"/>
                    </a:lnTo>
                    <a:lnTo>
                      <a:pt x="2883923" y="692172"/>
                    </a:lnTo>
                    <a:lnTo>
                      <a:pt x="0" y="69217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CB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2883923" cy="730272"/>
              </a:xfrm>
              <a:prstGeom prst="rect">
                <a:avLst/>
              </a:prstGeom>
            </p:spPr>
            <p:txBody>
              <a:bodyPr lIns="43158" tIns="43158" rIns="43158" bIns="43158" rtlCol="0" anchor="ctr"/>
              <a:lstStyle/>
              <a:p>
                <a:pPr algn="ctr">
                  <a:lnSpc>
                    <a:spcPts val="2873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 rot="1565895" flipV="1">
              <a:off x="18451451" y="4842948"/>
              <a:ext cx="2888973" cy="816135"/>
            </a:xfrm>
            <a:custGeom>
              <a:avLst/>
              <a:gdLst/>
              <a:ahLst/>
              <a:cxnLst/>
              <a:rect l="l" t="t" r="r" b="b"/>
              <a:pathLst>
                <a:path w="2888973" h="816135">
                  <a:moveTo>
                    <a:pt x="0" y="816135"/>
                  </a:moveTo>
                  <a:lnTo>
                    <a:pt x="2888972" y="816135"/>
                  </a:lnTo>
                  <a:lnTo>
                    <a:pt x="2888972" y="0"/>
                  </a:lnTo>
                  <a:lnTo>
                    <a:pt x="0" y="0"/>
                  </a:lnTo>
                  <a:lnTo>
                    <a:pt x="0" y="816135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8961217" y="6383664"/>
              <a:ext cx="5422783" cy="26367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3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Ako ste projekt prezentovali? - prihlášky, plagáty, platená reklama na soc. sieťach, videa? </a:t>
              </a:r>
            </a:p>
            <a:p>
              <a:pPr algn="ctr">
                <a:lnSpc>
                  <a:spcPts val="3220"/>
                </a:lnSpc>
              </a:pPr>
              <a:r>
                <a:rPr lang="en-US" sz="23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- uveďte to sem</a:t>
              </a:r>
            </a:p>
          </p:txBody>
        </p:sp>
        <p:sp>
          <p:nvSpPr>
            <p:cNvPr id="18" name="Freeform 18"/>
            <p:cNvSpPr/>
            <p:nvPr/>
          </p:nvSpPr>
          <p:spPr>
            <a:xfrm rot="1131775" flipH="1">
              <a:off x="3592009" y="9400832"/>
              <a:ext cx="2252123" cy="636225"/>
            </a:xfrm>
            <a:custGeom>
              <a:avLst/>
              <a:gdLst/>
              <a:ahLst/>
              <a:cxnLst/>
              <a:rect l="l" t="t" r="r" b="b"/>
              <a:pathLst>
                <a:path w="2252123" h="636225">
                  <a:moveTo>
                    <a:pt x="2252123" y="0"/>
                  </a:moveTo>
                  <a:lnTo>
                    <a:pt x="0" y="0"/>
                  </a:lnTo>
                  <a:lnTo>
                    <a:pt x="0" y="636224"/>
                  </a:lnTo>
                  <a:lnTo>
                    <a:pt x="2252123" y="636224"/>
                  </a:lnTo>
                  <a:lnTo>
                    <a:pt x="2252123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4319" y="6417123"/>
              <a:ext cx="5422783" cy="26367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endParaRPr/>
            </a:p>
            <a:p>
              <a:pPr algn="ctr">
                <a:lnSpc>
                  <a:spcPts val="3220"/>
                </a:lnSpc>
              </a:pPr>
              <a:r>
                <a:rPr lang="en-US" sz="23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ÁNO/NIE</a:t>
              </a:r>
            </a:p>
            <a:p>
              <a:pPr algn="ctr">
                <a:lnSpc>
                  <a:spcPts val="3220"/>
                </a:lnSpc>
              </a:pPr>
              <a:r>
                <a:rPr lang="en-US" sz="23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Ide/Neide o ďalší ročník? </a:t>
              </a:r>
            </a:p>
            <a:p>
              <a:pPr algn="ctr">
                <a:lnSpc>
                  <a:spcPts val="3220"/>
                </a:lnSpc>
              </a:pPr>
              <a:r>
                <a:rPr lang="en-US" sz="23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Plánujte projekt realizovať</a:t>
              </a:r>
            </a:p>
            <a:p>
              <a:pPr algn="ctr">
                <a:lnSpc>
                  <a:spcPts val="3220"/>
                </a:lnSpc>
              </a:pPr>
              <a:r>
                <a:rPr lang="en-US" sz="23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a  v budúcnosti?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453201" y="12702921"/>
              <a:ext cx="7921308" cy="364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Zdroj: Úrad pre Slovákov žijúcich v zahraničíi - DIS, 2025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042301"/>
            <a:chOff x="0" y="0"/>
            <a:chExt cx="24384000" cy="13389735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67195" y="0"/>
                    </a:moveTo>
                    <a:lnTo>
                      <a:pt x="433318" y="0"/>
                    </a:lnTo>
                    <a:cubicBezTo>
                      <a:pt x="477660" y="0"/>
                      <a:pt x="520187" y="17615"/>
                      <a:pt x="551542" y="48970"/>
                    </a:cubicBezTo>
                    <a:cubicBezTo>
                      <a:pt x="582897" y="80325"/>
                      <a:pt x="600512" y="122852"/>
                      <a:pt x="600512" y="167195"/>
                    </a:cubicBezTo>
                    <a:lnTo>
                      <a:pt x="600512" y="4649398"/>
                    </a:lnTo>
                    <a:cubicBezTo>
                      <a:pt x="600512" y="4693741"/>
                      <a:pt x="582897" y="4736267"/>
                      <a:pt x="551542" y="4767622"/>
                    </a:cubicBezTo>
                    <a:cubicBezTo>
                      <a:pt x="520187" y="4798977"/>
                      <a:pt x="477660" y="4816592"/>
                      <a:pt x="433318" y="4816592"/>
                    </a:cubicBezTo>
                    <a:lnTo>
                      <a:pt x="167195" y="4816592"/>
                    </a:lnTo>
                    <a:cubicBezTo>
                      <a:pt x="74856" y="4816592"/>
                      <a:pt x="0" y="4741737"/>
                      <a:pt x="0" y="4649398"/>
                    </a:cubicBezTo>
                    <a:lnTo>
                      <a:pt x="0" y="167195"/>
                    </a:lnTo>
                    <a:cubicBezTo>
                      <a:pt x="0" y="122852"/>
                      <a:pt x="17615" y="80325"/>
                      <a:pt x="48970" y="48970"/>
                    </a:cubicBezTo>
                    <a:cubicBezTo>
                      <a:pt x="80325" y="17615"/>
                      <a:pt x="122852" y="0"/>
                      <a:pt x="167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2615" tIns="52615" rIns="52615" bIns="52615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22686452" y="725697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6"/>
                  </a:lnTo>
                  <a:lnTo>
                    <a:pt x="0" y="129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797512" y="1067314"/>
              <a:ext cx="18788975" cy="1009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39"/>
                </a:lnSpc>
                <a:spcBef>
                  <a:spcPct val="0"/>
                </a:spcBef>
              </a:pPr>
              <a:r>
                <a:rPr lang="en-US" sz="459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Správa o merateľných ukazovateľoch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489831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75545" y="5243727"/>
              <a:ext cx="4179641" cy="3170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Vyberte jednu alebo viac možností</a:t>
              </a:r>
            </a:p>
            <a:p>
              <a:pPr algn="ctr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prípadne vyberte možnosť “iné” a slovne uveďte  o akú oblasť ide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9080644" y="5243727"/>
              <a:ext cx="4179641" cy="3703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Krajania z iných štátov</a:t>
              </a:r>
            </a:p>
            <a:p>
              <a:pPr algn="ctr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Vyberte si možnosť Áno/Nie</a:t>
              </a:r>
            </a:p>
            <a:p>
              <a:pPr algn="ctr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Ak je odpoveď ÁNO doplnte požadovanú informáciu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91251" y="10219603"/>
              <a:ext cx="4179641" cy="3170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Krajania z iných štátov</a:t>
              </a:r>
            </a:p>
            <a:p>
              <a:pPr algn="ctr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Ak ste odpovedali na všetky 3 otázky nie, tak v tomto okne uveďte “irelevntné”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6990029" y="3040094"/>
              <a:ext cx="10099832" cy="10099832"/>
            </a:xfrm>
            <a:custGeom>
              <a:avLst/>
              <a:gdLst/>
              <a:ahLst/>
              <a:cxnLst/>
              <a:rect l="l" t="t" r="r" b="b"/>
              <a:pathLst>
                <a:path w="10099832" h="10099832">
                  <a:moveTo>
                    <a:pt x="0" y="0"/>
                  </a:moveTo>
                  <a:lnTo>
                    <a:pt x="10099832" y="0"/>
                  </a:lnTo>
                  <a:lnTo>
                    <a:pt x="10099832" y="10099832"/>
                  </a:lnTo>
                  <a:lnTo>
                    <a:pt x="0" y="100998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3" name="Freeform 13"/>
            <p:cNvSpPr/>
            <p:nvPr/>
          </p:nvSpPr>
          <p:spPr>
            <a:xfrm rot="-1636999" flipH="1" flipV="1">
              <a:off x="4795768" y="4164001"/>
              <a:ext cx="2174423" cy="614274"/>
            </a:xfrm>
            <a:custGeom>
              <a:avLst/>
              <a:gdLst/>
              <a:ahLst/>
              <a:cxnLst/>
              <a:rect l="l" t="t" r="r" b="b"/>
              <a:pathLst>
                <a:path w="2174423" h="614274">
                  <a:moveTo>
                    <a:pt x="2174423" y="614275"/>
                  </a:moveTo>
                  <a:lnTo>
                    <a:pt x="0" y="614275"/>
                  </a:lnTo>
                  <a:lnTo>
                    <a:pt x="0" y="0"/>
                  </a:lnTo>
                  <a:lnTo>
                    <a:pt x="2174423" y="0"/>
                  </a:lnTo>
                  <a:lnTo>
                    <a:pt x="2174423" y="614275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4" name="Freeform 14"/>
            <p:cNvSpPr/>
            <p:nvPr/>
          </p:nvSpPr>
          <p:spPr>
            <a:xfrm rot="-2126196">
              <a:off x="16757550" y="8663482"/>
              <a:ext cx="2174423" cy="614274"/>
            </a:xfrm>
            <a:custGeom>
              <a:avLst/>
              <a:gdLst/>
              <a:ahLst/>
              <a:cxnLst/>
              <a:rect l="l" t="t" r="r" b="b"/>
              <a:pathLst>
                <a:path w="2174423" h="614274">
                  <a:moveTo>
                    <a:pt x="0" y="0"/>
                  </a:moveTo>
                  <a:lnTo>
                    <a:pt x="2174423" y="0"/>
                  </a:lnTo>
                  <a:lnTo>
                    <a:pt x="2174423" y="614275"/>
                  </a:lnTo>
                  <a:lnTo>
                    <a:pt x="0" y="6142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7230355" y="8303381"/>
              <a:ext cx="9550514" cy="3360252"/>
              <a:chOff x="0" y="0"/>
              <a:chExt cx="2299913" cy="80920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299913" cy="809201"/>
              </a:xfrm>
              <a:custGeom>
                <a:avLst/>
                <a:gdLst/>
                <a:ahLst/>
                <a:cxnLst/>
                <a:rect l="l" t="t" r="r" b="b"/>
                <a:pathLst>
                  <a:path w="2299913" h="809201">
                    <a:moveTo>
                      <a:pt x="0" y="0"/>
                    </a:moveTo>
                    <a:lnTo>
                      <a:pt x="2299913" y="0"/>
                    </a:lnTo>
                    <a:lnTo>
                      <a:pt x="2299913" y="809201"/>
                    </a:lnTo>
                    <a:lnTo>
                      <a:pt x="0" y="80920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CB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2299913" cy="847301"/>
              </a:xfrm>
              <a:prstGeom prst="rect">
                <a:avLst/>
              </a:prstGeom>
            </p:spPr>
            <p:txBody>
              <a:bodyPr lIns="43158" tIns="43158" rIns="43158" bIns="43158" rtlCol="0" anchor="ctr"/>
              <a:lstStyle/>
              <a:p>
                <a:pPr algn="ctr">
                  <a:lnSpc>
                    <a:spcPts val="2872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7230355" y="4022577"/>
              <a:ext cx="9550514" cy="4115565"/>
              <a:chOff x="0" y="0"/>
              <a:chExt cx="2299913" cy="99109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299913" cy="991092"/>
              </a:xfrm>
              <a:custGeom>
                <a:avLst/>
                <a:gdLst/>
                <a:ahLst/>
                <a:cxnLst/>
                <a:rect l="l" t="t" r="r" b="b"/>
                <a:pathLst>
                  <a:path w="2299913" h="991092">
                    <a:moveTo>
                      <a:pt x="0" y="0"/>
                    </a:moveTo>
                    <a:lnTo>
                      <a:pt x="2299913" y="0"/>
                    </a:lnTo>
                    <a:lnTo>
                      <a:pt x="2299913" y="991092"/>
                    </a:lnTo>
                    <a:lnTo>
                      <a:pt x="0" y="99109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CB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2299913" cy="1029192"/>
              </a:xfrm>
              <a:prstGeom prst="rect">
                <a:avLst/>
              </a:prstGeom>
            </p:spPr>
            <p:txBody>
              <a:bodyPr lIns="43158" tIns="43158" rIns="43158" bIns="43158" rtlCol="0" anchor="ctr"/>
              <a:lstStyle/>
              <a:p>
                <a:pPr algn="ctr">
                  <a:lnSpc>
                    <a:spcPts val="2872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7264688" y="12052187"/>
              <a:ext cx="9550514" cy="1009270"/>
              <a:chOff x="0" y="0"/>
              <a:chExt cx="2299913" cy="243048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299913" cy="243048"/>
              </a:xfrm>
              <a:custGeom>
                <a:avLst/>
                <a:gdLst/>
                <a:ahLst/>
                <a:cxnLst/>
                <a:rect l="l" t="t" r="r" b="b"/>
                <a:pathLst>
                  <a:path w="2299913" h="243048">
                    <a:moveTo>
                      <a:pt x="0" y="0"/>
                    </a:moveTo>
                    <a:lnTo>
                      <a:pt x="2299913" y="0"/>
                    </a:lnTo>
                    <a:lnTo>
                      <a:pt x="2299913" y="243048"/>
                    </a:lnTo>
                    <a:lnTo>
                      <a:pt x="0" y="24304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CB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2299913" cy="281148"/>
              </a:xfrm>
              <a:prstGeom prst="rect">
                <a:avLst/>
              </a:prstGeom>
            </p:spPr>
            <p:txBody>
              <a:bodyPr lIns="43158" tIns="43158" rIns="43158" bIns="43158" rtlCol="0" anchor="ctr"/>
              <a:lstStyle/>
              <a:p>
                <a:pPr algn="ctr">
                  <a:lnSpc>
                    <a:spcPts val="2872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 rot="1119604" flipH="1" flipV="1">
              <a:off x="4826507" y="11393253"/>
              <a:ext cx="2674554" cy="755562"/>
            </a:xfrm>
            <a:custGeom>
              <a:avLst/>
              <a:gdLst/>
              <a:ahLst/>
              <a:cxnLst/>
              <a:rect l="l" t="t" r="r" b="b"/>
              <a:pathLst>
                <a:path w="2674554" h="755562">
                  <a:moveTo>
                    <a:pt x="2674554" y="755562"/>
                  </a:moveTo>
                  <a:lnTo>
                    <a:pt x="0" y="755562"/>
                  </a:lnTo>
                  <a:lnTo>
                    <a:pt x="0" y="0"/>
                  </a:lnTo>
                  <a:lnTo>
                    <a:pt x="2674554" y="0"/>
                  </a:lnTo>
                  <a:lnTo>
                    <a:pt x="2674554" y="755562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6854352" y="9887679"/>
            <a:ext cx="5940981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Zdroj: Úrad pre Slovákov žijúcich v zahraničíi - DIS, 2025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9644373"/>
            <a:chOff x="0" y="0"/>
            <a:chExt cx="24384000" cy="12859164"/>
          </a:xfrm>
        </p:grpSpPr>
        <p:sp>
          <p:nvSpPr>
            <p:cNvPr id="3" name="Freeform 3"/>
            <p:cNvSpPr/>
            <p:nvPr/>
          </p:nvSpPr>
          <p:spPr>
            <a:xfrm>
              <a:off x="4697667" y="3895251"/>
              <a:ext cx="16445514" cy="7098064"/>
            </a:xfrm>
            <a:custGeom>
              <a:avLst/>
              <a:gdLst/>
              <a:ahLst/>
              <a:cxnLst/>
              <a:rect l="l" t="t" r="r" b="b"/>
              <a:pathLst>
                <a:path w="16445514" h="7098064">
                  <a:moveTo>
                    <a:pt x="0" y="0"/>
                  </a:moveTo>
                  <a:lnTo>
                    <a:pt x="16445514" y="0"/>
                  </a:lnTo>
                  <a:lnTo>
                    <a:pt x="16445514" y="7098064"/>
                  </a:lnTo>
                  <a:lnTo>
                    <a:pt x="0" y="7098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4" name="Group 4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3169" y="0"/>
                    </a:moveTo>
                    <a:lnTo>
                      <a:pt x="427343" y="0"/>
                    </a:lnTo>
                    <a:cubicBezTo>
                      <a:pt x="473271" y="0"/>
                      <a:pt x="517317" y="18245"/>
                      <a:pt x="549792" y="50720"/>
                    </a:cubicBezTo>
                    <a:cubicBezTo>
                      <a:pt x="582268" y="83196"/>
                      <a:pt x="600512" y="127242"/>
                      <a:pt x="600512" y="173169"/>
                    </a:cubicBezTo>
                    <a:lnTo>
                      <a:pt x="600512" y="4643423"/>
                    </a:lnTo>
                    <a:cubicBezTo>
                      <a:pt x="600512" y="4689351"/>
                      <a:pt x="582268" y="4733397"/>
                      <a:pt x="549792" y="4765872"/>
                    </a:cubicBezTo>
                    <a:cubicBezTo>
                      <a:pt x="517317" y="4798348"/>
                      <a:pt x="473271" y="4816592"/>
                      <a:pt x="427343" y="4816592"/>
                    </a:cubicBezTo>
                    <a:lnTo>
                      <a:pt x="173169" y="4816592"/>
                    </a:lnTo>
                    <a:cubicBezTo>
                      <a:pt x="77530" y="4816592"/>
                      <a:pt x="0" y="4739062"/>
                      <a:pt x="0" y="4643423"/>
                    </a:cubicBezTo>
                    <a:lnTo>
                      <a:pt x="0" y="173169"/>
                    </a:lnTo>
                    <a:cubicBezTo>
                      <a:pt x="0" y="127242"/>
                      <a:pt x="18245" y="83196"/>
                      <a:pt x="50720" y="50720"/>
                    </a:cubicBezTo>
                    <a:cubicBezTo>
                      <a:pt x="83196" y="18245"/>
                      <a:pt x="127242" y="0"/>
                      <a:pt x="173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7" name="Freeform 7"/>
            <p:cNvSpPr/>
            <p:nvPr/>
          </p:nvSpPr>
          <p:spPr>
            <a:xfrm rot="-5400000">
              <a:off x="22686452" y="725697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6"/>
                  </a:lnTo>
                  <a:lnTo>
                    <a:pt x="0" y="129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797512" y="1067314"/>
              <a:ext cx="18788975" cy="1009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39"/>
                </a:lnSpc>
                <a:spcBef>
                  <a:spcPct val="0"/>
                </a:spcBef>
              </a:pPr>
              <a:r>
                <a:rPr lang="en-US" sz="459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Správa o merateľných ukazovateľoch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489831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5028384" y="3895251"/>
              <a:ext cx="15012318" cy="1201749"/>
              <a:chOff x="0" y="0"/>
              <a:chExt cx="3490473" cy="27941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490473" cy="279416"/>
              </a:xfrm>
              <a:custGeom>
                <a:avLst/>
                <a:gdLst/>
                <a:ahLst/>
                <a:cxnLst/>
                <a:rect l="l" t="t" r="r" b="b"/>
                <a:pathLst>
                  <a:path w="3490473" h="279416">
                    <a:moveTo>
                      <a:pt x="0" y="0"/>
                    </a:moveTo>
                    <a:lnTo>
                      <a:pt x="3490473" y="0"/>
                    </a:lnTo>
                    <a:lnTo>
                      <a:pt x="3490473" y="279416"/>
                    </a:lnTo>
                    <a:lnTo>
                      <a:pt x="0" y="27941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CB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3490473" cy="317515"/>
              </a:xfrm>
              <a:prstGeom prst="rect">
                <a:avLst/>
              </a:prstGeom>
            </p:spPr>
            <p:txBody>
              <a:bodyPr lIns="43158" tIns="43158" rIns="43158" bIns="43158" rtlCol="0" anchor="ctr"/>
              <a:lstStyle/>
              <a:p>
                <a:pPr algn="ctr">
                  <a:lnSpc>
                    <a:spcPts val="2873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0" y="6061589"/>
              <a:ext cx="4179641" cy="3170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Vyberte jednu alebo viac možností</a:t>
              </a:r>
            </a:p>
            <a:p>
              <a:pPr algn="ctr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prípadne vyberte možnosť “iné” a slovne uveďte  o akú oblasť ide</a:t>
              </a:r>
            </a:p>
          </p:txBody>
        </p:sp>
        <p:sp>
          <p:nvSpPr>
            <p:cNvPr id="14" name="Freeform 14"/>
            <p:cNvSpPr/>
            <p:nvPr/>
          </p:nvSpPr>
          <p:spPr>
            <a:xfrm rot="-1636999" flipH="1" flipV="1">
              <a:off x="2755715" y="4376037"/>
              <a:ext cx="2252123" cy="636225"/>
            </a:xfrm>
            <a:custGeom>
              <a:avLst/>
              <a:gdLst/>
              <a:ahLst/>
              <a:cxnLst/>
              <a:rect l="l" t="t" r="r" b="b"/>
              <a:pathLst>
                <a:path w="2252123" h="636225">
                  <a:moveTo>
                    <a:pt x="2252122" y="636225"/>
                  </a:moveTo>
                  <a:lnTo>
                    <a:pt x="0" y="636225"/>
                  </a:lnTo>
                  <a:lnTo>
                    <a:pt x="0" y="0"/>
                  </a:lnTo>
                  <a:lnTo>
                    <a:pt x="2252122" y="0"/>
                  </a:lnTo>
                  <a:lnTo>
                    <a:pt x="2252122" y="636225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1289232"/>
              <a:ext cx="8695663" cy="1569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Ak projekt nemal vplyv na vzájomné spoznávanie sa krajanských komunít, zvoľte možnosť “iné” a uveďte “irelevantné”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5028384" y="9966505"/>
              <a:ext cx="1682287" cy="1026809"/>
              <a:chOff x="0" y="0"/>
              <a:chExt cx="391144" cy="238741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391144" cy="238741"/>
              </a:xfrm>
              <a:custGeom>
                <a:avLst/>
                <a:gdLst/>
                <a:ahLst/>
                <a:cxnLst/>
                <a:rect l="l" t="t" r="r" b="b"/>
                <a:pathLst>
                  <a:path w="391144" h="238741">
                    <a:moveTo>
                      <a:pt x="0" y="0"/>
                    </a:moveTo>
                    <a:lnTo>
                      <a:pt x="391144" y="0"/>
                    </a:lnTo>
                    <a:lnTo>
                      <a:pt x="391144" y="238741"/>
                    </a:lnTo>
                    <a:lnTo>
                      <a:pt x="0" y="23874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CB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391144" cy="276841"/>
              </a:xfrm>
              <a:prstGeom prst="rect">
                <a:avLst/>
              </a:prstGeom>
            </p:spPr>
            <p:txBody>
              <a:bodyPr lIns="43158" tIns="43158" rIns="43158" bIns="43158" rtlCol="0" anchor="ctr"/>
              <a:lstStyle/>
              <a:p>
                <a:pPr algn="ctr">
                  <a:lnSpc>
                    <a:spcPts val="2873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2638943" y="11112702"/>
              <a:ext cx="7921308" cy="364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Zdroj: Úrad pre Slovákov žijúcich v zahraničíi - DIS, 2025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9217025"/>
            <a:chOff x="0" y="0"/>
            <a:chExt cx="24384000" cy="12289367"/>
          </a:xfrm>
        </p:grpSpPr>
        <p:sp>
          <p:nvSpPr>
            <p:cNvPr id="3" name="Freeform 3"/>
            <p:cNvSpPr/>
            <p:nvPr/>
          </p:nvSpPr>
          <p:spPr>
            <a:xfrm>
              <a:off x="5131524" y="3511883"/>
              <a:ext cx="14120952" cy="8342224"/>
            </a:xfrm>
            <a:custGeom>
              <a:avLst/>
              <a:gdLst/>
              <a:ahLst/>
              <a:cxnLst/>
              <a:rect l="l" t="t" r="r" b="b"/>
              <a:pathLst>
                <a:path w="14120952" h="8342224">
                  <a:moveTo>
                    <a:pt x="0" y="0"/>
                  </a:moveTo>
                  <a:lnTo>
                    <a:pt x="14120952" y="0"/>
                  </a:lnTo>
                  <a:lnTo>
                    <a:pt x="14120952" y="8342224"/>
                  </a:lnTo>
                  <a:lnTo>
                    <a:pt x="0" y="8342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4" name="Group 4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3169" y="0"/>
                    </a:moveTo>
                    <a:lnTo>
                      <a:pt x="427343" y="0"/>
                    </a:lnTo>
                    <a:cubicBezTo>
                      <a:pt x="473271" y="0"/>
                      <a:pt x="517317" y="18245"/>
                      <a:pt x="549792" y="50720"/>
                    </a:cubicBezTo>
                    <a:cubicBezTo>
                      <a:pt x="582268" y="83196"/>
                      <a:pt x="600512" y="127242"/>
                      <a:pt x="600512" y="173169"/>
                    </a:cubicBezTo>
                    <a:lnTo>
                      <a:pt x="600512" y="4643423"/>
                    </a:lnTo>
                    <a:cubicBezTo>
                      <a:pt x="600512" y="4689351"/>
                      <a:pt x="582268" y="4733397"/>
                      <a:pt x="549792" y="4765872"/>
                    </a:cubicBezTo>
                    <a:cubicBezTo>
                      <a:pt x="517317" y="4798348"/>
                      <a:pt x="473271" y="4816592"/>
                      <a:pt x="427343" y="4816592"/>
                    </a:cubicBezTo>
                    <a:lnTo>
                      <a:pt x="173169" y="4816592"/>
                    </a:lnTo>
                    <a:cubicBezTo>
                      <a:pt x="77530" y="4816592"/>
                      <a:pt x="0" y="4739062"/>
                      <a:pt x="0" y="4643423"/>
                    </a:cubicBezTo>
                    <a:lnTo>
                      <a:pt x="0" y="173169"/>
                    </a:lnTo>
                    <a:cubicBezTo>
                      <a:pt x="0" y="127242"/>
                      <a:pt x="18245" y="83196"/>
                      <a:pt x="50720" y="50720"/>
                    </a:cubicBezTo>
                    <a:cubicBezTo>
                      <a:pt x="83196" y="18245"/>
                      <a:pt x="127242" y="0"/>
                      <a:pt x="173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2797512" y="1067314"/>
              <a:ext cx="18788975" cy="1009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39"/>
                </a:lnSpc>
                <a:spcBef>
                  <a:spcPct val="0"/>
                </a:spcBef>
              </a:pPr>
              <a:r>
                <a:rPr lang="en-US" sz="459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Správa o merateľných ukazovateľoch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489831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5415998" y="4535317"/>
              <a:ext cx="13589948" cy="1201749"/>
              <a:chOff x="0" y="0"/>
              <a:chExt cx="3159762" cy="27941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159762" cy="279416"/>
              </a:xfrm>
              <a:custGeom>
                <a:avLst/>
                <a:gdLst/>
                <a:ahLst/>
                <a:cxnLst/>
                <a:rect l="l" t="t" r="r" b="b"/>
                <a:pathLst>
                  <a:path w="3159762" h="279416">
                    <a:moveTo>
                      <a:pt x="0" y="0"/>
                    </a:moveTo>
                    <a:lnTo>
                      <a:pt x="3159762" y="0"/>
                    </a:lnTo>
                    <a:lnTo>
                      <a:pt x="3159762" y="279416"/>
                    </a:lnTo>
                    <a:lnTo>
                      <a:pt x="0" y="27941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CB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3159762" cy="317515"/>
              </a:xfrm>
              <a:prstGeom prst="rect">
                <a:avLst/>
              </a:prstGeom>
            </p:spPr>
            <p:txBody>
              <a:bodyPr lIns="43158" tIns="43158" rIns="43158" bIns="43158" rtlCol="0" anchor="ctr"/>
              <a:lstStyle/>
              <a:p>
                <a:pPr algn="ctr">
                  <a:lnSpc>
                    <a:spcPts val="2873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5397026" y="9503453"/>
              <a:ext cx="13589948" cy="1201749"/>
              <a:chOff x="0" y="0"/>
              <a:chExt cx="3159762" cy="27941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3159762" cy="279416"/>
              </a:xfrm>
              <a:custGeom>
                <a:avLst/>
                <a:gdLst/>
                <a:ahLst/>
                <a:cxnLst/>
                <a:rect l="l" t="t" r="r" b="b"/>
                <a:pathLst>
                  <a:path w="3159762" h="279416">
                    <a:moveTo>
                      <a:pt x="0" y="0"/>
                    </a:moveTo>
                    <a:lnTo>
                      <a:pt x="3159762" y="0"/>
                    </a:lnTo>
                    <a:lnTo>
                      <a:pt x="3159762" y="279416"/>
                    </a:lnTo>
                    <a:lnTo>
                      <a:pt x="0" y="27941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CB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3159762" cy="317515"/>
              </a:xfrm>
              <a:prstGeom prst="rect">
                <a:avLst/>
              </a:prstGeom>
            </p:spPr>
            <p:txBody>
              <a:bodyPr lIns="43158" tIns="43158" rIns="43158" bIns="43158" rtlCol="0" anchor="ctr"/>
              <a:lstStyle/>
              <a:p>
                <a:pPr algn="ctr">
                  <a:lnSpc>
                    <a:spcPts val="2873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-1636999" flipH="1" flipV="1">
              <a:off x="3143329" y="4620055"/>
              <a:ext cx="2252123" cy="636225"/>
            </a:xfrm>
            <a:custGeom>
              <a:avLst/>
              <a:gdLst/>
              <a:ahLst/>
              <a:cxnLst/>
              <a:rect l="l" t="t" r="r" b="b"/>
              <a:pathLst>
                <a:path w="2252123" h="636225">
                  <a:moveTo>
                    <a:pt x="2252123" y="636225"/>
                  </a:moveTo>
                  <a:lnTo>
                    <a:pt x="0" y="636225"/>
                  </a:lnTo>
                  <a:lnTo>
                    <a:pt x="0" y="0"/>
                  </a:lnTo>
                  <a:lnTo>
                    <a:pt x="2252123" y="0"/>
                  </a:lnTo>
                  <a:lnTo>
                    <a:pt x="2252123" y="63622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6" name="Freeform 16"/>
            <p:cNvSpPr/>
            <p:nvPr/>
          </p:nvSpPr>
          <p:spPr>
            <a:xfrm rot="-2126196">
              <a:off x="18962822" y="9786216"/>
              <a:ext cx="2252123" cy="636225"/>
            </a:xfrm>
            <a:custGeom>
              <a:avLst/>
              <a:gdLst/>
              <a:ahLst/>
              <a:cxnLst/>
              <a:rect l="l" t="t" r="r" b="b"/>
              <a:pathLst>
                <a:path w="2252123" h="636225">
                  <a:moveTo>
                    <a:pt x="0" y="0"/>
                  </a:moveTo>
                  <a:lnTo>
                    <a:pt x="2252123" y="0"/>
                  </a:lnTo>
                  <a:lnTo>
                    <a:pt x="2252123" y="636224"/>
                  </a:lnTo>
                  <a:lnTo>
                    <a:pt x="0" y="636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04507" y="5689441"/>
              <a:ext cx="4179641" cy="1569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Uveďte aké ciele mal projekt na začiatku projektu.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9887476" y="4890543"/>
              <a:ext cx="4179641" cy="4236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Uveďte aké ciele sa podarilo uskutočniť na konci projektu. NEUVÁDZAJTE INFO TYPU: </a:t>
              </a:r>
            </a:p>
            <a:p>
              <a:pPr algn="ctr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“ciele boli splnené”, “všetko bolo ok”, “splnené”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748238" y="11924665"/>
              <a:ext cx="7921308" cy="364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Zdroj: Úrad pre Slovákov žijúcich v zahraničíi - DIS, 2025</a:t>
              </a:r>
            </a:p>
          </p:txBody>
        </p:sp>
        <p:sp>
          <p:nvSpPr>
            <p:cNvPr id="20" name="Freeform 20"/>
            <p:cNvSpPr/>
            <p:nvPr/>
          </p:nvSpPr>
          <p:spPr>
            <a:xfrm rot="-5400000">
              <a:off x="22686452" y="725697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6"/>
                  </a:lnTo>
                  <a:lnTo>
                    <a:pt x="0" y="129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9536236"/>
            <a:chOff x="0" y="0"/>
            <a:chExt cx="24384000" cy="12714982"/>
          </a:xfrm>
        </p:grpSpPr>
        <p:sp>
          <p:nvSpPr>
            <p:cNvPr id="3" name="Freeform 3"/>
            <p:cNvSpPr/>
            <p:nvPr/>
          </p:nvSpPr>
          <p:spPr>
            <a:xfrm>
              <a:off x="6595963" y="2915460"/>
              <a:ext cx="11192075" cy="9651881"/>
            </a:xfrm>
            <a:custGeom>
              <a:avLst/>
              <a:gdLst/>
              <a:ahLst/>
              <a:cxnLst/>
              <a:rect l="l" t="t" r="r" b="b"/>
              <a:pathLst>
                <a:path w="11192075" h="9651881">
                  <a:moveTo>
                    <a:pt x="0" y="0"/>
                  </a:moveTo>
                  <a:lnTo>
                    <a:pt x="11192074" y="0"/>
                  </a:lnTo>
                  <a:lnTo>
                    <a:pt x="11192074" y="9651881"/>
                  </a:lnTo>
                  <a:lnTo>
                    <a:pt x="0" y="9651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4" name="Group 4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3169" y="0"/>
                    </a:moveTo>
                    <a:lnTo>
                      <a:pt x="427343" y="0"/>
                    </a:lnTo>
                    <a:cubicBezTo>
                      <a:pt x="473271" y="0"/>
                      <a:pt x="517317" y="18245"/>
                      <a:pt x="549792" y="50720"/>
                    </a:cubicBezTo>
                    <a:cubicBezTo>
                      <a:pt x="582268" y="83196"/>
                      <a:pt x="600512" y="127242"/>
                      <a:pt x="600512" y="173169"/>
                    </a:cubicBezTo>
                    <a:lnTo>
                      <a:pt x="600512" y="4643423"/>
                    </a:lnTo>
                    <a:cubicBezTo>
                      <a:pt x="600512" y="4689351"/>
                      <a:pt x="582268" y="4733397"/>
                      <a:pt x="549792" y="4765872"/>
                    </a:cubicBezTo>
                    <a:cubicBezTo>
                      <a:pt x="517317" y="4798348"/>
                      <a:pt x="473271" y="4816592"/>
                      <a:pt x="427343" y="4816592"/>
                    </a:cubicBezTo>
                    <a:lnTo>
                      <a:pt x="173169" y="4816592"/>
                    </a:lnTo>
                    <a:cubicBezTo>
                      <a:pt x="77530" y="4816592"/>
                      <a:pt x="0" y="4739062"/>
                      <a:pt x="0" y="4643423"/>
                    </a:cubicBezTo>
                    <a:lnTo>
                      <a:pt x="0" y="173169"/>
                    </a:lnTo>
                    <a:cubicBezTo>
                      <a:pt x="0" y="127242"/>
                      <a:pt x="18245" y="83196"/>
                      <a:pt x="50720" y="50720"/>
                    </a:cubicBezTo>
                    <a:cubicBezTo>
                      <a:pt x="83196" y="18245"/>
                      <a:pt x="127242" y="0"/>
                      <a:pt x="173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7" name="Freeform 7"/>
            <p:cNvSpPr/>
            <p:nvPr/>
          </p:nvSpPr>
          <p:spPr>
            <a:xfrm rot="-5400000">
              <a:off x="22686452" y="725697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6"/>
                  </a:lnTo>
                  <a:lnTo>
                    <a:pt x="0" y="129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797512" y="1067314"/>
              <a:ext cx="18788975" cy="1009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39"/>
                </a:lnSpc>
                <a:spcBef>
                  <a:spcPct val="0"/>
                </a:spcBef>
              </a:pPr>
              <a:r>
                <a:rPr lang="en-US" sz="459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Správa o merateľných ukazovateľoch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489831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6890513" y="3040094"/>
              <a:ext cx="10602973" cy="1201749"/>
              <a:chOff x="0" y="0"/>
              <a:chExt cx="2465269" cy="27941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65269" cy="279416"/>
              </a:xfrm>
              <a:custGeom>
                <a:avLst/>
                <a:gdLst/>
                <a:ahLst/>
                <a:cxnLst/>
                <a:rect l="l" t="t" r="r" b="b"/>
                <a:pathLst>
                  <a:path w="2465269" h="279416">
                    <a:moveTo>
                      <a:pt x="0" y="0"/>
                    </a:moveTo>
                    <a:lnTo>
                      <a:pt x="2465269" y="0"/>
                    </a:lnTo>
                    <a:lnTo>
                      <a:pt x="2465269" y="279416"/>
                    </a:lnTo>
                    <a:lnTo>
                      <a:pt x="0" y="27941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CB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2465269" cy="317515"/>
              </a:xfrm>
              <a:prstGeom prst="rect">
                <a:avLst/>
              </a:prstGeom>
            </p:spPr>
            <p:txBody>
              <a:bodyPr lIns="43158" tIns="43158" rIns="43158" bIns="43158" rtlCol="0" anchor="ctr"/>
              <a:lstStyle/>
              <a:p>
                <a:pPr algn="ctr">
                  <a:lnSpc>
                    <a:spcPts val="2873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 rot="-1636999" flipH="1" flipV="1">
              <a:off x="4617844" y="3520880"/>
              <a:ext cx="2252123" cy="636225"/>
            </a:xfrm>
            <a:custGeom>
              <a:avLst/>
              <a:gdLst/>
              <a:ahLst/>
              <a:cxnLst/>
              <a:rect l="l" t="t" r="r" b="b"/>
              <a:pathLst>
                <a:path w="2252123" h="636225">
                  <a:moveTo>
                    <a:pt x="2252123" y="636225"/>
                  </a:moveTo>
                  <a:lnTo>
                    <a:pt x="0" y="636225"/>
                  </a:lnTo>
                  <a:lnTo>
                    <a:pt x="0" y="0"/>
                  </a:lnTo>
                  <a:lnTo>
                    <a:pt x="2252123" y="0"/>
                  </a:lnTo>
                  <a:lnTo>
                    <a:pt x="2252123" y="636225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6890513" y="6858000"/>
              <a:ext cx="10602973" cy="1201749"/>
              <a:chOff x="0" y="0"/>
              <a:chExt cx="2465269" cy="27941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465269" cy="279416"/>
              </a:xfrm>
              <a:custGeom>
                <a:avLst/>
                <a:gdLst/>
                <a:ahLst/>
                <a:cxnLst/>
                <a:rect l="l" t="t" r="r" b="b"/>
                <a:pathLst>
                  <a:path w="2465269" h="279416">
                    <a:moveTo>
                      <a:pt x="0" y="0"/>
                    </a:moveTo>
                    <a:lnTo>
                      <a:pt x="2465269" y="0"/>
                    </a:lnTo>
                    <a:lnTo>
                      <a:pt x="2465269" y="279416"/>
                    </a:lnTo>
                    <a:lnTo>
                      <a:pt x="0" y="27941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CB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2465269" cy="317515"/>
              </a:xfrm>
              <a:prstGeom prst="rect">
                <a:avLst/>
              </a:prstGeom>
            </p:spPr>
            <p:txBody>
              <a:bodyPr lIns="43158" tIns="43158" rIns="43158" bIns="43158" rtlCol="0" anchor="ctr"/>
              <a:lstStyle/>
              <a:p>
                <a:pPr algn="ctr">
                  <a:lnSpc>
                    <a:spcPts val="2873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6890513" y="10675906"/>
              <a:ext cx="10602973" cy="1201749"/>
              <a:chOff x="0" y="0"/>
              <a:chExt cx="2465269" cy="27941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465269" cy="279416"/>
              </a:xfrm>
              <a:custGeom>
                <a:avLst/>
                <a:gdLst/>
                <a:ahLst/>
                <a:cxnLst/>
                <a:rect l="l" t="t" r="r" b="b"/>
                <a:pathLst>
                  <a:path w="2465269" h="279416">
                    <a:moveTo>
                      <a:pt x="0" y="0"/>
                    </a:moveTo>
                    <a:lnTo>
                      <a:pt x="2465269" y="0"/>
                    </a:lnTo>
                    <a:lnTo>
                      <a:pt x="2465269" y="279416"/>
                    </a:lnTo>
                    <a:lnTo>
                      <a:pt x="0" y="27941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CB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2465269" cy="317515"/>
              </a:xfrm>
              <a:prstGeom prst="rect">
                <a:avLst/>
              </a:prstGeom>
            </p:spPr>
            <p:txBody>
              <a:bodyPr lIns="43158" tIns="43158" rIns="43158" bIns="43158" rtlCol="0" anchor="ctr"/>
              <a:lstStyle/>
              <a:p>
                <a:pPr algn="ctr">
                  <a:lnSpc>
                    <a:spcPts val="2873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853421" y="4194218"/>
              <a:ext cx="4179641" cy="1569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Ak taká situácia nenastala, tak uveďte “irelevantné”</a:t>
              </a:r>
            </a:p>
          </p:txBody>
        </p:sp>
        <p:sp>
          <p:nvSpPr>
            <p:cNvPr id="21" name="Freeform 21"/>
            <p:cNvSpPr/>
            <p:nvPr/>
          </p:nvSpPr>
          <p:spPr>
            <a:xfrm rot="1587934" flipV="1">
              <a:off x="17514033" y="6942738"/>
              <a:ext cx="2252123" cy="636225"/>
            </a:xfrm>
            <a:custGeom>
              <a:avLst/>
              <a:gdLst/>
              <a:ahLst/>
              <a:cxnLst/>
              <a:rect l="l" t="t" r="r" b="b"/>
              <a:pathLst>
                <a:path w="2252123" h="636225">
                  <a:moveTo>
                    <a:pt x="0" y="636225"/>
                  </a:moveTo>
                  <a:lnTo>
                    <a:pt x="2252123" y="636225"/>
                  </a:lnTo>
                  <a:lnTo>
                    <a:pt x="2252123" y="0"/>
                  </a:lnTo>
                  <a:lnTo>
                    <a:pt x="0" y="0"/>
                  </a:lnTo>
                  <a:lnTo>
                    <a:pt x="0" y="636225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9789917" y="6810375"/>
              <a:ext cx="4179641" cy="3703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Ide o ďalší ročník projektu? Porovnajte jeho výsledky s výsledkami z minulého roka. Ak nejde o ďalší ročník, uveďte “irelevantné”</a:t>
              </a:r>
            </a:p>
          </p:txBody>
        </p:sp>
        <p:sp>
          <p:nvSpPr>
            <p:cNvPr id="23" name="Freeform 23"/>
            <p:cNvSpPr/>
            <p:nvPr/>
          </p:nvSpPr>
          <p:spPr>
            <a:xfrm rot="1587934" flipH="1">
              <a:off x="4621059" y="11144409"/>
              <a:ext cx="2252123" cy="636225"/>
            </a:xfrm>
            <a:custGeom>
              <a:avLst/>
              <a:gdLst/>
              <a:ahLst/>
              <a:cxnLst/>
              <a:rect l="l" t="t" r="r" b="b"/>
              <a:pathLst>
                <a:path w="2252123" h="636225">
                  <a:moveTo>
                    <a:pt x="2252123" y="0"/>
                  </a:moveTo>
                  <a:lnTo>
                    <a:pt x="0" y="0"/>
                  </a:lnTo>
                  <a:lnTo>
                    <a:pt x="0" y="636225"/>
                  </a:lnTo>
                  <a:lnTo>
                    <a:pt x="2252123" y="636225"/>
                  </a:lnTo>
                  <a:lnTo>
                    <a:pt x="2252123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853421" y="7411250"/>
              <a:ext cx="4179641" cy="5303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Plánujete ďalši ročník a zistili ste, že projekt potrebuje zmeny, uveďte čo plánujte urobiť inak.</a:t>
              </a:r>
            </a:p>
            <a:p>
              <a:pPr algn="ctr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Ak sa to projektu v budúcnosti netýka/neuskutoční sa uveďte “irelevantné”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6962850" y="9507661"/>
            <a:ext cx="5940981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Zdroj: Úrad pre Slovákov žijúcich v zahraničíi - DIS,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921124"/>
            <a:ext cx="9144000" cy="1282438"/>
            <a:chOff x="0" y="0"/>
            <a:chExt cx="2897702" cy="406400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897702" cy="406400"/>
            </a:xfrm>
            <a:custGeom>
              <a:avLst/>
              <a:gdLst/>
              <a:ahLst/>
              <a:cxnLst/>
              <a:rect l="l" t="t" r="r" b="b"/>
              <a:pathLst>
                <a:path w="2897702" h="406400">
                  <a:moveTo>
                    <a:pt x="2694502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2694502" y="406400"/>
                  </a:lnTo>
                  <a:lnTo>
                    <a:pt x="2897702" y="203200"/>
                  </a:lnTo>
                  <a:lnTo>
                    <a:pt x="2694502" y="0"/>
                  </a:lnTo>
                  <a:close/>
                </a:path>
              </a:pathLst>
            </a:custGeom>
            <a:solidFill>
              <a:srgbClr val="F7B800"/>
            </a:solidFill>
          </p:spPr>
          <p:txBody>
            <a:bodyPr/>
            <a:lstStyle/>
            <a:p>
              <a:endParaRPr lang="sk-SK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8340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27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427215"/>
            <a:ext cx="10288842" cy="1290211"/>
            <a:chOff x="0" y="0"/>
            <a:chExt cx="3240855" cy="406400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240855" cy="406400"/>
            </a:xfrm>
            <a:custGeom>
              <a:avLst/>
              <a:gdLst/>
              <a:ahLst/>
              <a:cxnLst/>
              <a:rect l="l" t="t" r="r" b="b"/>
              <a:pathLst>
                <a:path w="3240855" h="406400">
                  <a:moveTo>
                    <a:pt x="3037655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3037655" y="406400"/>
                  </a:lnTo>
                  <a:lnTo>
                    <a:pt x="3240855" y="203200"/>
                  </a:lnTo>
                  <a:lnTo>
                    <a:pt x="3037655" y="0"/>
                  </a:lnTo>
                  <a:close/>
                </a:path>
              </a:pathLst>
            </a:custGeom>
            <a:solidFill>
              <a:srgbClr val="F7B800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126555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27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937251"/>
            <a:ext cx="11582966" cy="1294826"/>
            <a:chOff x="0" y="0"/>
            <a:chExt cx="3635481" cy="406400"/>
          </a:xfrm>
        </p:grpSpPr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635481" cy="406400"/>
            </a:xfrm>
            <a:custGeom>
              <a:avLst/>
              <a:gdLst/>
              <a:ahLst/>
              <a:cxnLst/>
              <a:rect l="l" t="t" r="r" b="b"/>
              <a:pathLst>
                <a:path w="3635481" h="406400">
                  <a:moveTo>
                    <a:pt x="3432281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3432281" y="406400"/>
                  </a:lnTo>
                  <a:lnTo>
                    <a:pt x="3635481" y="203200"/>
                  </a:lnTo>
                  <a:lnTo>
                    <a:pt x="3432281" y="0"/>
                  </a:lnTo>
                  <a:close/>
                </a:path>
              </a:pathLst>
            </a:custGeom>
            <a:solidFill>
              <a:srgbClr val="F7B800"/>
            </a:solidFill>
          </p:spPr>
          <p:txBody>
            <a:bodyPr/>
            <a:lstStyle/>
            <a:p>
              <a:endParaRPr lang="sk-SK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52118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27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469369"/>
            <a:ext cx="12613148" cy="1277360"/>
            <a:chOff x="0" y="0"/>
            <a:chExt cx="4012950" cy="406400"/>
          </a:xfrm>
        </p:grpSpPr>
        <p:sp>
          <p:nvSpPr>
            <p:cNvPr id="12" name="Freeform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012950" cy="406400"/>
            </a:xfrm>
            <a:custGeom>
              <a:avLst/>
              <a:gdLst/>
              <a:ahLst/>
              <a:cxnLst/>
              <a:rect l="l" t="t" r="r" b="b"/>
              <a:pathLst>
                <a:path w="4012950" h="406400">
                  <a:moveTo>
                    <a:pt x="380975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3809750" y="406400"/>
                  </a:lnTo>
                  <a:lnTo>
                    <a:pt x="4012950" y="203200"/>
                  </a:lnTo>
                  <a:lnTo>
                    <a:pt x="3809750" y="0"/>
                  </a:lnTo>
                  <a:close/>
                </a:path>
              </a:pathLst>
            </a:custGeom>
            <a:solidFill>
              <a:srgbClr val="F7B800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89865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27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019040"/>
            <a:ext cx="13593860" cy="1239260"/>
            <a:chOff x="0" y="0"/>
            <a:chExt cx="4457937" cy="406400"/>
          </a:xfrm>
        </p:grpSpPr>
        <p:sp>
          <p:nvSpPr>
            <p:cNvPr id="15" name="Freeform 1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457937" cy="406400"/>
            </a:xfrm>
            <a:custGeom>
              <a:avLst/>
              <a:gdLst/>
              <a:ahLst/>
              <a:cxnLst/>
              <a:rect l="l" t="t" r="r" b="b"/>
              <a:pathLst>
                <a:path w="4457937" h="406400">
                  <a:moveTo>
                    <a:pt x="4254737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254737" y="406400"/>
                  </a:lnTo>
                  <a:lnTo>
                    <a:pt x="4457937" y="203200"/>
                  </a:lnTo>
                  <a:lnTo>
                    <a:pt x="4254737" y="0"/>
                  </a:lnTo>
                  <a:close/>
                </a:path>
              </a:pathLst>
            </a:custGeom>
            <a:solidFill>
              <a:srgbClr val="F7B800"/>
            </a:solidFill>
          </p:spPr>
          <p:txBody>
            <a:bodyPr/>
            <a:lstStyle/>
            <a:p>
              <a:endParaRPr lang="sk-SK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4343637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27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627446" y="2755331"/>
            <a:ext cx="5263709" cy="5263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6A233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956476" y="3329785"/>
            <a:ext cx="5331524" cy="4114800"/>
          </a:xfrm>
          <a:custGeom>
            <a:avLst/>
            <a:gdLst/>
            <a:ahLst/>
            <a:cxnLst/>
            <a:rect l="l" t="t" r="r" b="b"/>
            <a:pathLst>
              <a:path w="5331524" h="4114800">
                <a:moveTo>
                  <a:pt x="0" y="0"/>
                </a:moveTo>
                <a:lnTo>
                  <a:pt x="5331524" y="0"/>
                </a:lnTo>
                <a:lnTo>
                  <a:pt x="53315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21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54614"/>
            <a:ext cx="7397171" cy="1239260"/>
            <a:chOff x="0" y="0"/>
            <a:chExt cx="2425810" cy="406400"/>
          </a:xfrm>
        </p:grpSpPr>
        <p:sp>
          <p:nvSpPr>
            <p:cNvPr id="22" name="Freeform 2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425810" cy="406400"/>
            </a:xfrm>
            <a:custGeom>
              <a:avLst/>
              <a:gdLst/>
              <a:ahLst/>
              <a:cxnLst/>
              <a:rect l="l" t="t" r="r" b="b"/>
              <a:pathLst>
                <a:path w="2425810" h="406400">
                  <a:moveTo>
                    <a:pt x="222261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2222610" y="406400"/>
                  </a:lnTo>
                  <a:lnTo>
                    <a:pt x="2425810" y="203200"/>
                  </a:lnTo>
                  <a:lnTo>
                    <a:pt x="2222610" y="0"/>
                  </a:lnTo>
                  <a:close/>
                </a:path>
              </a:pathLst>
            </a:custGeom>
            <a:solidFill>
              <a:srgbClr val="F7B800"/>
            </a:solidFill>
          </p:spPr>
          <p:txBody>
            <a:bodyPr/>
            <a:lstStyle/>
            <a:p>
              <a:endParaRPr lang="sk-SK" dirty="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231151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27"/>
                </a:lnSpc>
              </a:pPr>
              <a:endParaRPr/>
            </a:p>
          </p:txBody>
        </p:sp>
      </p:grpSp>
      <p:sp>
        <p:nvSpPr>
          <p:cNvPr id="24" name="TextBox 24" descr="Legislatívny rámec&#10;"/>
          <p:cNvSpPr txBox="1"/>
          <p:nvPr/>
        </p:nvSpPr>
        <p:spPr>
          <a:xfrm>
            <a:off x="11582966" y="1133475"/>
            <a:ext cx="5676334" cy="14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99"/>
              </a:lnSpc>
            </a:pPr>
            <a:r>
              <a:rPr lang="en-US" sz="5499" b="1" dirty="0" err="1">
                <a:solidFill>
                  <a:srgbClr val="03213E"/>
                </a:solidFill>
                <a:latin typeface="Zilla Slab Bold"/>
                <a:ea typeface="Zilla Slab Bold"/>
                <a:cs typeface="Zilla Slab Bold"/>
                <a:sym typeface="Zilla Slab Bold"/>
              </a:rPr>
              <a:t>Legislatívny</a:t>
            </a:r>
            <a:r>
              <a:rPr lang="en-US" sz="5499" b="1" dirty="0">
                <a:solidFill>
                  <a:srgbClr val="03213E"/>
                </a:solidFill>
                <a:latin typeface="Zilla Slab Bold"/>
                <a:ea typeface="Zilla Slab Bold"/>
                <a:cs typeface="Zilla Slab Bold"/>
                <a:sym typeface="Zilla Slab Bold"/>
              </a:rPr>
              <a:t> </a:t>
            </a:r>
            <a:r>
              <a:rPr lang="en-US" sz="5499" b="1" dirty="0" err="1">
                <a:solidFill>
                  <a:srgbClr val="03213E"/>
                </a:solidFill>
                <a:latin typeface="Zilla Slab Bold"/>
                <a:ea typeface="Zilla Slab Bold"/>
                <a:cs typeface="Zilla Slab Bold"/>
                <a:sym typeface="Zilla Slab Bold"/>
              </a:rPr>
              <a:t>rámec</a:t>
            </a:r>
            <a:endParaRPr lang="en-US" sz="5499" b="1" dirty="0">
              <a:solidFill>
                <a:srgbClr val="03213E"/>
              </a:solidFill>
              <a:latin typeface="Zilla Slab Bold"/>
              <a:ea typeface="Zilla Slab Bold"/>
              <a:cs typeface="Zilla Slab Bold"/>
              <a:sym typeface="Zilla Slab Bold"/>
            </a:endParaRPr>
          </a:p>
        </p:txBody>
      </p:sp>
      <p:sp>
        <p:nvSpPr>
          <p:cNvPr id="25" name="TextBox 25" descr=" Zákon č. 474/2005 Z. z.&#10; o Slovákoch žijúcich v zahraničí &#10;&#10;"/>
          <p:cNvSpPr txBox="1"/>
          <p:nvPr/>
        </p:nvSpPr>
        <p:spPr>
          <a:xfrm>
            <a:off x="1028700" y="6641652"/>
            <a:ext cx="6676363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dirty="0">
                <a:solidFill>
                  <a:srgbClr val="0D1B3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2499" b="1" dirty="0" err="1">
                <a:solidFill>
                  <a:srgbClr val="0D1B3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Zákon</a:t>
            </a:r>
            <a:r>
              <a:rPr lang="en-US" sz="2499" b="1" dirty="0">
                <a:solidFill>
                  <a:srgbClr val="0D1B3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č. 474/2005 Z. z.</a:t>
            </a:r>
          </a:p>
          <a:p>
            <a:pPr algn="l">
              <a:lnSpc>
                <a:spcPts val="3499"/>
              </a:lnSpc>
            </a:pPr>
            <a:r>
              <a:rPr lang="en-US" sz="2499" b="1" dirty="0">
                <a:solidFill>
                  <a:srgbClr val="0D1B3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o </a:t>
            </a:r>
            <a:r>
              <a:rPr lang="en-US" sz="2499" b="1" dirty="0" err="1">
                <a:solidFill>
                  <a:srgbClr val="0D1B3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Slovákoch</a:t>
            </a:r>
            <a:r>
              <a:rPr lang="en-US" sz="2499" b="1" dirty="0">
                <a:solidFill>
                  <a:srgbClr val="0D1B3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žijúcich v zahraničí </a:t>
            </a:r>
          </a:p>
          <a:p>
            <a:pPr algn="l">
              <a:lnSpc>
                <a:spcPts val="3499"/>
              </a:lnSpc>
            </a:pPr>
            <a:endParaRPr lang="en-US" sz="2499" b="1" dirty="0">
              <a:solidFill>
                <a:srgbClr val="0D1B3A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sp>
        <p:nvSpPr>
          <p:cNvPr id="26" name="TextBox 26" descr="Zákon č. 523/2004 Z.z. o rozpočtových pravidlách&#10; verejnej správy &#10;40/1964 Zb. Občiansky zákoník&#10;"/>
          <p:cNvSpPr txBox="1"/>
          <p:nvPr/>
        </p:nvSpPr>
        <p:spPr>
          <a:xfrm>
            <a:off x="1028700" y="4955551"/>
            <a:ext cx="12565160" cy="172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dirty="0" err="1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Zákon</a:t>
            </a:r>
            <a:r>
              <a:rPr lang="en-US" sz="2499" b="1" dirty="0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č. 523/2004 </a:t>
            </a:r>
            <a:r>
              <a:rPr lang="en-US" sz="2499" b="1" dirty="0" err="1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Z.z.</a:t>
            </a:r>
            <a:r>
              <a:rPr lang="en-US" sz="2499" b="1" dirty="0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o </a:t>
            </a:r>
            <a:r>
              <a:rPr lang="en-US" sz="2499" b="1" dirty="0" err="1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rozpočtových</a:t>
            </a:r>
            <a:r>
              <a:rPr lang="en-US" sz="2499" b="1" dirty="0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2499" b="1" dirty="0" err="1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pravidlách</a:t>
            </a:r>
            <a:endParaRPr lang="en-US" sz="2499" b="1" dirty="0">
              <a:solidFill>
                <a:srgbClr val="201E1E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l">
              <a:lnSpc>
                <a:spcPts val="3499"/>
              </a:lnSpc>
            </a:pPr>
            <a:r>
              <a:rPr lang="en-US" sz="2499" b="1" dirty="0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2499" b="1" dirty="0" err="1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verejnej</a:t>
            </a:r>
            <a:r>
              <a:rPr lang="en-US" sz="2499" b="1" dirty="0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2499" b="1" dirty="0" err="1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správy</a:t>
            </a:r>
            <a:r>
              <a:rPr lang="en-US" sz="2499" b="1" dirty="0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</a:p>
          <a:p>
            <a:pPr algn="l">
              <a:lnSpc>
                <a:spcPts val="3499"/>
              </a:lnSpc>
            </a:pPr>
            <a:r>
              <a:rPr lang="en-US" sz="2499" b="1" dirty="0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40/1964 </a:t>
            </a:r>
            <a:r>
              <a:rPr lang="en-US" sz="2499" b="1" dirty="0" err="1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Zb</a:t>
            </a:r>
            <a:r>
              <a:rPr lang="en-US" sz="2499" b="1" dirty="0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. </a:t>
            </a:r>
            <a:r>
              <a:rPr lang="en-US" sz="2499" b="1" dirty="0" err="1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Občiansky</a:t>
            </a:r>
            <a:r>
              <a:rPr lang="en-US" sz="2499" b="1" dirty="0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2499" b="1" dirty="0" err="1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zákoník</a:t>
            </a:r>
            <a:endParaRPr lang="en-US" sz="2499" b="1" dirty="0">
              <a:solidFill>
                <a:srgbClr val="201E1E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l">
              <a:lnSpc>
                <a:spcPts val="3499"/>
              </a:lnSpc>
            </a:pPr>
            <a:endParaRPr lang="en-US" sz="2499" b="1" dirty="0">
              <a:solidFill>
                <a:srgbClr val="201E1E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sp>
        <p:nvSpPr>
          <p:cNvPr id="27" name="TextBox 27" descr="Zákon č. 431/2002 Z. z. o účtovníctve&#10;Zákon č. 357/2015 Z.z. o finančnej kontrole a audite &#10;Metodické usmernenia MF SR&#10;&#10;"/>
          <p:cNvSpPr txBox="1"/>
          <p:nvPr/>
        </p:nvSpPr>
        <p:spPr>
          <a:xfrm>
            <a:off x="1028700" y="3469628"/>
            <a:ext cx="9633267" cy="1663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 err="1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Zákon</a:t>
            </a:r>
            <a:r>
              <a:rPr lang="en-US" sz="2400" b="1" dirty="0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č. 431/2002 Z. z. o </a:t>
            </a:r>
            <a:r>
              <a:rPr lang="en-US" sz="2400" b="1" dirty="0" err="1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účtovníctve</a:t>
            </a:r>
            <a:endParaRPr lang="en-US" sz="2400" b="1" dirty="0">
              <a:solidFill>
                <a:srgbClr val="201E1E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l">
              <a:lnSpc>
                <a:spcPts val="3359"/>
              </a:lnSpc>
            </a:pPr>
            <a:r>
              <a:rPr lang="en-US" sz="2400" b="1" dirty="0" err="1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Zákon</a:t>
            </a:r>
            <a:r>
              <a:rPr lang="en-US" sz="2400" b="1" dirty="0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č. 357/2015 </a:t>
            </a:r>
            <a:r>
              <a:rPr lang="en-US" sz="2400" b="1" dirty="0" err="1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Z.z.</a:t>
            </a:r>
            <a:r>
              <a:rPr lang="en-US" sz="2400" b="1" dirty="0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o </a:t>
            </a:r>
            <a:r>
              <a:rPr lang="en-US" sz="2400" b="1" dirty="0" err="1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finančnej</a:t>
            </a:r>
            <a:r>
              <a:rPr lang="en-US" sz="2400" b="1" dirty="0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kontrole</a:t>
            </a:r>
            <a:r>
              <a:rPr lang="en-US" sz="2400" b="1" dirty="0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a </a:t>
            </a:r>
            <a:r>
              <a:rPr lang="en-US" sz="2400" b="1" dirty="0" err="1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audite</a:t>
            </a:r>
            <a:r>
              <a:rPr lang="en-US" sz="2400" b="1" dirty="0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</a:p>
          <a:p>
            <a:pPr algn="l">
              <a:lnSpc>
                <a:spcPts val="3359"/>
              </a:lnSpc>
            </a:pPr>
            <a:r>
              <a:rPr lang="en-US" sz="2400" b="1" dirty="0" err="1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Metodické</a:t>
            </a:r>
            <a:r>
              <a:rPr lang="en-US" sz="2400" b="1" dirty="0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usmernenia</a:t>
            </a:r>
            <a:r>
              <a:rPr lang="en-US" sz="2400" b="1" dirty="0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MF SR</a:t>
            </a:r>
          </a:p>
          <a:p>
            <a:pPr algn="l">
              <a:lnSpc>
                <a:spcPts val="3359"/>
              </a:lnSpc>
            </a:pPr>
            <a:endParaRPr lang="en-US" sz="2400" b="1" dirty="0">
              <a:solidFill>
                <a:srgbClr val="201E1E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sp>
        <p:nvSpPr>
          <p:cNvPr id="28" name="TextBox 28" descr="Vnútorné predpisy ÚSŽZ&#10;Smernica č. 1/2024 vrátane príloh&#10;&#10;"/>
          <p:cNvSpPr txBox="1"/>
          <p:nvPr/>
        </p:nvSpPr>
        <p:spPr>
          <a:xfrm>
            <a:off x="1028700" y="2033390"/>
            <a:ext cx="9491789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dirty="0" err="1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Vnútorné</a:t>
            </a:r>
            <a:r>
              <a:rPr lang="en-US" sz="2499" b="1" dirty="0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2499" b="1" dirty="0" err="1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predpisy</a:t>
            </a:r>
            <a:r>
              <a:rPr lang="en-US" sz="2499" b="1" dirty="0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ÚSŽZ</a:t>
            </a:r>
          </a:p>
          <a:p>
            <a:pPr algn="l">
              <a:lnSpc>
                <a:spcPts val="3499"/>
              </a:lnSpc>
            </a:pPr>
            <a:r>
              <a:rPr lang="en-US" sz="2499" b="1" dirty="0" err="1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Smernica</a:t>
            </a:r>
            <a:r>
              <a:rPr lang="en-US" sz="2499" b="1" dirty="0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č. 1/2024 </a:t>
            </a:r>
            <a:r>
              <a:rPr lang="en-US" sz="2499" b="1" dirty="0" err="1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vrátane</a:t>
            </a:r>
            <a:r>
              <a:rPr lang="en-US" sz="2499" b="1" dirty="0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2499" b="1" dirty="0" err="1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príloh</a:t>
            </a:r>
            <a:endParaRPr lang="en-US" sz="2499" b="1" dirty="0">
              <a:solidFill>
                <a:srgbClr val="201E1E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l">
              <a:lnSpc>
                <a:spcPts val="3499"/>
              </a:lnSpc>
            </a:pPr>
            <a:endParaRPr lang="en-US" sz="2499" b="1" dirty="0">
              <a:solidFill>
                <a:srgbClr val="201E1E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sp>
        <p:nvSpPr>
          <p:cNvPr id="29" name="TextBox 29" descr="Zmluva o poskytnutí dotácie&#10;"/>
          <p:cNvSpPr txBox="1"/>
          <p:nvPr/>
        </p:nvSpPr>
        <p:spPr>
          <a:xfrm>
            <a:off x="1028700" y="1056251"/>
            <a:ext cx="10249788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dirty="0" err="1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Zmluva</a:t>
            </a:r>
            <a:r>
              <a:rPr lang="en-US" sz="2499" b="1" dirty="0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o </a:t>
            </a:r>
            <a:r>
              <a:rPr lang="en-US" sz="2499" b="1" dirty="0" err="1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poskytnutí</a:t>
            </a:r>
            <a:r>
              <a:rPr lang="en-US" sz="2499" b="1" dirty="0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2499" b="1" dirty="0" err="1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dotácie</a:t>
            </a:r>
            <a:endParaRPr lang="en-US" sz="2499" b="1" dirty="0">
              <a:solidFill>
                <a:srgbClr val="201E1E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sp>
        <p:nvSpPr>
          <p:cNvPr id="30" name="TextBox 30" descr=" Zákon č. 460/1992 Z. z.&#10; Ústava Slovenskej republiky&#10;"/>
          <p:cNvSpPr txBox="1"/>
          <p:nvPr/>
        </p:nvSpPr>
        <p:spPr>
          <a:xfrm>
            <a:off x="1028700" y="8194170"/>
            <a:ext cx="6676363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dirty="0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2499" b="1" dirty="0" err="1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Zákon</a:t>
            </a:r>
            <a:r>
              <a:rPr lang="en-US" sz="2499" b="1" dirty="0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č. 460/1992 Z. z.</a:t>
            </a:r>
          </a:p>
          <a:p>
            <a:pPr algn="l">
              <a:lnSpc>
                <a:spcPts val="3499"/>
              </a:lnSpc>
            </a:pPr>
            <a:r>
              <a:rPr lang="en-US" sz="2499" b="1" dirty="0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2499" b="1" dirty="0" err="1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Ústava</a:t>
            </a:r>
            <a:r>
              <a:rPr lang="en-US" sz="2499" b="1" dirty="0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2499" b="1" dirty="0" err="1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Slovenskej</a:t>
            </a:r>
            <a:r>
              <a:rPr lang="en-US" sz="2499" b="1" dirty="0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2499" b="1" dirty="0" err="1">
                <a:solidFill>
                  <a:srgbClr val="201E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republiky</a:t>
            </a:r>
            <a:endParaRPr lang="en-US" sz="2499" b="1" dirty="0">
              <a:solidFill>
                <a:srgbClr val="201E1E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92471" y="2280070"/>
            <a:ext cx="8177509" cy="7434100"/>
          </a:xfrm>
          <a:custGeom>
            <a:avLst/>
            <a:gdLst/>
            <a:ahLst/>
            <a:cxnLst/>
            <a:rect l="l" t="t" r="r" b="b"/>
            <a:pathLst>
              <a:path w="8177509" h="7434100">
                <a:moveTo>
                  <a:pt x="0" y="0"/>
                </a:moveTo>
                <a:lnTo>
                  <a:pt x="8177509" y="0"/>
                </a:lnTo>
                <a:lnTo>
                  <a:pt x="8177509" y="7434100"/>
                </a:lnTo>
                <a:lnTo>
                  <a:pt x="0" y="74341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8003965" y="-8003965"/>
            <a:ext cx="2280070" cy="18288000"/>
            <a:chOff x="0" y="0"/>
            <a:chExt cx="600512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00512" cy="4816592"/>
            </a:xfrm>
            <a:custGeom>
              <a:avLst/>
              <a:gdLst/>
              <a:ahLst/>
              <a:cxnLst/>
              <a:rect l="l" t="t" r="r" b="b"/>
              <a:pathLst>
                <a:path w="600512" h="4816592">
                  <a:moveTo>
                    <a:pt x="173169" y="0"/>
                  </a:moveTo>
                  <a:lnTo>
                    <a:pt x="427343" y="0"/>
                  </a:lnTo>
                  <a:cubicBezTo>
                    <a:pt x="473271" y="0"/>
                    <a:pt x="517317" y="18245"/>
                    <a:pt x="549792" y="50720"/>
                  </a:cubicBezTo>
                  <a:cubicBezTo>
                    <a:pt x="582268" y="83196"/>
                    <a:pt x="600512" y="127242"/>
                    <a:pt x="600512" y="173169"/>
                  </a:cubicBezTo>
                  <a:lnTo>
                    <a:pt x="600512" y="4643423"/>
                  </a:lnTo>
                  <a:cubicBezTo>
                    <a:pt x="600512" y="4689351"/>
                    <a:pt x="582268" y="4733397"/>
                    <a:pt x="549792" y="4765872"/>
                  </a:cubicBezTo>
                  <a:cubicBezTo>
                    <a:pt x="517317" y="4798348"/>
                    <a:pt x="473271" y="4816592"/>
                    <a:pt x="427343" y="4816592"/>
                  </a:cubicBezTo>
                  <a:lnTo>
                    <a:pt x="173169" y="4816592"/>
                  </a:lnTo>
                  <a:cubicBezTo>
                    <a:pt x="77530" y="4816592"/>
                    <a:pt x="0" y="4739062"/>
                    <a:pt x="0" y="4643423"/>
                  </a:cubicBezTo>
                  <a:lnTo>
                    <a:pt x="0" y="173169"/>
                  </a:lnTo>
                  <a:cubicBezTo>
                    <a:pt x="0" y="127242"/>
                    <a:pt x="18245" y="83196"/>
                    <a:pt x="50720" y="50720"/>
                  </a:cubicBezTo>
                  <a:cubicBezTo>
                    <a:pt x="83196" y="18245"/>
                    <a:pt x="127242" y="0"/>
                    <a:pt x="17316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E6A233"/>
              </a:solidFill>
              <a:prstDash val="solid"/>
              <a:rou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00512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6"/>
                </a:lnSpc>
              </a:pPr>
              <a:r>
                <a:rPr lang="en-US" sz="2400" b="1" spc="-48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-5400000">
            <a:off x="17014839" y="544273"/>
            <a:ext cx="832003" cy="968854"/>
          </a:xfrm>
          <a:custGeom>
            <a:avLst/>
            <a:gdLst/>
            <a:ahLst/>
            <a:cxnLst/>
            <a:rect l="l" t="t" r="r" b="b"/>
            <a:pathLst>
              <a:path w="832003" h="968854">
                <a:moveTo>
                  <a:pt x="0" y="0"/>
                </a:moveTo>
                <a:lnTo>
                  <a:pt x="832003" y="0"/>
                </a:lnTo>
                <a:lnTo>
                  <a:pt x="832003" y="968854"/>
                </a:lnTo>
                <a:lnTo>
                  <a:pt x="0" y="9688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7" name="TextBox 7"/>
          <p:cNvSpPr txBox="1"/>
          <p:nvPr/>
        </p:nvSpPr>
        <p:spPr>
          <a:xfrm>
            <a:off x="2098134" y="362494"/>
            <a:ext cx="14091731" cy="158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Správa o merateľných ukazovateľoch </a:t>
            </a:r>
          </a:p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ULOŽENIE </a:t>
            </a:r>
          </a:p>
        </p:txBody>
      </p:sp>
      <p:sp>
        <p:nvSpPr>
          <p:cNvPr id="8" name="Freeform 8"/>
          <p:cNvSpPr/>
          <p:nvPr/>
        </p:nvSpPr>
        <p:spPr>
          <a:xfrm>
            <a:off x="367373" y="612698"/>
            <a:ext cx="2446350" cy="1173453"/>
          </a:xfrm>
          <a:custGeom>
            <a:avLst/>
            <a:gdLst/>
            <a:ahLst/>
            <a:cxnLst/>
            <a:rect l="l" t="t" r="r" b="b"/>
            <a:pathLst>
              <a:path w="2446350" h="1173453">
                <a:moveTo>
                  <a:pt x="0" y="0"/>
                </a:moveTo>
                <a:lnTo>
                  <a:pt x="2446350" y="0"/>
                </a:lnTo>
                <a:lnTo>
                  <a:pt x="2446350" y="1173453"/>
                </a:lnTo>
                <a:lnTo>
                  <a:pt x="0" y="11734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9" name="Group 9"/>
          <p:cNvGrpSpPr/>
          <p:nvPr/>
        </p:nvGrpSpPr>
        <p:grpSpPr>
          <a:xfrm>
            <a:off x="4862202" y="2280070"/>
            <a:ext cx="7632197" cy="3996266"/>
            <a:chOff x="0" y="0"/>
            <a:chExt cx="2366055" cy="12388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66055" cy="1238881"/>
            </a:xfrm>
            <a:custGeom>
              <a:avLst/>
              <a:gdLst/>
              <a:ahLst/>
              <a:cxnLst/>
              <a:rect l="l" t="t" r="r" b="b"/>
              <a:pathLst>
                <a:path w="2366055" h="1238881">
                  <a:moveTo>
                    <a:pt x="0" y="0"/>
                  </a:moveTo>
                  <a:lnTo>
                    <a:pt x="2366055" y="0"/>
                  </a:lnTo>
                  <a:lnTo>
                    <a:pt x="2366055" y="1238881"/>
                  </a:lnTo>
                  <a:lnTo>
                    <a:pt x="0" y="12388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CB000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366055" cy="1276981"/>
            </a:xfrm>
            <a:prstGeom prst="rect">
              <a:avLst/>
            </a:prstGeom>
          </p:spPr>
          <p:txBody>
            <a:bodyPr lIns="43158" tIns="43158" rIns="43158" bIns="43158" rtlCol="0" anchor="ctr"/>
            <a:lstStyle/>
            <a:p>
              <a:pPr algn="ctr">
                <a:lnSpc>
                  <a:spcPts val="2873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41973" y="3659714"/>
            <a:ext cx="3134731" cy="118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Mali ste iné zdroje finacovanie, uveďte ich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4862202" y="6276337"/>
            <a:ext cx="7632197" cy="662589"/>
            <a:chOff x="0" y="0"/>
            <a:chExt cx="2366055" cy="20540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366055" cy="205409"/>
            </a:xfrm>
            <a:custGeom>
              <a:avLst/>
              <a:gdLst/>
              <a:ahLst/>
              <a:cxnLst/>
              <a:rect l="l" t="t" r="r" b="b"/>
              <a:pathLst>
                <a:path w="2366055" h="205409">
                  <a:moveTo>
                    <a:pt x="0" y="0"/>
                  </a:moveTo>
                  <a:lnTo>
                    <a:pt x="2366055" y="0"/>
                  </a:lnTo>
                  <a:lnTo>
                    <a:pt x="2366055" y="205409"/>
                  </a:lnTo>
                  <a:lnTo>
                    <a:pt x="0" y="2054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CB000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366055" cy="243509"/>
            </a:xfrm>
            <a:prstGeom prst="rect">
              <a:avLst/>
            </a:prstGeom>
          </p:spPr>
          <p:txBody>
            <a:bodyPr lIns="43158" tIns="43158" rIns="43158" bIns="43158" rtlCol="0" anchor="ctr"/>
            <a:lstStyle/>
            <a:p>
              <a:pPr algn="ctr">
                <a:lnSpc>
                  <a:spcPts val="2873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593487" y="7668895"/>
            <a:ext cx="3134731" cy="158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Ak ste vyššie zvolili všade možnosť NIE, tak v tejto časti uveďte “irelevantné”</a:t>
            </a:r>
          </a:p>
        </p:txBody>
      </p:sp>
      <p:sp>
        <p:nvSpPr>
          <p:cNvPr id="17" name="Freeform 17"/>
          <p:cNvSpPr/>
          <p:nvPr/>
        </p:nvSpPr>
        <p:spPr>
          <a:xfrm rot="1680047" flipV="1">
            <a:off x="12507549" y="6644909"/>
            <a:ext cx="1689092" cy="477169"/>
          </a:xfrm>
          <a:custGeom>
            <a:avLst/>
            <a:gdLst/>
            <a:ahLst/>
            <a:cxnLst/>
            <a:rect l="l" t="t" r="r" b="b"/>
            <a:pathLst>
              <a:path w="1689092" h="477169">
                <a:moveTo>
                  <a:pt x="0" y="477169"/>
                </a:moveTo>
                <a:lnTo>
                  <a:pt x="1689092" y="477169"/>
                </a:lnTo>
                <a:lnTo>
                  <a:pt x="1689092" y="0"/>
                </a:lnTo>
                <a:lnTo>
                  <a:pt x="0" y="0"/>
                </a:lnTo>
                <a:lnTo>
                  <a:pt x="0" y="47716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8" name="Freeform 18"/>
          <p:cNvSpPr/>
          <p:nvPr/>
        </p:nvSpPr>
        <p:spPr>
          <a:xfrm rot="-1636999" flipH="1" flipV="1">
            <a:off x="3157700" y="2640660"/>
            <a:ext cx="1689092" cy="477169"/>
          </a:xfrm>
          <a:custGeom>
            <a:avLst/>
            <a:gdLst/>
            <a:ahLst/>
            <a:cxnLst/>
            <a:rect l="l" t="t" r="r" b="b"/>
            <a:pathLst>
              <a:path w="1689092" h="477169">
                <a:moveTo>
                  <a:pt x="1689092" y="477169"/>
                </a:moveTo>
                <a:lnTo>
                  <a:pt x="0" y="477169"/>
                </a:lnTo>
                <a:lnTo>
                  <a:pt x="0" y="0"/>
                </a:lnTo>
                <a:lnTo>
                  <a:pt x="1689092" y="0"/>
                </a:lnTo>
                <a:lnTo>
                  <a:pt x="1689092" y="47716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9" name="TextBox 19"/>
          <p:cNvSpPr txBox="1"/>
          <p:nvPr/>
        </p:nvSpPr>
        <p:spPr>
          <a:xfrm>
            <a:off x="6388877" y="9786455"/>
            <a:ext cx="5940981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Zdroj: Úrad pre Slovákov žijúcich v zahraničíi - DIS, 2025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4589545" y="8803735"/>
            <a:ext cx="1001301" cy="662589"/>
            <a:chOff x="0" y="0"/>
            <a:chExt cx="310413" cy="2054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10413" cy="205409"/>
            </a:xfrm>
            <a:custGeom>
              <a:avLst/>
              <a:gdLst/>
              <a:ahLst/>
              <a:cxnLst/>
              <a:rect l="l" t="t" r="r" b="b"/>
              <a:pathLst>
                <a:path w="310413" h="205409">
                  <a:moveTo>
                    <a:pt x="0" y="0"/>
                  </a:moveTo>
                  <a:lnTo>
                    <a:pt x="310413" y="0"/>
                  </a:lnTo>
                  <a:lnTo>
                    <a:pt x="310413" y="205409"/>
                  </a:lnTo>
                  <a:lnTo>
                    <a:pt x="0" y="2054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CB000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310413" cy="243509"/>
            </a:xfrm>
            <a:prstGeom prst="rect">
              <a:avLst/>
            </a:prstGeom>
          </p:spPr>
          <p:txBody>
            <a:bodyPr lIns="43158" tIns="43158" rIns="43158" bIns="43158" rtlCol="0" anchor="ctr"/>
            <a:lstStyle/>
            <a:p>
              <a:pPr algn="ctr">
                <a:lnSpc>
                  <a:spcPts val="2873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rot="-9599957" flipV="1">
            <a:off x="2972711" y="8565150"/>
            <a:ext cx="1689092" cy="477169"/>
          </a:xfrm>
          <a:custGeom>
            <a:avLst/>
            <a:gdLst/>
            <a:ahLst/>
            <a:cxnLst/>
            <a:rect l="l" t="t" r="r" b="b"/>
            <a:pathLst>
              <a:path w="1689092" h="477169">
                <a:moveTo>
                  <a:pt x="0" y="477169"/>
                </a:moveTo>
                <a:lnTo>
                  <a:pt x="1689093" y="477169"/>
                </a:lnTo>
                <a:lnTo>
                  <a:pt x="1689093" y="0"/>
                </a:lnTo>
                <a:lnTo>
                  <a:pt x="0" y="0"/>
                </a:lnTo>
                <a:lnTo>
                  <a:pt x="0" y="47716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24" name="TextBox 24"/>
          <p:cNvSpPr txBox="1"/>
          <p:nvPr/>
        </p:nvSpPr>
        <p:spPr>
          <a:xfrm>
            <a:off x="166126" y="5697855"/>
            <a:ext cx="3134731" cy="2789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NEZABUDNITE kliknúť na tlačidlo ULOŽIŤ,                              bez toho sa Vám údaje neuložia a nebudete sa k ním moc opätovne vrátiť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003965" y="-8003965"/>
            <a:ext cx="2280070" cy="18288000"/>
            <a:chOff x="0" y="0"/>
            <a:chExt cx="600512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0512" cy="4816592"/>
            </a:xfrm>
            <a:custGeom>
              <a:avLst/>
              <a:gdLst/>
              <a:ahLst/>
              <a:cxnLst/>
              <a:rect l="l" t="t" r="r" b="b"/>
              <a:pathLst>
                <a:path w="600512" h="4816592">
                  <a:moveTo>
                    <a:pt x="173169" y="0"/>
                  </a:moveTo>
                  <a:lnTo>
                    <a:pt x="427343" y="0"/>
                  </a:lnTo>
                  <a:cubicBezTo>
                    <a:pt x="473271" y="0"/>
                    <a:pt x="517317" y="18245"/>
                    <a:pt x="549792" y="50720"/>
                  </a:cubicBezTo>
                  <a:cubicBezTo>
                    <a:pt x="582268" y="83196"/>
                    <a:pt x="600512" y="127242"/>
                    <a:pt x="600512" y="173169"/>
                  </a:cubicBezTo>
                  <a:lnTo>
                    <a:pt x="600512" y="4643423"/>
                  </a:lnTo>
                  <a:cubicBezTo>
                    <a:pt x="600512" y="4689351"/>
                    <a:pt x="582268" y="4733397"/>
                    <a:pt x="549792" y="4765872"/>
                  </a:cubicBezTo>
                  <a:cubicBezTo>
                    <a:pt x="517317" y="4798348"/>
                    <a:pt x="473271" y="4816592"/>
                    <a:pt x="427343" y="4816592"/>
                  </a:cubicBezTo>
                  <a:lnTo>
                    <a:pt x="173169" y="4816592"/>
                  </a:lnTo>
                  <a:cubicBezTo>
                    <a:pt x="77530" y="4816592"/>
                    <a:pt x="0" y="4739062"/>
                    <a:pt x="0" y="4643423"/>
                  </a:cubicBezTo>
                  <a:lnTo>
                    <a:pt x="0" y="173169"/>
                  </a:lnTo>
                  <a:cubicBezTo>
                    <a:pt x="0" y="127242"/>
                    <a:pt x="18245" y="83196"/>
                    <a:pt x="50720" y="50720"/>
                  </a:cubicBezTo>
                  <a:cubicBezTo>
                    <a:pt x="83196" y="18245"/>
                    <a:pt x="127242" y="0"/>
                    <a:pt x="17316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E6A233"/>
              </a:solidFill>
              <a:prstDash val="solid"/>
              <a:rou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00512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6"/>
                </a:lnSpc>
              </a:pPr>
              <a:r>
                <a:rPr lang="en-US" sz="2400" b="1" spc="-48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17014839" y="544273"/>
            <a:ext cx="832003" cy="968854"/>
          </a:xfrm>
          <a:custGeom>
            <a:avLst/>
            <a:gdLst/>
            <a:ahLst/>
            <a:cxnLst/>
            <a:rect l="l" t="t" r="r" b="b"/>
            <a:pathLst>
              <a:path w="832003" h="968854">
                <a:moveTo>
                  <a:pt x="0" y="0"/>
                </a:moveTo>
                <a:lnTo>
                  <a:pt x="832003" y="0"/>
                </a:lnTo>
                <a:lnTo>
                  <a:pt x="832003" y="968854"/>
                </a:lnTo>
                <a:lnTo>
                  <a:pt x="0" y="968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98134" y="526973"/>
            <a:ext cx="14091731" cy="158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Správa o merateľných ukazovateľoch</a:t>
            </a:r>
          </a:p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OdOSLANIE</a:t>
            </a:r>
          </a:p>
        </p:txBody>
      </p:sp>
      <p:sp>
        <p:nvSpPr>
          <p:cNvPr id="7" name="Freeform 7"/>
          <p:cNvSpPr/>
          <p:nvPr/>
        </p:nvSpPr>
        <p:spPr>
          <a:xfrm>
            <a:off x="367373" y="612698"/>
            <a:ext cx="2446350" cy="1173453"/>
          </a:xfrm>
          <a:custGeom>
            <a:avLst/>
            <a:gdLst/>
            <a:ahLst/>
            <a:cxnLst/>
            <a:rect l="l" t="t" r="r" b="b"/>
            <a:pathLst>
              <a:path w="2446350" h="1173453">
                <a:moveTo>
                  <a:pt x="0" y="0"/>
                </a:moveTo>
                <a:lnTo>
                  <a:pt x="2446350" y="0"/>
                </a:lnTo>
                <a:lnTo>
                  <a:pt x="2446350" y="1173453"/>
                </a:lnTo>
                <a:lnTo>
                  <a:pt x="0" y="11734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8" name="Freeform 8"/>
          <p:cNvSpPr/>
          <p:nvPr/>
        </p:nvSpPr>
        <p:spPr>
          <a:xfrm>
            <a:off x="3357088" y="2680763"/>
            <a:ext cx="10586165" cy="6577537"/>
          </a:xfrm>
          <a:custGeom>
            <a:avLst/>
            <a:gdLst/>
            <a:ahLst/>
            <a:cxnLst/>
            <a:rect l="l" t="t" r="r" b="b"/>
            <a:pathLst>
              <a:path w="10586165" h="6577537">
                <a:moveTo>
                  <a:pt x="0" y="0"/>
                </a:moveTo>
                <a:lnTo>
                  <a:pt x="10586165" y="0"/>
                </a:lnTo>
                <a:lnTo>
                  <a:pt x="10586165" y="6577537"/>
                </a:lnTo>
                <a:lnTo>
                  <a:pt x="0" y="65775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9" name="Freeform 9"/>
          <p:cNvSpPr/>
          <p:nvPr/>
        </p:nvSpPr>
        <p:spPr>
          <a:xfrm rot="-391706">
            <a:off x="11432313" y="8458006"/>
            <a:ext cx="3109600" cy="878462"/>
          </a:xfrm>
          <a:custGeom>
            <a:avLst/>
            <a:gdLst/>
            <a:ahLst/>
            <a:cxnLst/>
            <a:rect l="l" t="t" r="r" b="b"/>
            <a:pathLst>
              <a:path w="3109600" h="878462">
                <a:moveTo>
                  <a:pt x="0" y="0"/>
                </a:moveTo>
                <a:lnTo>
                  <a:pt x="3109600" y="0"/>
                </a:lnTo>
                <a:lnTo>
                  <a:pt x="3109600" y="878462"/>
                </a:lnTo>
                <a:lnTo>
                  <a:pt x="0" y="8784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10" name="Group 10"/>
          <p:cNvGrpSpPr/>
          <p:nvPr/>
        </p:nvGrpSpPr>
        <p:grpSpPr>
          <a:xfrm>
            <a:off x="9248902" y="3072366"/>
            <a:ext cx="2699384" cy="662589"/>
            <a:chOff x="0" y="0"/>
            <a:chExt cx="836835" cy="20540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36835" cy="205409"/>
            </a:xfrm>
            <a:custGeom>
              <a:avLst/>
              <a:gdLst/>
              <a:ahLst/>
              <a:cxnLst/>
              <a:rect l="l" t="t" r="r" b="b"/>
              <a:pathLst>
                <a:path w="836835" h="205409">
                  <a:moveTo>
                    <a:pt x="0" y="0"/>
                  </a:moveTo>
                  <a:lnTo>
                    <a:pt x="836835" y="0"/>
                  </a:lnTo>
                  <a:lnTo>
                    <a:pt x="836835" y="205409"/>
                  </a:lnTo>
                  <a:lnTo>
                    <a:pt x="0" y="2054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CB000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36835" cy="243509"/>
            </a:xfrm>
            <a:prstGeom prst="rect">
              <a:avLst/>
            </a:prstGeom>
          </p:spPr>
          <p:txBody>
            <a:bodyPr lIns="43158" tIns="43158" rIns="43158" bIns="43158" rtlCol="0" anchor="ctr"/>
            <a:lstStyle/>
            <a:p>
              <a:pPr algn="ctr">
                <a:lnSpc>
                  <a:spcPts val="2873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66126" y="3356035"/>
            <a:ext cx="3134731" cy="198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Ak ste SPRÁVU uložili, tak Vám na obrazovke ukáže túto hlášku v zelenom rámčeku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02272" y="9229725"/>
            <a:ext cx="5940981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Zdroj: Úrad pre Slovákov žijúcich v zahraničíi - DIS, 2025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954629" y="5637936"/>
            <a:ext cx="3134731" cy="3589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NEZABUDNITE kliknúť na tlačidlo ODOSLAŽ                              bez toho nebude Správa odoslaná a nebudú sa môcť informácie zo Správy preklopiť do Vyúčtovania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598594" y="8192854"/>
            <a:ext cx="793862" cy="469275"/>
            <a:chOff x="0" y="0"/>
            <a:chExt cx="246105" cy="14548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6105" cy="145480"/>
            </a:xfrm>
            <a:custGeom>
              <a:avLst/>
              <a:gdLst/>
              <a:ahLst/>
              <a:cxnLst/>
              <a:rect l="l" t="t" r="r" b="b"/>
              <a:pathLst>
                <a:path w="246105" h="145480">
                  <a:moveTo>
                    <a:pt x="0" y="0"/>
                  </a:moveTo>
                  <a:lnTo>
                    <a:pt x="246105" y="0"/>
                  </a:lnTo>
                  <a:lnTo>
                    <a:pt x="246105" y="145480"/>
                  </a:lnTo>
                  <a:lnTo>
                    <a:pt x="0" y="1454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CB000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46105" cy="183580"/>
            </a:xfrm>
            <a:prstGeom prst="rect">
              <a:avLst/>
            </a:prstGeom>
          </p:spPr>
          <p:txBody>
            <a:bodyPr lIns="43158" tIns="43158" rIns="43158" bIns="43158" rtlCol="0" anchor="ctr"/>
            <a:lstStyle/>
            <a:p>
              <a:pPr algn="ctr">
                <a:lnSpc>
                  <a:spcPts val="2873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300857" y="3970405"/>
            <a:ext cx="4439208" cy="662589"/>
            <a:chOff x="0" y="0"/>
            <a:chExt cx="1376197" cy="20540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76197" cy="205409"/>
            </a:xfrm>
            <a:custGeom>
              <a:avLst/>
              <a:gdLst/>
              <a:ahLst/>
              <a:cxnLst/>
              <a:rect l="l" t="t" r="r" b="b"/>
              <a:pathLst>
                <a:path w="1376197" h="205409">
                  <a:moveTo>
                    <a:pt x="0" y="0"/>
                  </a:moveTo>
                  <a:lnTo>
                    <a:pt x="1376197" y="0"/>
                  </a:lnTo>
                  <a:lnTo>
                    <a:pt x="1376197" y="205409"/>
                  </a:lnTo>
                  <a:lnTo>
                    <a:pt x="0" y="2054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CB000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376197" cy="243509"/>
            </a:xfrm>
            <a:prstGeom prst="rect">
              <a:avLst/>
            </a:prstGeom>
          </p:spPr>
          <p:txBody>
            <a:bodyPr lIns="43158" tIns="43158" rIns="43158" bIns="43158" rtlCol="0" anchor="ctr"/>
            <a:lstStyle/>
            <a:p>
              <a:pPr algn="ctr">
                <a:lnSpc>
                  <a:spcPts val="2873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9379956"/>
            <a:chOff x="0" y="0"/>
            <a:chExt cx="24384000" cy="12506608"/>
          </a:xfrm>
        </p:grpSpPr>
        <p:sp>
          <p:nvSpPr>
            <p:cNvPr id="3" name="Freeform 3"/>
            <p:cNvSpPr/>
            <p:nvPr/>
          </p:nvSpPr>
          <p:spPr>
            <a:xfrm>
              <a:off x="172001" y="4189236"/>
              <a:ext cx="18193440" cy="5798082"/>
            </a:xfrm>
            <a:custGeom>
              <a:avLst/>
              <a:gdLst/>
              <a:ahLst/>
              <a:cxnLst/>
              <a:rect l="l" t="t" r="r" b="b"/>
              <a:pathLst>
                <a:path w="18193440" h="5798082">
                  <a:moveTo>
                    <a:pt x="0" y="0"/>
                  </a:moveTo>
                  <a:lnTo>
                    <a:pt x="18193439" y="0"/>
                  </a:lnTo>
                  <a:lnTo>
                    <a:pt x="18193439" y="5798082"/>
                  </a:lnTo>
                  <a:lnTo>
                    <a:pt x="0" y="5798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5251759" y="8735080"/>
              <a:ext cx="2093941" cy="659306"/>
              <a:chOff x="0" y="0"/>
              <a:chExt cx="413618" cy="13023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13618" cy="130233"/>
              </a:xfrm>
              <a:custGeom>
                <a:avLst/>
                <a:gdLst/>
                <a:ahLst/>
                <a:cxnLst/>
                <a:rect l="l" t="t" r="r" b="b"/>
                <a:pathLst>
                  <a:path w="413618" h="130233">
                    <a:moveTo>
                      <a:pt x="0" y="0"/>
                    </a:moveTo>
                    <a:lnTo>
                      <a:pt x="413618" y="0"/>
                    </a:lnTo>
                    <a:lnTo>
                      <a:pt x="413618" y="130233"/>
                    </a:lnTo>
                    <a:lnTo>
                      <a:pt x="0" y="13023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CB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13618" cy="1683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3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72001" y="10206850"/>
              <a:ext cx="7919839" cy="3647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Zdroj: Úrad pre Slovákov žijúcich v zahraničíi - DIS, 2025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8688626" y="10355863"/>
              <a:ext cx="15695374" cy="2150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Na to, aby sa Vám informácie z modulu “Správa o merateľných ukazovateľoch”</a:t>
              </a:r>
              <a:r>
                <a:rPr lang="en-US" sz="23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preklopili do modulu</a:t>
              </a:r>
              <a:r>
                <a:rPr lang="en-US" sz="23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 “Vyúčtovanie” </a:t>
              </a:r>
            </a:p>
            <a:p>
              <a:pPr algn="l">
                <a:lnSpc>
                  <a:spcPts val="3220"/>
                </a:lnSpc>
              </a:pPr>
              <a:r>
                <a:rPr lang="en-US" sz="23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je potrebné aby ste</a:t>
              </a:r>
              <a:r>
                <a:rPr lang="en-US" sz="23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v module</a:t>
              </a:r>
              <a:r>
                <a:rPr lang="en-US" sz="23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“Správa o merateľných ukazovateľoch”</a:t>
              </a:r>
            </a:p>
            <a:p>
              <a:pPr algn="l">
                <a:lnSpc>
                  <a:spcPts val="3500"/>
                </a:lnSpc>
              </a:pPr>
              <a:r>
                <a:rPr lang="en-US" sz="25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klikli na </a:t>
              </a:r>
              <a:r>
                <a:rPr lang="en-US" sz="2500" b="1" u="sng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tlačidlo </a:t>
              </a:r>
              <a:r>
                <a:rPr lang="en-US" sz="25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“vyúčtovanie”</a:t>
              </a:r>
            </a:p>
          </p:txBody>
        </p:sp>
        <p:sp>
          <p:nvSpPr>
            <p:cNvPr id="9" name="AutoShape 9"/>
            <p:cNvSpPr/>
            <p:nvPr/>
          </p:nvSpPr>
          <p:spPr>
            <a:xfrm flipH="1" flipV="1">
              <a:off x="17621169" y="9299699"/>
              <a:ext cx="1871464" cy="1059583"/>
            </a:xfrm>
            <a:prstGeom prst="line">
              <a:avLst/>
            </a:prstGeom>
            <a:ln w="101600" cap="flat">
              <a:solidFill>
                <a:srgbClr val="CB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5135680" y="5025553"/>
              <a:ext cx="4133041" cy="659306"/>
              <a:chOff x="0" y="0"/>
              <a:chExt cx="816403" cy="13023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6403" cy="130233"/>
              </a:xfrm>
              <a:custGeom>
                <a:avLst/>
                <a:gdLst/>
                <a:ahLst/>
                <a:cxnLst/>
                <a:rect l="l" t="t" r="r" b="b"/>
                <a:pathLst>
                  <a:path w="816403" h="130233">
                    <a:moveTo>
                      <a:pt x="0" y="0"/>
                    </a:moveTo>
                    <a:lnTo>
                      <a:pt x="816403" y="0"/>
                    </a:lnTo>
                    <a:lnTo>
                      <a:pt x="816403" y="130233"/>
                    </a:lnTo>
                    <a:lnTo>
                      <a:pt x="0" y="13023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CB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816403" cy="1683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3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0705364" y="3357810"/>
              <a:ext cx="13181660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Kliknite na modul “Správa o merateľných ukazovateľoch”</a:t>
              </a:r>
            </a:p>
          </p:txBody>
        </p:sp>
        <p:sp>
          <p:nvSpPr>
            <p:cNvPr id="14" name="AutoShape 14"/>
            <p:cNvSpPr/>
            <p:nvPr/>
          </p:nvSpPr>
          <p:spPr>
            <a:xfrm flipH="1">
              <a:off x="9294047" y="3873430"/>
              <a:ext cx="2539258" cy="1165733"/>
            </a:xfrm>
            <a:prstGeom prst="line">
              <a:avLst/>
            </a:prstGeom>
            <a:ln w="101600" cap="flat">
              <a:solidFill>
                <a:srgbClr val="CB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15" name="Group 15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3169" y="0"/>
                    </a:moveTo>
                    <a:lnTo>
                      <a:pt x="427343" y="0"/>
                    </a:lnTo>
                    <a:cubicBezTo>
                      <a:pt x="473271" y="0"/>
                      <a:pt x="517317" y="18245"/>
                      <a:pt x="549792" y="50720"/>
                    </a:cubicBezTo>
                    <a:cubicBezTo>
                      <a:pt x="582268" y="83196"/>
                      <a:pt x="600512" y="127242"/>
                      <a:pt x="600512" y="173169"/>
                    </a:cubicBezTo>
                    <a:lnTo>
                      <a:pt x="600512" y="4643423"/>
                    </a:lnTo>
                    <a:cubicBezTo>
                      <a:pt x="600512" y="4689351"/>
                      <a:pt x="582268" y="4733397"/>
                      <a:pt x="549792" y="4765872"/>
                    </a:cubicBezTo>
                    <a:cubicBezTo>
                      <a:pt x="517317" y="4798348"/>
                      <a:pt x="473271" y="4816592"/>
                      <a:pt x="427343" y="4816592"/>
                    </a:cubicBezTo>
                    <a:lnTo>
                      <a:pt x="173169" y="4816592"/>
                    </a:lnTo>
                    <a:cubicBezTo>
                      <a:pt x="77530" y="4816592"/>
                      <a:pt x="0" y="4739062"/>
                      <a:pt x="0" y="4643423"/>
                    </a:cubicBezTo>
                    <a:lnTo>
                      <a:pt x="0" y="173169"/>
                    </a:lnTo>
                    <a:cubicBezTo>
                      <a:pt x="0" y="127242"/>
                      <a:pt x="18245" y="83196"/>
                      <a:pt x="50720" y="50720"/>
                    </a:cubicBezTo>
                    <a:cubicBezTo>
                      <a:pt x="83196" y="18245"/>
                      <a:pt x="127242" y="0"/>
                      <a:pt x="173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-5400000">
              <a:off x="22686452" y="725697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6"/>
                  </a:lnTo>
                  <a:lnTo>
                    <a:pt x="0" y="129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259782" y="546614"/>
              <a:ext cx="18788975" cy="20195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59"/>
                </a:lnSpc>
              </a:pPr>
              <a:r>
                <a:rPr lang="en-US" sz="439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Infromácie zo “Správy” mi nejde do </a:t>
              </a:r>
            </a:p>
            <a:p>
              <a:pPr algn="ctr">
                <a:lnSpc>
                  <a:spcPts val="6159"/>
                </a:lnSpc>
                <a:spcBef>
                  <a:spcPct val="0"/>
                </a:spcBef>
              </a:pPr>
              <a:r>
                <a:rPr lang="en-US" sz="439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“Vyúčtovania” preklopiť, prečo?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489831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062122" y="-364738"/>
            <a:ext cx="38870328" cy="11522668"/>
            <a:chOff x="0" y="0"/>
            <a:chExt cx="51827104" cy="15363557"/>
          </a:xfrm>
        </p:grpSpPr>
        <p:grpSp>
          <p:nvGrpSpPr>
            <p:cNvPr id="3" name="Group 3"/>
            <p:cNvGrpSpPr/>
            <p:nvPr/>
          </p:nvGrpSpPr>
          <p:grpSpPr>
            <a:xfrm>
              <a:off x="37751126" y="0"/>
              <a:ext cx="13425209" cy="15363557"/>
              <a:chOff x="0" y="0"/>
              <a:chExt cx="2651893" cy="303477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651893" cy="3034777"/>
              </a:xfrm>
              <a:custGeom>
                <a:avLst/>
                <a:gdLst/>
                <a:ahLst/>
                <a:cxnLst/>
                <a:rect l="l" t="t" r="r" b="b"/>
                <a:pathLst>
                  <a:path w="2651893" h="3034777">
                    <a:moveTo>
                      <a:pt x="0" y="0"/>
                    </a:moveTo>
                    <a:lnTo>
                      <a:pt x="2651893" y="0"/>
                    </a:lnTo>
                    <a:lnTo>
                      <a:pt x="2651893" y="3034777"/>
                    </a:lnTo>
                    <a:lnTo>
                      <a:pt x="0" y="3034777"/>
                    </a:lnTo>
                    <a:close/>
                  </a:path>
                </a:pathLst>
              </a:custGeom>
              <a:solidFill>
                <a:srgbClr val="03213E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2651893" cy="30728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4880948" y="12213382"/>
              <a:ext cx="14060548" cy="1234671"/>
              <a:chOff x="0" y="0"/>
              <a:chExt cx="2777392" cy="2438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77392" cy="243886"/>
              </a:xfrm>
              <a:custGeom>
                <a:avLst/>
                <a:gdLst/>
                <a:ahLst/>
                <a:cxnLst/>
                <a:rect l="l" t="t" r="r" b="b"/>
                <a:pathLst>
                  <a:path w="2777392" h="243886">
                    <a:moveTo>
                      <a:pt x="0" y="0"/>
                    </a:moveTo>
                    <a:lnTo>
                      <a:pt x="2777392" y="0"/>
                    </a:lnTo>
                    <a:lnTo>
                      <a:pt x="2777392" y="243886"/>
                    </a:lnTo>
                    <a:lnTo>
                      <a:pt x="0" y="243886"/>
                    </a:ln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777392" cy="2915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42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5693726" y="4348487"/>
              <a:ext cx="4114800" cy="4114800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42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1857918"/>
              <a:ext cx="28662524" cy="1234671"/>
              <a:chOff x="0" y="0"/>
              <a:chExt cx="5661733" cy="24388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661733" cy="243886"/>
              </a:xfrm>
              <a:custGeom>
                <a:avLst/>
                <a:gdLst/>
                <a:ahLst/>
                <a:cxnLst/>
                <a:rect l="l" t="t" r="r" b="b"/>
                <a:pathLst>
                  <a:path w="5661733" h="243886">
                    <a:moveTo>
                      <a:pt x="0" y="0"/>
                    </a:moveTo>
                    <a:lnTo>
                      <a:pt x="5661733" y="0"/>
                    </a:lnTo>
                    <a:lnTo>
                      <a:pt x="5661733" y="243886"/>
                    </a:lnTo>
                    <a:lnTo>
                      <a:pt x="0" y="243886"/>
                    </a:lnTo>
                    <a:close/>
                  </a:path>
                </a:pathLst>
              </a:custGeom>
              <a:solidFill>
                <a:srgbClr val="03213E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5661733" cy="2819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40211765" y="5710714"/>
              <a:ext cx="11615339" cy="11049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6000" b="1">
                  <a:solidFill>
                    <a:srgbClr val="E6A233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Vyúčtovanie dotácie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35693726" y="5419004"/>
              <a:ext cx="4114800" cy="1973766"/>
            </a:xfrm>
            <a:custGeom>
              <a:avLst/>
              <a:gdLst/>
              <a:ahLst/>
              <a:cxnLst/>
              <a:rect l="l" t="t" r="r" b="b"/>
              <a:pathLst>
                <a:path w="4114800" h="1973766">
                  <a:moveTo>
                    <a:pt x="0" y="0"/>
                  </a:moveTo>
                  <a:lnTo>
                    <a:pt x="4114800" y="0"/>
                  </a:lnTo>
                  <a:lnTo>
                    <a:pt x="4114800" y="1973766"/>
                  </a:lnTo>
                  <a:lnTo>
                    <a:pt x="0" y="1973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7" name="Freeform 17"/>
            <p:cNvSpPr/>
            <p:nvPr/>
          </p:nvSpPr>
          <p:spPr>
            <a:xfrm rot="-5400000">
              <a:off x="37196457" y="10630151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6"/>
                  </a:lnTo>
                  <a:lnTo>
                    <a:pt x="0" y="129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6949875" y="12626036"/>
              <a:ext cx="11638542" cy="547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 spc="1644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III. ČASŤ</a:t>
              </a: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168"/>
            <a:ext cx="18288000" cy="9715289"/>
            <a:chOff x="0" y="0"/>
            <a:chExt cx="24384000" cy="12953719"/>
          </a:xfrm>
        </p:grpSpPr>
        <p:grpSp>
          <p:nvGrpSpPr>
            <p:cNvPr id="3" name="Group 3"/>
            <p:cNvGrpSpPr/>
            <p:nvPr/>
          </p:nvGrpSpPr>
          <p:grpSpPr>
            <a:xfrm>
              <a:off x="2141003" y="8305682"/>
              <a:ext cx="20493857" cy="4648037"/>
              <a:chOff x="0" y="0"/>
              <a:chExt cx="4048169" cy="91813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048169" cy="918131"/>
              </a:xfrm>
              <a:custGeom>
                <a:avLst/>
                <a:gdLst/>
                <a:ahLst/>
                <a:cxnLst/>
                <a:rect l="l" t="t" r="r" b="b"/>
                <a:pathLst>
                  <a:path w="4048169" h="918131">
                    <a:moveTo>
                      <a:pt x="44828" y="0"/>
                    </a:moveTo>
                    <a:lnTo>
                      <a:pt x="4003341" y="0"/>
                    </a:lnTo>
                    <a:cubicBezTo>
                      <a:pt x="4028099" y="0"/>
                      <a:pt x="4048169" y="20070"/>
                      <a:pt x="4048169" y="44828"/>
                    </a:cubicBezTo>
                    <a:lnTo>
                      <a:pt x="4048169" y="873302"/>
                    </a:lnTo>
                    <a:cubicBezTo>
                      <a:pt x="4048169" y="898060"/>
                      <a:pt x="4028099" y="918131"/>
                      <a:pt x="4003341" y="918131"/>
                    </a:cubicBezTo>
                    <a:lnTo>
                      <a:pt x="44828" y="918131"/>
                    </a:lnTo>
                    <a:cubicBezTo>
                      <a:pt x="20070" y="918131"/>
                      <a:pt x="0" y="898060"/>
                      <a:pt x="0" y="873302"/>
                    </a:cubicBezTo>
                    <a:lnTo>
                      <a:pt x="0" y="44828"/>
                    </a:lnTo>
                    <a:cubicBezTo>
                      <a:pt x="0" y="20070"/>
                      <a:pt x="20070" y="0"/>
                      <a:pt x="44828" y="0"/>
                    </a:cubicBez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4048169" cy="9657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67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3169" y="0"/>
                    </a:moveTo>
                    <a:lnTo>
                      <a:pt x="427343" y="0"/>
                    </a:lnTo>
                    <a:cubicBezTo>
                      <a:pt x="473271" y="0"/>
                      <a:pt x="517317" y="18245"/>
                      <a:pt x="549792" y="50720"/>
                    </a:cubicBezTo>
                    <a:cubicBezTo>
                      <a:pt x="582268" y="83196"/>
                      <a:pt x="600512" y="127242"/>
                      <a:pt x="600512" y="173169"/>
                    </a:cubicBezTo>
                    <a:lnTo>
                      <a:pt x="600512" y="4643423"/>
                    </a:lnTo>
                    <a:cubicBezTo>
                      <a:pt x="600512" y="4689351"/>
                      <a:pt x="582268" y="4733397"/>
                      <a:pt x="549792" y="4765872"/>
                    </a:cubicBezTo>
                    <a:cubicBezTo>
                      <a:pt x="517317" y="4798348"/>
                      <a:pt x="473271" y="4816592"/>
                      <a:pt x="427343" y="4816592"/>
                    </a:cubicBezTo>
                    <a:lnTo>
                      <a:pt x="173169" y="4816592"/>
                    </a:lnTo>
                    <a:cubicBezTo>
                      <a:pt x="77530" y="4816592"/>
                      <a:pt x="0" y="4739062"/>
                      <a:pt x="0" y="4643423"/>
                    </a:cubicBezTo>
                    <a:lnTo>
                      <a:pt x="0" y="173169"/>
                    </a:lnTo>
                    <a:cubicBezTo>
                      <a:pt x="0" y="127242"/>
                      <a:pt x="18245" y="83196"/>
                      <a:pt x="50720" y="50720"/>
                    </a:cubicBezTo>
                    <a:cubicBezTo>
                      <a:pt x="83196" y="18245"/>
                      <a:pt x="127242" y="0"/>
                      <a:pt x="173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9" name="Freeform 9"/>
            <p:cNvSpPr/>
            <p:nvPr/>
          </p:nvSpPr>
          <p:spPr>
            <a:xfrm rot="-5400000">
              <a:off x="22686452" y="725697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6"/>
                  </a:lnTo>
                  <a:lnTo>
                    <a:pt x="0" y="129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797512" y="1067314"/>
              <a:ext cx="18788975" cy="1009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39"/>
                </a:lnSpc>
                <a:spcBef>
                  <a:spcPct val="0"/>
                </a:spcBef>
              </a:pPr>
              <a:r>
                <a:rPr lang="en-US" sz="459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Vyúčtovanie dotácií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489831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96662" y="5629765"/>
              <a:ext cx="23390676" cy="4272583"/>
            </a:xfrm>
            <a:custGeom>
              <a:avLst/>
              <a:gdLst/>
              <a:ahLst/>
              <a:cxnLst/>
              <a:rect l="l" t="t" r="r" b="b"/>
              <a:pathLst>
                <a:path w="23390676" h="4272583">
                  <a:moveTo>
                    <a:pt x="0" y="0"/>
                  </a:moveTo>
                  <a:lnTo>
                    <a:pt x="23390676" y="0"/>
                  </a:lnTo>
                  <a:lnTo>
                    <a:pt x="23390676" y="4272584"/>
                  </a:lnTo>
                  <a:lnTo>
                    <a:pt x="0" y="427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18" r="-1818"/>
              </a:stretch>
            </a:blipFill>
            <a:ln w="114300" cap="sq">
              <a:solidFill>
                <a:srgbClr val="E6A233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3" name="AutoShape 13"/>
            <p:cNvSpPr/>
            <p:nvPr/>
          </p:nvSpPr>
          <p:spPr>
            <a:xfrm flipH="1">
              <a:off x="5563528" y="8980799"/>
              <a:ext cx="2230811" cy="0"/>
            </a:xfrm>
            <a:prstGeom prst="line">
              <a:avLst/>
            </a:prstGeom>
            <a:ln w="139700" cap="flat">
              <a:solidFill>
                <a:srgbClr val="CE9C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10908825" y="6688804"/>
              <a:ext cx="2790155" cy="947040"/>
              <a:chOff x="0" y="0"/>
              <a:chExt cx="551142" cy="18707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51142" cy="187070"/>
              </a:xfrm>
              <a:custGeom>
                <a:avLst/>
                <a:gdLst/>
                <a:ahLst/>
                <a:cxnLst/>
                <a:rect l="l" t="t" r="r" b="b"/>
                <a:pathLst>
                  <a:path w="551142" h="187070">
                    <a:moveTo>
                      <a:pt x="93535" y="0"/>
                    </a:moveTo>
                    <a:lnTo>
                      <a:pt x="457607" y="0"/>
                    </a:lnTo>
                    <a:cubicBezTo>
                      <a:pt x="482414" y="0"/>
                      <a:pt x="506205" y="9855"/>
                      <a:pt x="523746" y="27396"/>
                    </a:cubicBezTo>
                    <a:cubicBezTo>
                      <a:pt x="541287" y="44937"/>
                      <a:pt x="551142" y="68728"/>
                      <a:pt x="551142" y="93535"/>
                    </a:cubicBezTo>
                    <a:lnTo>
                      <a:pt x="551142" y="93535"/>
                    </a:lnTo>
                    <a:cubicBezTo>
                      <a:pt x="551142" y="145193"/>
                      <a:pt x="509265" y="187070"/>
                      <a:pt x="457607" y="187070"/>
                    </a:cubicBezTo>
                    <a:lnTo>
                      <a:pt x="93535" y="187070"/>
                    </a:lnTo>
                    <a:cubicBezTo>
                      <a:pt x="68728" y="187070"/>
                      <a:pt x="44937" y="177215"/>
                      <a:pt x="27396" y="159674"/>
                    </a:cubicBezTo>
                    <a:cubicBezTo>
                      <a:pt x="9855" y="142133"/>
                      <a:pt x="0" y="118342"/>
                      <a:pt x="0" y="93535"/>
                    </a:cubicBezTo>
                    <a:lnTo>
                      <a:pt x="0" y="93535"/>
                    </a:lnTo>
                    <a:cubicBezTo>
                      <a:pt x="0" y="68728"/>
                      <a:pt x="9855" y="44937"/>
                      <a:pt x="27396" y="27396"/>
                    </a:cubicBezTo>
                    <a:cubicBezTo>
                      <a:pt x="44937" y="9855"/>
                      <a:pt x="68728" y="0"/>
                      <a:pt x="935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rnd">
                <a:solidFill>
                  <a:srgbClr val="CB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551142" cy="2251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3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2141003" y="3843369"/>
              <a:ext cx="20265957" cy="2107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0"/>
                </a:lnSpc>
                <a:spcBef>
                  <a:spcPct val="0"/>
                </a:spcBef>
              </a:pPr>
              <a:r>
                <a:rPr lang="en-US" sz="237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Prijímateľ je zodpovedný za riadne vedenie evidencie poskytnutej dotácie, ktoré musí byť v súlade </a:t>
              </a:r>
            </a:p>
            <a:p>
              <a:pPr algn="ctr">
                <a:lnSpc>
                  <a:spcPts val="3330"/>
                </a:lnSpc>
                <a:spcBef>
                  <a:spcPct val="0"/>
                </a:spcBef>
              </a:pPr>
              <a:r>
                <a:rPr lang="en-US" sz="237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 požiadavkami na vyúčtovanie dotácie podľa dotačnej smernice a podmienkami uvedenými </a:t>
              </a:r>
            </a:p>
            <a:p>
              <a:pPr algn="ctr">
                <a:lnSpc>
                  <a:spcPts val="3330"/>
                </a:lnSpc>
                <a:spcBef>
                  <a:spcPct val="0"/>
                </a:spcBef>
              </a:pPr>
              <a:r>
                <a:rPr lang="en-US" sz="237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 dotačnej zmluve. </a:t>
              </a:r>
            </a:p>
            <a:p>
              <a:pPr algn="ctr">
                <a:lnSpc>
                  <a:spcPts val="2770"/>
                </a:lnSpc>
                <a:spcBef>
                  <a:spcPct val="0"/>
                </a:spcBef>
              </a:pPr>
              <a:endParaRPr lang="en-US" sz="2379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674054" y="10885233"/>
              <a:ext cx="19960807" cy="1084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0"/>
                </a:lnSpc>
                <a:spcBef>
                  <a:spcPct val="0"/>
                </a:spcBef>
              </a:pPr>
              <a:r>
                <a:rPr lang="en-US" sz="237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Samotný modul poskytuje šablónu – postup krokov, ktoré usmerňujú povinnú osobu </a:t>
              </a:r>
            </a:p>
            <a:p>
              <a:pPr algn="ctr">
                <a:lnSpc>
                  <a:spcPts val="3330"/>
                </a:lnSpc>
                <a:spcBef>
                  <a:spcPct val="0"/>
                </a:spcBef>
              </a:pPr>
              <a:r>
                <a:rPr lang="en-US" sz="237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pri vyhotovovaní vyúčtovania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4487122" y="9873774"/>
              <a:ext cx="7919839" cy="3647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 b="1">
                  <a:solidFill>
                    <a:srgbClr val="0D1B3A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Zdroj: Úrad pre Slovákov žijúcich v zahraničíi - DIS, 2025</a:t>
              </a: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9455" y="-155028"/>
            <a:ext cx="17334272" cy="16444239"/>
            <a:chOff x="0" y="0"/>
            <a:chExt cx="23112363" cy="21925652"/>
          </a:xfrm>
        </p:grpSpPr>
        <p:sp>
          <p:nvSpPr>
            <p:cNvPr id="3" name="Freeform 3"/>
            <p:cNvSpPr/>
            <p:nvPr/>
          </p:nvSpPr>
          <p:spPr>
            <a:xfrm rot="-5400000">
              <a:off x="21911792" y="377733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7" y="0"/>
                  </a:lnTo>
                  <a:lnTo>
                    <a:pt x="1109337" y="1291805"/>
                  </a:lnTo>
                  <a:lnTo>
                    <a:pt x="0" y="1291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4" name="Freeform 4"/>
            <p:cNvSpPr/>
            <p:nvPr/>
          </p:nvSpPr>
          <p:spPr>
            <a:xfrm>
              <a:off x="6400244" y="1812048"/>
              <a:ext cx="15663469" cy="20113604"/>
            </a:xfrm>
            <a:custGeom>
              <a:avLst/>
              <a:gdLst/>
              <a:ahLst/>
              <a:cxnLst/>
              <a:rect l="l" t="t" r="r" b="b"/>
              <a:pathLst>
                <a:path w="15663469" h="20113604">
                  <a:moveTo>
                    <a:pt x="0" y="0"/>
                  </a:moveTo>
                  <a:lnTo>
                    <a:pt x="15663469" y="0"/>
                  </a:lnTo>
                  <a:lnTo>
                    <a:pt x="15663469" y="20113604"/>
                  </a:lnTo>
                  <a:lnTo>
                    <a:pt x="0" y="2011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1574570" y="9162071"/>
              <a:ext cx="3554695" cy="4139383"/>
            </a:xfrm>
            <a:custGeom>
              <a:avLst/>
              <a:gdLst/>
              <a:ahLst/>
              <a:cxnLst/>
              <a:rect l="l" t="t" r="r" b="b"/>
              <a:pathLst>
                <a:path w="3554695" h="4139383">
                  <a:moveTo>
                    <a:pt x="0" y="0"/>
                  </a:moveTo>
                  <a:lnTo>
                    <a:pt x="3554695" y="0"/>
                  </a:lnTo>
                  <a:lnTo>
                    <a:pt x="3554695" y="4139382"/>
                  </a:lnTo>
                  <a:lnTo>
                    <a:pt x="0" y="4139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1574570" y="4881198"/>
              <a:ext cx="3554695" cy="4139383"/>
            </a:xfrm>
            <a:custGeom>
              <a:avLst/>
              <a:gdLst/>
              <a:ahLst/>
              <a:cxnLst/>
              <a:rect l="l" t="t" r="r" b="b"/>
              <a:pathLst>
                <a:path w="3554695" h="4139383">
                  <a:moveTo>
                    <a:pt x="0" y="0"/>
                  </a:moveTo>
                  <a:lnTo>
                    <a:pt x="3554695" y="0"/>
                  </a:lnTo>
                  <a:lnTo>
                    <a:pt x="3554695" y="4139383"/>
                  </a:lnTo>
                  <a:lnTo>
                    <a:pt x="0" y="4139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370711" y="4422758"/>
              <a:ext cx="11350017" cy="1084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0"/>
                </a:lnSpc>
                <a:spcBef>
                  <a:spcPct val="0"/>
                </a:spcBef>
              </a:pPr>
              <a:r>
                <a:rPr lang="en-US" sz="2379" b="1">
                  <a:solidFill>
                    <a:srgbClr val="0D1B3A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Modul predstavuje aktívne prostredie, do ktorého je možné opätovne vstupovať.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809231" y="7603298"/>
              <a:ext cx="10472977" cy="2202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0"/>
                </a:lnSpc>
              </a:pPr>
              <a:r>
                <a:rPr lang="en-US" sz="2379" b="1">
                  <a:solidFill>
                    <a:srgbClr val="0D1B3A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Ak do príslušnej kolónky prijímateľ nemá aké informácie uviesť, uvedie číslo nula alebo slovo nerelevantné.</a:t>
              </a:r>
            </a:p>
            <a:p>
              <a:pPr algn="ctr">
                <a:lnSpc>
                  <a:spcPts val="3330"/>
                </a:lnSpc>
                <a:spcBef>
                  <a:spcPct val="0"/>
                </a:spcBef>
              </a:pPr>
              <a:endParaRPr lang="en-US" sz="2379" b="1">
                <a:solidFill>
                  <a:srgbClr val="0D1B3A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470541" y="10743911"/>
              <a:ext cx="11350017" cy="2202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0"/>
                </a:lnSpc>
                <a:spcBef>
                  <a:spcPct val="0"/>
                </a:spcBef>
              </a:pPr>
              <a:r>
                <a:rPr lang="en-US" sz="2379" b="1">
                  <a:solidFill>
                    <a:srgbClr val="0D1B3A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 procese vypĺňania vyúčtovania a pred jeho  finálnym uložením odporúčame, aby kolónky, ku ktorým sa povinná osoba plánuje vrátiť neskôr, zaklikla nulou, na čo systém pri ďalšom vypĺňaní upozorní. </a:t>
              </a:r>
            </a:p>
          </p:txBody>
        </p:sp>
        <p:sp>
          <p:nvSpPr>
            <p:cNvPr id="10" name="Freeform 10"/>
            <p:cNvSpPr/>
            <p:nvPr/>
          </p:nvSpPr>
          <p:spPr>
            <a:xfrm rot="-5400000">
              <a:off x="1574570" y="323391"/>
              <a:ext cx="3554695" cy="4139383"/>
            </a:xfrm>
            <a:custGeom>
              <a:avLst/>
              <a:gdLst/>
              <a:ahLst/>
              <a:cxnLst/>
              <a:rect l="l" t="t" r="r" b="b"/>
              <a:pathLst>
                <a:path w="3554695" h="4139383">
                  <a:moveTo>
                    <a:pt x="0" y="0"/>
                  </a:moveTo>
                  <a:lnTo>
                    <a:pt x="3554695" y="0"/>
                  </a:lnTo>
                  <a:lnTo>
                    <a:pt x="3554695" y="4139382"/>
                  </a:lnTo>
                  <a:lnTo>
                    <a:pt x="0" y="4139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0" y="0"/>
              <a:ext cx="16045719" cy="2762738"/>
              <a:chOff x="0" y="0"/>
              <a:chExt cx="3169525" cy="54572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169525" cy="545726"/>
              </a:xfrm>
              <a:custGeom>
                <a:avLst/>
                <a:gdLst/>
                <a:ahLst/>
                <a:cxnLst/>
                <a:rect l="l" t="t" r="r" b="b"/>
                <a:pathLst>
                  <a:path w="3169525" h="545726">
                    <a:moveTo>
                      <a:pt x="57256" y="0"/>
                    </a:moveTo>
                    <a:lnTo>
                      <a:pt x="3112269" y="0"/>
                    </a:lnTo>
                    <a:cubicBezTo>
                      <a:pt x="3143890" y="0"/>
                      <a:pt x="3169525" y="25634"/>
                      <a:pt x="3169525" y="57256"/>
                    </a:cubicBezTo>
                    <a:lnTo>
                      <a:pt x="3169525" y="488470"/>
                    </a:lnTo>
                    <a:cubicBezTo>
                      <a:pt x="3169525" y="503655"/>
                      <a:pt x="3163493" y="518219"/>
                      <a:pt x="3152755" y="528956"/>
                    </a:cubicBezTo>
                    <a:cubicBezTo>
                      <a:pt x="3142018" y="539694"/>
                      <a:pt x="3127454" y="545726"/>
                      <a:pt x="3112269" y="545726"/>
                    </a:cubicBezTo>
                    <a:lnTo>
                      <a:pt x="57256" y="545726"/>
                    </a:lnTo>
                    <a:cubicBezTo>
                      <a:pt x="42070" y="545726"/>
                      <a:pt x="27507" y="539694"/>
                      <a:pt x="16770" y="528956"/>
                    </a:cubicBezTo>
                    <a:cubicBezTo>
                      <a:pt x="6032" y="518219"/>
                      <a:pt x="0" y="503655"/>
                      <a:pt x="0" y="488470"/>
                    </a:cubicBezTo>
                    <a:lnTo>
                      <a:pt x="0" y="57256"/>
                    </a:lnTo>
                    <a:cubicBezTo>
                      <a:pt x="0" y="42070"/>
                      <a:pt x="6032" y="27507"/>
                      <a:pt x="16770" y="16770"/>
                    </a:cubicBezTo>
                    <a:cubicBezTo>
                      <a:pt x="27507" y="6032"/>
                      <a:pt x="42070" y="0"/>
                      <a:pt x="57256" y="0"/>
                    </a:cubicBezTo>
                    <a:close/>
                  </a:path>
                </a:pathLst>
              </a:custGeom>
              <a:solidFill>
                <a:srgbClr val="D88E29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3169525" cy="5933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67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4352787" y="999474"/>
              <a:ext cx="11411668" cy="945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53"/>
                </a:lnSpc>
              </a:pPr>
              <a:r>
                <a:rPr lang="en-US" sz="4602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Modul “Vyúčtovanie”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46360" y="926972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3"/>
                  </a:lnTo>
                  <a:lnTo>
                    <a:pt x="0" y="1564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2044086" y="3923076"/>
            <a:ext cx="5535317" cy="6445784"/>
          </a:xfrm>
          <a:custGeom>
            <a:avLst/>
            <a:gdLst/>
            <a:ahLst/>
            <a:cxnLst/>
            <a:rect l="l" t="t" r="r" b="b"/>
            <a:pathLst>
              <a:path w="5535317" h="6445784">
                <a:moveTo>
                  <a:pt x="0" y="0"/>
                </a:moveTo>
                <a:lnTo>
                  <a:pt x="5535317" y="0"/>
                </a:lnTo>
                <a:lnTo>
                  <a:pt x="5535317" y="6445784"/>
                </a:lnTo>
                <a:lnTo>
                  <a:pt x="0" y="6445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Freeform 3"/>
          <p:cNvSpPr/>
          <p:nvPr/>
        </p:nvSpPr>
        <p:spPr>
          <a:xfrm rot="-5400000">
            <a:off x="12072126" y="-2919267"/>
            <a:ext cx="5535317" cy="6445784"/>
          </a:xfrm>
          <a:custGeom>
            <a:avLst/>
            <a:gdLst/>
            <a:ahLst/>
            <a:cxnLst/>
            <a:rect l="l" t="t" r="r" b="b"/>
            <a:pathLst>
              <a:path w="5535317" h="6445784">
                <a:moveTo>
                  <a:pt x="0" y="0"/>
                </a:moveTo>
                <a:lnTo>
                  <a:pt x="5535317" y="0"/>
                </a:lnTo>
                <a:lnTo>
                  <a:pt x="5535317" y="6445784"/>
                </a:lnTo>
                <a:lnTo>
                  <a:pt x="0" y="6445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" name="Freeform 4"/>
          <p:cNvSpPr/>
          <p:nvPr/>
        </p:nvSpPr>
        <p:spPr>
          <a:xfrm>
            <a:off x="11939518" y="2431273"/>
            <a:ext cx="5800534" cy="5495553"/>
          </a:xfrm>
          <a:custGeom>
            <a:avLst/>
            <a:gdLst/>
            <a:ahLst/>
            <a:cxnLst/>
            <a:rect l="l" t="t" r="r" b="b"/>
            <a:pathLst>
              <a:path w="5800534" h="5495553">
                <a:moveTo>
                  <a:pt x="0" y="0"/>
                </a:moveTo>
                <a:lnTo>
                  <a:pt x="5800534" y="0"/>
                </a:lnTo>
                <a:lnTo>
                  <a:pt x="5800534" y="5495553"/>
                </a:lnTo>
                <a:lnTo>
                  <a:pt x="0" y="54955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02" t="-1081" b="-1081"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5" name="Freeform 5"/>
          <p:cNvSpPr/>
          <p:nvPr/>
        </p:nvSpPr>
        <p:spPr>
          <a:xfrm rot="-5400000">
            <a:off x="260100" y="9236654"/>
            <a:ext cx="832003" cy="968854"/>
          </a:xfrm>
          <a:custGeom>
            <a:avLst/>
            <a:gdLst/>
            <a:ahLst/>
            <a:cxnLst/>
            <a:rect l="l" t="t" r="r" b="b"/>
            <a:pathLst>
              <a:path w="832003" h="968854">
                <a:moveTo>
                  <a:pt x="0" y="0"/>
                </a:moveTo>
                <a:lnTo>
                  <a:pt x="832003" y="0"/>
                </a:lnTo>
                <a:lnTo>
                  <a:pt x="832003" y="968853"/>
                </a:lnTo>
                <a:lnTo>
                  <a:pt x="0" y="9688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aphicFrame>
        <p:nvGraphicFramePr>
          <p:cNvPr id="6" name="Object 6"/>
          <p:cNvGraphicFramePr/>
          <p:nvPr/>
        </p:nvGraphicFramePr>
        <p:xfrm>
          <a:off x="1699917" y="4617635"/>
          <a:ext cx="15715018" cy="6756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8859500" imgH="9893300" progId="Excel.Sheet.12">
                  <p:embed/>
                </p:oleObj>
              </mc:Choice>
              <mc:Fallback>
                <p:oleObj name="Worksheet" r:id="rId5" imgW="18859500" imgH="9893300" progId="Excel.Sheet.12">
                  <p:embed/>
                  <p:pic>
                    <p:nvPicPr>
                      <p:cNvPr id="6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9917" y="4617635"/>
                        <a:ext cx="15715018" cy="6756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7"/>
          <p:cNvSpPr/>
          <p:nvPr/>
        </p:nvSpPr>
        <p:spPr>
          <a:xfrm>
            <a:off x="1028700" y="5463229"/>
            <a:ext cx="505750" cy="795713"/>
          </a:xfrm>
          <a:custGeom>
            <a:avLst/>
            <a:gdLst/>
            <a:ahLst/>
            <a:cxnLst/>
            <a:rect l="l" t="t" r="r" b="b"/>
            <a:pathLst>
              <a:path w="505750" h="795713">
                <a:moveTo>
                  <a:pt x="0" y="0"/>
                </a:moveTo>
                <a:lnTo>
                  <a:pt x="505750" y="0"/>
                </a:lnTo>
                <a:lnTo>
                  <a:pt x="505750" y="795713"/>
                </a:lnTo>
                <a:lnTo>
                  <a:pt x="0" y="7957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8" name="Freeform 8"/>
          <p:cNvSpPr/>
          <p:nvPr/>
        </p:nvSpPr>
        <p:spPr>
          <a:xfrm>
            <a:off x="1028700" y="6350256"/>
            <a:ext cx="505750" cy="795713"/>
          </a:xfrm>
          <a:custGeom>
            <a:avLst/>
            <a:gdLst/>
            <a:ahLst/>
            <a:cxnLst/>
            <a:rect l="l" t="t" r="r" b="b"/>
            <a:pathLst>
              <a:path w="505750" h="795713">
                <a:moveTo>
                  <a:pt x="0" y="0"/>
                </a:moveTo>
                <a:lnTo>
                  <a:pt x="505750" y="0"/>
                </a:lnTo>
                <a:lnTo>
                  <a:pt x="505750" y="795712"/>
                </a:lnTo>
                <a:lnTo>
                  <a:pt x="0" y="7957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9" name="Freeform 9"/>
          <p:cNvSpPr/>
          <p:nvPr/>
        </p:nvSpPr>
        <p:spPr>
          <a:xfrm>
            <a:off x="1028700" y="7182447"/>
            <a:ext cx="505750" cy="795713"/>
          </a:xfrm>
          <a:custGeom>
            <a:avLst/>
            <a:gdLst/>
            <a:ahLst/>
            <a:cxnLst/>
            <a:rect l="l" t="t" r="r" b="b"/>
            <a:pathLst>
              <a:path w="505750" h="795713">
                <a:moveTo>
                  <a:pt x="0" y="0"/>
                </a:moveTo>
                <a:lnTo>
                  <a:pt x="505750" y="0"/>
                </a:lnTo>
                <a:lnTo>
                  <a:pt x="505750" y="795713"/>
                </a:lnTo>
                <a:lnTo>
                  <a:pt x="0" y="7957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0" name="Freeform 10"/>
          <p:cNvSpPr/>
          <p:nvPr/>
        </p:nvSpPr>
        <p:spPr>
          <a:xfrm>
            <a:off x="1028700" y="8073410"/>
            <a:ext cx="505750" cy="795713"/>
          </a:xfrm>
          <a:custGeom>
            <a:avLst/>
            <a:gdLst/>
            <a:ahLst/>
            <a:cxnLst/>
            <a:rect l="l" t="t" r="r" b="b"/>
            <a:pathLst>
              <a:path w="505750" h="795713">
                <a:moveTo>
                  <a:pt x="0" y="0"/>
                </a:moveTo>
                <a:lnTo>
                  <a:pt x="505750" y="0"/>
                </a:lnTo>
                <a:lnTo>
                  <a:pt x="505750" y="795712"/>
                </a:lnTo>
                <a:lnTo>
                  <a:pt x="0" y="7957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>
          <a:xfrm>
            <a:off x="1028700" y="8907222"/>
            <a:ext cx="505750" cy="795713"/>
          </a:xfrm>
          <a:custGeom>
            <a:avLst/>
            <a:gdLst/>
            <a:ahLst/>
            <a:cxnLst/>
            <a:rect l="l" t="t" r="r" b="b"/>
            <a:pathLst>
              <a:path w="505750" h="795713">
                <a:moveTo>
                  <a:pt x="0" y="0"/>
                </a:moveTo>
                <a:lnTo>
                  <a:pt x="505750" y="0"/>
                </a:lnTo>
                <a:lnTo>
                  <a:pt x="505750" y="795713"/>
                </a:lnTo>
                <a:lnTo>
                  <a:pt x="0" y="7957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12" name="Group 12"/>
          <p:cNvGrpSpPr/>
          <p:nvPr/>
        </p:nvGrpSpPr>
        <p:grpSpPr>
          <a:xfrm>
            <a:off x="-417397" y="-82530"/>
            <a:ext cx="12034290" cy="2072053"/>
            <a:chOff x="0" y="0"/>
            <a:chExt cx="3169525" cy="54572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169525" cy="545726"/>
            </a:xfrm>
            <a:custGeom>
              <a:avLst/>
              <a:gdLst/>
              <a:ahLst/>
              <a:cxnLst/>
              <a:rect l="l" t="t" r="r" b="b"/>
              <a:pathLst>
                <a:path w="3169525" h="545726">
                  <a:moveTo>
                    <a:pt x="57256" y="0"/>
                  </a:moveTo>
                  <a:lnTo>
                    <a:pt x="3112269" y="0"/>
                  </a:lnTo>
                  <a:cubicBezTo>
                    <a:pt x="3143890" y="0"/>
                    <a:pt x="3169525" y="25634"/>
                    <a:pt x="3169525" y="57256"/>
                  </a:cubicBezTo>
                  <a:lnTo>
                    <a:pt x="3169525" y="488470"/>
                  </a:lnTo>
                  <a:cubicBezTo>
                    <a:pt x="3169525" y="503655"/>
                    <a:pt x="3163493" y="518219"/>
                    <a:pt x="3152755" y="528956"/>
                  </a:cubicBezTo>
                  <a:cubicBezTo>
                    <a:pt x="3142018" y="539694"/>
                    <a:pt x="3127454" y="545726"/>
                    <a:pt x="3112269" y="545726"/>
                  </a:cubicBezTo>
                  <a:lnTo>
                    <a:pt x="57256" y="545726"/>
                  </a:lnTo>
                  <a:cubicBezTo>
                    <a:pt x="42070" y="545726"/>
                    <a:pt x="27507" y="539694"/>
                    <a:pt x="16770" y="528956"/>
                  </a:cubicBezTo>
                  <a:cubicBezTo>
                    <a:pt x="6032" y="518219"/>
                    <a:pt x="0" y="503655"/>
                    <a:pt x="0" y="488470"/>
                  </a:cubicBezTo>
                  <a:lnTo>
                    <a:pt x="0" y="57256"/>
                  </a:lnTo>
                  <a:cubicBezTo>
                    <a:pt x="0" y="42070"/>
                    <a:pt x="6032" y="27507"/>
                    <a:pt x="16770" y="16770"/>
                  </a:cubicBezTo>
                  <a:cubicBezTo>
                    <a:pt x="27507" y="6032"/>
                    <a:pt x="42070" y="0"/>
                    <a:pt x="57256" y="0"/>
                  </a:cubicBezTo>
                  <a:close/>
                </a:path>
              </a:pathLst>
            </a:custGeom>
            <a:solidFill>
              <a:srgbClr val="D88E29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3169525" cy="5933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367373" y="612698"/>
            <a:ext cx="2446350" cy="1173453"/>
          </a:xfrm>
          <a:custGeom>
            <a:avLst/>
            <a:gdLst/>
            <a:ahLst/>
            <a:cxnLst/>
            <a:rect l="l" t="t" r="r" b="b"/>
            <a:pathLst>
              <a:path w="2446350" h="1173453">
                <a:moveTo>
                  <a:pt x="0" y="0"/>
                </a:moveTo>
                <a:lnTo>
                  <a:pt x="2446350" y="0"/>
                </a:lnTo>
                <a:lnTo>
                  <a:pt x="2446350" y="1173453"/>
                </a:lnTo>
                <a:lnTo>
                  <a:pt x="0" y="117345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16" name="Group 16"/>
          <p:cNvGrpSpPr/>
          <p:nvPr/>
        </p:nvGrpSpPr>
        <p:grpSpPr>
          <a:xfrm>
            <a:off x="11405945" y="7706351"/>
            <a:ext cx="6656732" cy="472569"/>
            <a:chOff x="0" y="0"/>
            <a:chExt cx="1753213" cy="12446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53213" cy="124463"/>
            </a:xfrm>
            <a:custGeom>
              <a:avLst/>
              <a:gdLst/>
              <a:ahLst/>
              <a:cxnLst/>
              <a:rect l="l" t="t" r="r" b="b"/>
              <a:pathLst>
                <a:path w="1753213" h="124463">
                  <a:moveTo>
                    <a:pt x="0" y="0"/>
                  </a:moveTo>
                  <a:lnTo>
                    <a:pt x="1753213" y="0"/>
                  </a:lnTo>
                  <a:lnTo>
                    <a:pt x="1753213" y="124463"/>
                  </a:lnTo>
                  <a:lnTo>
                    <a:pt x="0" y="124463"/>
                  </a:lnTo>
                  <a:close/>
                </a:path>
              </a:pathLst>
            </a:custGeom>
            <a:solidFill>
              <a:srgbClr val="E6A233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753213" cy="1720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66119" y="2755859"/>
            <a:ext cx="9692015" cy="1440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4"/>
              </a:lnSpc>
            </a:pPr>
            <a:r>
              <a:rPr lang="en-US" sz="237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Prijímateľ dotácie je v rámci formulára vyúčtovania povinný vyplniť všetky časti pravdivo a vecne. </a:t>
            </a:r>
          </a:p>
          <a:p>
            <a:pPr algn="ctr">
              <a:lnSpc>
                <a:spcPts val="3639"/>
              </a:lnSpc>
            </a:pPr>
            <a:endParaRPr lang="en-US" sz="2379" b="1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847194" y="662313"/>
            <a:ext cx="8558751" cy="71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3"/>
              </a:lnSpc>
            </a:pPr>
            <a:r>
              <a:rPr lang="en-US" sz="4602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Modul “Vyúčtovanie”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764371" y="7792740"/>
            <a:ext cx="5939879" cy="28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0D1B3A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Zdroj: Úrad pre Slovákov žijúcich v zahraničíi - DIS, 2025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54388" y="9035565"/>
            <a:ext cx="832003" cy="968854"/>
          </a:xfrm>
          <a:custGeom>
            <a:avLst/>
            <a:gdLst/>
            <a:ahLst/>
            <a:cxnLst/>
            <a:rect l="l" t="t" r="r" b="b"/>
            <a:pathLst>
              <a:path w="832003" h="968854">
                <a:moveTo>
                  <a:pt x="0" y="0"/>
                </a:moveTo>
                <a:lnTo>
                  <a:pt x="832003" y="0"/>
                </a:lnTo>
                <a:lnTo>
                  <a:pt x="832003" y="968854"/>
                </a:lnTo>
                <a:lnTo>
                  <a:pt x="0" y="968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9702763"/>
            <a:chOff x="0" y="0"/>
            <a:chExt cx="24384000" cy="12937017"/>
          </a:xfrm>
        </p:grpSpPr>
        <p:sp>
          <p:nvSpPr>
            <p:cNvPr id="4" name="Freeform 4"/>
            <p:cNvSpPr/>
            <p:nvPr/>
          </p:nvSpPr>
          <p:spPr>
            <a:xfrm>
              <a:off x="320815" y="8194291"/>
              <a:ext cx="6430815" cy="4742726"/>
            </a:xfrm>
            <a:custGeom>
              <a:avLst/>
              <a:gdLst/>
              <a:ahLst/>
              <a:cxnLst/>
              <a:rect l="l" t="t" r="r" b="b"/>
              <a:pathLst>
                <a:path w="6430815" h="4742726">
                  <a:moveTo>
                    <a:pt x="0" y="0"/>
                  </a:moveTo>
                  <a:lnTo>
                    <a:pt x="6430815" y="0"/>
                  </a:lnTo>
                  <a:lnTo>
                    <a:pt x="6430815" y="4742726"/>
                  </a:lnTo>
                  <a:lnTo>
                    <a:pt x="0" y="4742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3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2315997" y="6426944"/>
              <a:ext cx="2019788" cy="4256664"/>
              <a:chOff x="0" y="0"/>
              <a:chExt cx="2957576" cy="623303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85952" y="514350"/>
                <a:ext cx="1561846" cy="4967859"/>
              </a:xfrm>
              <a:custGeom>
                <a:avLst/>
                <a:gdLst/>
                <a:ahLst/>
                <a:cxnLst/>
                <a:rect l="l" t="t" r="r" b="b"/>
                <a:pathLst>
                  <a:path w="1561846" h="4967859">
                    <a:moveTo>
                      <a:pt x="1232535" y="4616831"/>
                    </a:moveTo>
                    <a:cubicBezTo>
                      <a:pt x="1159510" y="4702556"/>
                      <a:pt x="1086358" y="4788281"/>
                      <a:pt x="1013333" y="4874006"/>
                    </a:cubicBezTo>
                    <a:cubicBezTo>
                      <a:pt x="990600" y="4885055"/>
                      <a:pt x="814197" y="4967859"/>
                      <a:pt x="638556" y="4878959"/>
                    </a:cubicBezTo>
                    <a:cubicBezTo>
                      <a:pt x="519938" y="4819015"/>
                      <a:pt x="469900" y="4715383"/>
                      <a:pt x="453644" y="4680585"/>
                    </a:cubicBezTo>
                    <a:cubicBezTo>
                      <a:pt x="372237" y="4505706"/>
                      <a:pt x="435483" y="4338574"/>
                      <a:pt x="448691" y="4305808"/>
                    </a:cubicBezTo>
                    <a:cubicBezTo>
                      <a:pt x="486156" y="4267454"/>
                      <a:pt x="542290" y="4215892"/>
                      <a:pt x="618109" y="4165600"/>
                    </a:cubicBezTo>
                    <a:cubicBezTo>
                      <a:pt x="691896" y="4116705"/>
                      <a:pt x="774319" y="4061968"/>
                      <a:pt x="850392" y="4054983"/>
                    </a:cubicBezTo>
                    <a:cubicBezTo>
                      <a:pt x="992505" y="4042029"/>
                      <a:pt x="1147445" y="4192270"/>
                      <a:pt x="1249045" y="4407154"/>
                    </a:cubicBezTo>
                    <a:cubicBezTo>
                      <a:pt x="1243584" y="4477004"/>
                      <a:pt x="1237996" y="4546854"/>
                      <a:pt x="1232535" y="4616704"/>
                    </a:cubicBezTo>
                    <a:close/>
                    <a:moveTo>
                      <a:pt x="1206627" y="3641725"/>
                    </a:moveTo>
                    <a:lnTo>
                      <a:pt x="379984" y="3650996"/>
                    </a:lnTo>
                    <a:lnTo>
                      <a:pt x="334391" y="2794000"/>
                    </a:lnTo>
                    <a:lnTo>
                      <a:pt x="0" y="88646"/>
                    </a:lnTo>
                    <a:lnTo>
                      <a:pt x="288163" y="0"/>
                    </a:lnTo>
                    <a:lnTo>
                      <a:pt x="1561846" y="148209"/>
                    </a:lnTo>
                    <a:lnTo>
                      <a:pt x="1206500" y="3641598"/>
                    </a:lnTo>
                    <a:close/>
                  </a:path>
                </a:pathLst>
              </a:custGeom>
              <a:solidFill>
                <a:srgbClr val="E9EDED"/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-16129" y="-4191"/>
                <a:ext cx="2973705" cy="6240907"/>
              </a:xfrm>
              <a:custGeom>
                <a:avLst/>
                <a:gdLst/>
                <a:ahLst/>
                <a:cxnLst/>
                <a:rect l="l" t="t" r="r" b="b"/>
                <a:pathLst>
                  <a:path w="2973705" h="6240907">
                    <a:moveTo>
                      <a:pt x="2810129" y="3620770"/>
                    </a:moveTo>
                    <a:lnTo>
                      <a:pt x="2973705" y="272415"/>
                    </a:lnTo>
                    <a:cubicBezTo>
                      <a:pt x="2572639" y="145796"/>
                      <a:pt x="2067052" y="33147"/>
                      <a:pt x="1479042" y="9017"/>
                    </a:cubicBezTo>
                    <a:cubicBezTo>
                      <a:pt x="1259459" y="0"/>
                      <a:pt x="1053084" y="4191"/>
                      <a:pt x="861949" y="17145"/>
                    </a:cubicBezTo>
                    <a:lnTo>
                      <a:pt x="161544" y="684276"/>
                    </a:lnTo>
                    <a:cubicBezTo>
                      <a:pt x="161544" y="684276"/>
                      <a:pt x="220853" y="1558798"/>
                      <a:pt x="160274" y="1992757"/>
                    </a:cubicBezTo>
                    <a:cubicBezTo>
                      <a:pt x="99822" y="2426843"/>
                      <a:pt x="0" y="3972560"/>
                      <a:pt x="18288" y="4304030"/>
                    </a:cubicBezTo>
                    <a:cubicBezTo>
                      <a:pt x="36576" y="4635627"/>
                      <a:pt x="32893" y="4740783"/>
                      <a:pt x="32893" y="4740783"/>
                    </a:cubicBezTo>
                    <a:lnTo>
                      <a:pt x="1169670" y="6194933"/>
                    </a:lnTo>
                    <a:cubicBezTo>
                      <a:pt x="1169670" y="6194933"/>
                      <a:pt x="1408938" y="6233541"/>
                      <a:pt x="1514094" y="6237224"/>
                    </a:cubicBezTo>
                    <a:cubicBezTo>
                      <a:pt x="1619250" y="6240907"/>
                      <a:pt x="2850896" y="5863463"/>
                      <a:pt x="2850896" y="5863463"/>
                    </a:cubicBezTo>
                    <a:lnTo>
                      <a:pt x="2810002" y="3620897"/>
                    </a:lnTo>
                    <a:close/>
                    <a:moveTo>
                      <a:pt x="2134616" y="5135245"/>
                    </a:moveTo>
                    <a:cubicBezTo>
                      <a:pt x="2061591" y="5220970"/>
                      <a:pt x="1988439" y="5306695"/>
                      <a:pt x="1915414" y="5392420"/>
                    </a:cubicBezTo>
                    <a:cubicBezTo>
                      <a:pt x="1892681" y="5403469"/>
                      <a:pt x="1716278" y="5486273"/>
                      <a:pt x="1540637" y="5397373"/>
                    </a:cubicBezTo>
                    <a:cubicBezTo>
                      <a:pt x="1422019" y="5337429"/>
                      <a:pt x="1371981" y="5233797"/>
                      <a:pt x="1355725" y="5198999"/>
                    </a:cubicBezTo>
                    <a:cubicBezTo>
                      <a:pt x="1274318" y="5024120"/>
                      <a:pt x="1337564" y="4856988"/>
                      <a:pt x="1350772" y="4824222"/>
                    </a:cubicBezTo>
                    <a:cubicBezTo>
                      <a:pt x="1388237" y="4785868"/>
                      <a:pt x="1444371" y="4734306"/>
                      <a:pt x="1520190" y="4684014"/>
                    </a:cubicBezTo>
                    <a:cubicBezTo>
                      <a:pt x="1593977" y="4635119"/>
                      <a:pt x="1676400" y="4580382"/>
                      <a:pt x="1752473" y="4573397"/>
                    </a:cubicBezTo>
                    <a:cubicBezTo>
                      <a:pt x="1894586" y="4560443"/>
                      <a:pt x="2049526" y="4710684"/>
                      <a:pt x="2151126" y="4925568"/>
                    </a:cubicBezTo>
                    <a:cubicBezTo>
                      <a:pt x="2145665" y="4995418"/>
                      <a:pt x="2140077" y="5065268"/>
                      <a:pt x="2134616" y="5135118"/>
                    </a:cubicBezTo>
                    <a:close/>
                    <a:moveTo>
                      <a:pt x="2108708" y="4160139"/>
                    </a:moveTo>
                    <a:lnTo>
                      <a:pt x="1282065" y="4169410"/>
                    </a:lnTo>
                    <a:lnTo>
                      <a:pt x="1236472" y="3312414"/>
                    </a:lnTo>
                    <a:lnTo>
                      <a:pt x="902081" y="607187"/>
                    </a:lnTo>
                    <a:lnTo>
                      <a:pt x="1190244" y="518541"/>
                    </a:lnTo>
                    <a:lnTo>
                      <a:pt x="2463927" y="666750"/>
                    </a:lnTo>
                    <a:lnTo>
                      <a:pt x="2108581" y="4160139"/>
                    </a:ln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6092912" y="10061600"/>
              <a:ext cx="17632370" cy="2077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2"/>
                </a:lnSpc>
              </a:pPr>
              <a:r>
                <a:rPr lang="en-US" sz="2079" b="1" spc="8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 prípade vydania periodických alebo neperiodických publikácií, </a:t>
              </a:r>
            </a:p>
            <a:p>
              <a:pPr algn="ctr">
                <a:lnSpc>
                  <a:spcPts val="3222"/>
                </a:lnSpc>
              </a:pPr>
              <a:r>
                <a:rPr lang="en-US" sz="2079" b="1" spc="8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je prijímateľ dotácie v publikácii povinný uviesť logo úradu podľa prílohy </a:t>
              </a:r>
            </a:p>
            <a:p>
              <a:pPr algn="ctr">
                <a:lnSpc>
                  <a:spcPts val="3222"/>
                </a:lnSpc>
              </a:pPr>
              <a:r>
                <a:rPr lang="en-US" sz="2079" b="1" spc="8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č. 7 Smernice č.1/2024. </a:t>
              </a:r>
            </a:p>
            <a:p>
              <a:pPr algn="ctr">
                <a:lnSpc>
                  <a:spcPts val="3222"/>
                </a:lnSpc>
              </a:pPr>
              <a:r>
                <a:rPr lang="en-US" sz="2079" b="1" spc="8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 vyhotovení publikácie je prijímateľ dotácie povinný doručiť jeden exemplár na úrad. </a:t>
              </a: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5593437" y="9451043"/>
              <a:ext cx="18631321" cy="3364842"/>
              <a:chOff x="0" y="0"/>
              <a:chExt cx="3680261" cy="66466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680261" cy="664660"/>
              </a:xfrm>
              <a:custGeom>
                <a:avLst/>
                <a:gdLst/>
                <a:ahLst/>
                <a:cxnLst/>
                <a:rect l="l" t="t" r="r" b="b"/>
                <a:pathLst>
                  <a:path w="3680261" h="664660">
                    <a:moveTo>
                      <a:pt x="16067" y="0"/>
                    </a:moveTo>
                    <a:lnTo>
                      <a:pt x="3664194" y="0"/>
                    </a:lnTo>
                    <a:cubicBezTo>
                      <a:pt x="3668455" y="0"/>
                      <a:pt x="3672542" y="1693"/>
                      <a:pt x="3675555" y="4706"/>
                    </a:cubicBezTo>
                    <a:cubicBezTo>
                      <a:pt x="3678568" y="7719"/>
                      <a:pt x="3680261" y="11806"/>
                      <a:pt x="3680261" y="16067"/>
                    </a:cubicBezTo>
                    <a:lnTo>
                      <a:pt x="3680261" y="648593"/>
                    </a:lnTo>
                    <a:cubicBezTo>
                      <a:pt x="3680261" y="652854"/>
                      <a:pt x="3678568" y="656941"/>
                      <a:pt x="3675555" y="659954"/>
                    </a:cubicBezTo>
                    <a:cubicBezTo>
                      <a:pt x="3672542" y="662967"/>
                      <a:pt x="3668455" y="664660"/>
                      <a:pt x="3664194" y="664660"/>
                    </a:cubicBezTo>
                    <a:lnTo>
                      <a:pt x="16067" y="664660"/>
                    </a:lnTo>
                    <a:cubicBezTo>
                      <a:pt x="11806" y="664660"/>
                      <a:pt x="7719" y="662967"/>
                      <a:pt x="4706" y="659954"/>
                    </a:cubicBezTo>
                    <a:cubicBezTo>
                      <a:pt x="1693" y="656941"/>
                      <a:pt x="0" y="652854"/>
                      <a:pt x="0" y="648593"/>
                    </a:cubicBezTo>
                    <a:lnTo>
                      <a:pt x="0" y="16067"/>
                    </a:lnTo>
                    <a:cubicBezTo>
                      <a:pt x="0" y="11806"/>
                      <a:pt x="1693" y="7719"/>
                      <a:pt x="4706" y="4706"/>
                    </a:cubicBezTo>
                    <a:cubicBezTo>
                      <a:pt x="7719" y="1693"/>
                      <a:pt x="11806" y="0"/>
                      <a:pt x="1606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047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0"/>
                <a:ext cx="3680261" cy="6646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5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6379054" y="4223954"/>
              <a:ext cx="17279249" cy="3649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42"/>
                </a:lnSpc>
              </a:pPr>
              <a:endParaRPr/>
            </a:p>
            <a:p>
              <a:pPr marL="518160" lvl="1" indent="-259080" algn="l">
                <a:lnSpc>
                  <a:spcPts val="3696"/>
                </a:lnSpc>
                <a:buFont typeface="Arial"/>
                <a:buChar char="•"/>
              </a:pPr>
              <a:r>
                <a:rPr lang="en-US" sz="2400" b="1">
                  <a:solidFill>
                    <a:srgbClr val="E9EDED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ako projekt vyzeral v prípravnej fáze </a:t>
              </a:r>
            </a:p>
            <a:p>
              <a:pPr marL="518160" lvl="1" indent="-259080" algn="l">
                <a:lnSpc>
                  <a:spcPts val="3696"/>
                </a:lnSpc>
                <a:buFont typeface="Arial"/>
                <a:buChar char="•"/>
              </a:pPr>
              <a:r>
                <a:rPr lang="en-US" sz="2400" b="1">
                  <a:solidFill>
                    <a:srgbClr val="E9EDED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ako projekt vyzeral vo finálnej/realizačnej fáze</a:t>
              </a:r>
            </a:p>
            <a:p>
              <a:pPr marL="518160" lvl="1" indent="-259080" algn="l">
                <a:lnSpc>
                  <a:spcPts val="3696"/>
                </a:lnSpc>
                <a:buFont typeface="Arial"/>
                <a:buChar char="•"/>
              </a:pPr>
              <a:r>
                <a:rPr lang="en-US" sz="2400" b="1">
                  <a:solidFill>
                    <a:srgbClr val="E9EDED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uvedenie spolupráce s inštitúciami a jednotlivcami</a:t>
              </a:r>
            </a:p>
            <a:p>
              <a:pPr marL="518160" lvl="1" indent="-259080" algn="l">
                <a:lnSpc>
                  <a:spcPts val="3696"/>
                </a:lnSpc>
                <a:buFont typeface="Arial"/>
                <a:buChar char="•"/>
              </a:pPr>
              <a:r>
                <a:rPr lang="en-US" sz="2400" b="1">
                  <a:solidFill>
                    <a:srgbClr val="E9EDED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vymedzenie cieľovej skupiny projektu</a:t>
              </a:r>
            </a:p>
            <a:p>
              <a:pPr marL="518160" lvl="1" indent="-259080" algn="l">
                <a:lnSpc>
                  <a:spcPts val="3696"/>
                </a:lnSpc>
                <a:buFont typeface="Arial"/>
                <a:buChar char="•"/>
              </a:pPr>
              <a:r>
                <a:rPr lang="en-US" sz="2400" b="1">
                  <a:solidFill>
                    <a:srgbClr val="E9EDED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vymedzenie dlhodobého/krátkodobého charakteru projektu a jeho prezentácie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74100" y="3839298"/>
              <a:ext cx="9943439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Tu sa uvádzajú všetky vecné informácie o tom: 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3169" y="0"/>
                    </a:moveTo>
                    <a:lnTo>
                      <a:pt x="427343" y="0"/>
                    </a:lnTo>
                    <a:cubicBezTo>
                      <a:pt x="473271" y="0"/>
                      <a:pt x="517317" y="18245"/>
                      <a:pt x="549792" y="50720"/>
                    </a:cubicBezTo>
                    <a:cubicBezTo>
                      <a:pt x="582268" y="83196"/>
                      <a:pt x="600512" y="127242"/>
                      <a:pt x="600512" y="173169"/>
                    </a:cubicBezTo>
                    <a:lnTo>
                      <a:pt x="600512" y="4643423"/>
                    </a:lnTo>
                    <a:cubicBezTo>
                      <a:pt x="600512" y="4689351"/>
                      <a:pt x="582268" y="4733397"/>
                      <a:pt x="549792" y="4765872"/>
                    </a:cubicBezTo>
                    <a:cubicBezTo>
                      <a:pt x="517317" y="4798348"/>
                      <a:pt x="473271" y="4816592"/>
                      <a:pt x="427343" y="4816592"/>
                    </a:cubicBezTo>
                    <a:lnTo>
                      <a:pt x="173169" y="4816592"/>
                    </a:lnTo>
                    <a:cubicBezTo>
                      <a:pt x="77530" y="4816592"/>
                      <a:pt x="0" y="4739062"/>
                      <a:pt x="0" y="4643423"/>
                    </a:cubicBezTo>
                    <a:lnTo>
                      <a:pt x="0" y="173169"/>
                    </a:lnTo>
                    <a:cubicBezTo>
                      <a:pt x="0" y="127242"/>
                      <a:pt x="18245" y="83196"/>
                      <a:pt x="50720" y="50720"/>
                    </a:cubicBezTo>
                    <a:cubicBezTo>
                      <a:pt x="83196" y="18245"/>
                      <a:pt x="127242" y="0"/>
                      <a:pt x="173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17" name="Freeform 17"/>
            <p:cNvSpPr/>
            <p:nvPr/>
          </p:nvSpPr>
          <p:spPr>
            <a:xfrm rot="-5400000">
              <a:off x="22686452" y="725697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6"/>
                  </a:lnTo>
                  <a:lnTo>
                    <a:pt x="0" y="129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797512" y="299187"/>
              <a:ext cx="18788975" cy="3168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39"/>
                </a:lnSpc>
              </a:pPr>
              <a:r>
                <a:rPr lang="en-US" sz="459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Sekcia 1</a:t>
              </a:r>
            </a:p>
            <a:p>
              <a:pPr algn="ctr">
                <a:lnSpc>
                  <a:spcPts val="6439"/>
                </a:lnSpc>
              </a:pPr>
              <a:r>
                <a:rPr lang="en-US" sz="459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Popis realizácie projektu</a:t>
              </a:r>
            </a:p>
            <a:p>
              <a:pPr algn="ctr">
                <a:lnSpc>
                  <a:spcPts val="6439"/>
                </a:lnSpc>
                <a:spcBef>
                  <a:spcPct val="0"/>
                </a:spcBef>
              </a:pPr>
              <a:endParaRPr lang="en-US" sz="4599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>
              <a:off x="489831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58533" y="-1872367"/>
            <a:ext cx="23834046" cy="13139976"/>
            <a:chOff x="0" y="0"/>
            <a:chExt cx="31778728" cy="17519968"/>
          </a:xfrm>
        </p:grpSpPr>
        <p:grpSp>
          <p:nvGrpSpPr>
            <p:cNvPr id="3" name="Group 3"/>
            <p:cNvGrpSpPr/>
            <p:nvPr/>
          </p:nvGrpSpPr>
          <p:grpSpPr>
            <a:xfrm>
              <a:off x="3267646" y="0"/>
              <a:ext cx="18354868" cy="17519968"/>
              <a:chOff x="0" y="0"/>
              <a:chExt cx="890919" cy="85039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90919" cy="850394"/>
              </a:xfrm>
              <a:custGeom>
                <a:avLst/>
                <a:gdLst/>
                <a:ahLst/>
                <a:cxnLst/>
                <a:rect l="l" t="t" r="r" b="b"/>
                <a:pathLst>
                  <a:path w="890919" h="850394">
                    <a:moveTo>
                      <a:pt x="445459" y="0"/>
                    </a:moveTo>
                    <a:cubicBezTo>
                      <a:pt x="199439" y="0"/>
                      <a:pt x="0" y="190367"/>
                      <a:pt x="0" y="425197"/>
                    </a:cubicBezTo>
                    <a:cubicBezTo>
                      <a:pt x="0" y="660027"/>
                      <a:pt x="199439" y="850394"/>
                      <a:pt x="445459" y="850394"/>
                    </a:cubicBezTo>
                    <a:cubicBezTo>
                      <a:pt x="691480" y="850394"/>
                      <a:pt x="890919" y="660027"/>
                      <a:pt x="890919" y="425197"/>
                    </a:cubicBezTo>
                    <a:cubicBezTo>
                      <a:pt x="890919" y="190367"/>
                      <a:pt x="691480" y="0"/>
                      <a:pt x="445459" y="0"/>
                    </a:cubicBezTo>
                    <a:close/>
                  </a:path>
                </a:pathLst>
              </a:custGeom>
              <a:solidFill>
                <a:srgbClr val="E6A233">
                  <a:alpha val="83922"/>
                </a:srgbClr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83524" y="79724"/>
                <a:ext cx="723872" cy="690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60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8550561" y="14543909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5"/>
                  </a:lnTo>
                  <a:lnTo>
                    <a:pt x="0" y="1291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Freeform 7"/>
            <p:cNvSpPr/>
            <p:nvPr/>
          </p:nvSpPr>
          <p:spPr>
            <a:xfrm rot="-5400000">
              <a:off x="27931689" y="11897442"/>
              <a:ext cx="3554695" cy="4139383"/>
            </a:xfrm>
            <a:custGeom>
              <a:avLst/>
              <a:gdLst/>
              <a:ahLst/>
              <a:cxnLst/>
              <a:rect l="l" t="t" r="r" b="b"/>
              <a:pathLst>
                <a:path w="3554695" h="4139383">
                  <a:moveTo>
                    <a:pt x="0" y="0"/>
                  </a:moveTo>
                  <a:lnTo>
                    <a:pt x="3554695" y="0"/>
                  </a:lnTo>
                  <a:lnTo>
                    <a:pt x="3554695" y="4139382"/>
                  </a:lnTo>
                  <a:lnTo>
                    <a:pt x="0" y="4139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Freeform 8"/>
            <p:cNvSpPr/>
            <p:nvPr/>
          </p:nvSpPr>
          <p:spPr>
            <a:xfrm rot="-5400000">
              <a:off x="27931689" y="7527051"/>
              <a:ext cx="3554695" cy="4139383"/>
            </a:xfrm>
            <a:custGeom>
              <a:avLst/>
              <a:gdLst/>
              <a:ahLst/>
              <a:cxnLst/>
              <a:rect l="l" t="t" r="r" b="b"/>
              <a:pathLst>
                <a:path w="3554695" h="4139383">
                  <a:moveTo>
                    <a:pt x="0" y="0"/>
                  </a:moveTo>
                  <a:lnTo>
                    <a:pt x="3554695" y="0"/>
                  </a:lnTo>
                  <a:lnTo>
                    <a:pt x="3554695" y="4139383"/>
                  </a:lnTo>
                  <a:lnTo>
                    <a:pt x="0" y="4139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27931689" y="3159556"/>
              <a:ext cx="3554695" cy="4139383"/>
            </a:xfrm>
            <a:custGeom>
              <a:avLst/>
              <a:gdLst/>
              <a:ahLst/>
              <a:cxnLst/>
              <a:rect l="l" t="t" r="r" b="b"/>
              <a:pathLst>
                <a:path w="3554695" h="4139383">
                  <a:moveTo>
                    <a:pt x="0" y="0"/>
                  </a:moveTo>
                  <a:lnTo>
                    <a:pt x="3554695" y="0"/>
                  </a:lnTo>
                  <a:lnTo>
                    <a:pt x="3554695" y="4139383"/>
                  </a:lnTo>
                  <a:lnTo>
                    <a:pt x="0" y="4139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2188563" y="5120244"/>
              <a:ext cx="6673147" cy="3053600"/>
            </a:xfrm>
            <a:custGeom>
              <a:avLst/>
              <a:gdLst/>
              <a:ahLst/>
              <a:cxnLst/>
              <a:rect l="l" t="t" r="r" b="b"/>
              <a:pathLst>
                <a:path w="6673147" h="3053600">
                  <a:moveTo>
                    <a:pt x="0" y="0"/>
                  </a:moveTo>
                  <a:lnTo>
                    <a:pt x="6673147" y="0"/>
                  </a:lnTo>
                  <a:lnTo>
                    <a:pt x="6673147" y="3053600"/>
                  </a:lnTo>
                  <a:lnTo>
                    <a:pt x="0" y="30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782" b="-10854"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2148253" y="8461745"/>
              <a:ext cx="6673147" cy="3106422"/>
            </a:xfrm>
            <a:custGeom>
              <a:avLst/>
              <a:gdLst/>
              <a:ahLst/>
              <a:cxnLst/>
              <a:rect l="l" t="t" r="r" b="b"/>
              <a:pathLst>
                <a:path w="6673147" h="3106422">
                  <a:moveTo>
                    <a:pt x="0" y="0"/>
                  </a:moveTo>
                  <a:lnTo>
                    <a:pt x="6673147" y="0"/>
                  </a:lnTo>
                  <a:lnTo>
                    <a:pt x="6673147" y="3106422"/>
                  </a:lnTo>
                  <a:lnTo>
                    <a:pt x="0" y="31064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677" b="-15489"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2188563" y="11856069"/>
              <a:ext cx="6592526" cy="2984821"/>
            </a:xfrm>
            <a:custGeom>
              <a:avLst/>
              <a:gdLst/>
              <a:ahLst/>
              <a:cxnLst/>
              <a:rect l="l" t="t" r="r" b="b"/>
              <a:pathLst>
                <a:path w="6592526" h="2984821">
                  <a:moveTo>
                    <a:pt x="0" y="0"/>
                  </a:moveTo>
                  <a:lnTo>
                    <a:pt x="6592526" y="0"/>
                  </a:lnTo>
                  <a:lnTo>
                    <a:pt x="6592526" y="2984820"/>
                  </a:lnTo>
                  <a:lnTo>
                    <a:pt x="0" y="29848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b="-10434"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1349325" y="6330449"/>
              <a:ext cx="6247868" cy="3432790"/>
            </a:xfrm>
            <a:custGeom>
              <a:avLst/>
              <a:gdLst/>
              <a:ahLst/>
              <a:cxnLst/>
              <a:rect l="l" t="t" r="r" b="b"/>
              <a:pathLst>
                <a:path w="6247868" h="3432790">
                  <a:moveTo>
                    <a:pt x="0" y="0"/>
                  </a:moveTo>
                  <a:lnTo>
                    <a:pt x="6247868" y="0"/>
                  </a:lnTo>
                  <a:lnTo>
                    <a:pt x="6247868" y="3432789"/>
                  </a:lnTo>
                  <a:lnTo>
                    <a:pt x="0" y="34327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134" r="-1134" b="-1595"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1349325" y="10045659"/>
              <a:ext cx="6247868" cy="3921474"/>
            </a:xfrm>
            <a:custGeom>
              <a:avLst/>
              <a:gdLst/>
              <a:ahLst/>
              <a:cxnLst/>
              <a:rect l="l" t="t" r="r" b="b"/>
              <a:pathLst>
                <a:path w="6247868" h="3921474">
                  <a:moveTo>
                    <a:pt x="0" y="0"/>
                  </a:moveTo>
                  <a:lnTo>
                    <a:pt x="6247868" y="0"/>
                  </a:lnTo>
                  <a:lnTo>
                    <a:pt x="6247868" y="3921474"/>
                  </a:lnTo>
                  <a:lnTo>
                    <a:pt x="0" y="3921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-3113"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426855"/>
              <a:ext cx="30957111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24"/>
                </a:lnSpc>
                <a:spcBef>
                  <a:spcPct val="0"/>
                </a:spcBef>
              </a:pPr>
              <a:r>
                <a:rPr lang="en-US" sz="3499" b="1" spc="-69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Vyobrazenie označenia ÚSŽZ </a:t>
              </a:r>
            </a:p>
            <a:p>
              <a:pPr algn="ctr">
                <a:lnSpc>
                  <a:spcPts val="4024"/>
                </a:lnSpc>
                <a:spcBef>
                  <a:spcPct val="0"/>
                </a:spcBef>
              </a:pPr>
              <a:r>
                <a:rPr lang="en-US" sz="3499" b="1" spc="-69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na účely jeho propagácie: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8087525" y="3313420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0748" y="0"/>
            <a:ext cx="18508748" cy="10485907"/>
            <a:chOff x="0" y="0"/>
            <a:chExt cx="24678331" cy="13981209"/>
          </a:xfrm>
        </p:grpSpPr>
        <p:sp>
          <p:nvSpPr>
            <p:cNvPr id="3" name="Freeform 3"/>
            <p:cNvSpPr/>
            <p:nvPr/>
          </p:nvSpPr>
          <p:spPr>
            <a:xfrm rot="-5400000">
              <a:off x="17934576" y="87431"/>
              <a:ext cx="5889176" cy="6857846"/>
            </a:xfrm>
            <a:custGeom>
              <a:avLst/>
              <a:gdLst/>
              <a:ahLst/>
              <a:cxnLst/>
              <a:rect l="l" t="t" r="r" b="b"/>
              <a:pathLst>
                <a:path w="5889176" h="6857846">
                  <a:moveTo>
                    <a:pt x="0" y="0"/>
                  </a:moveTo>
                  <a:lnTo>
                    <a:pt x="5889176" y="0"/>
                  </a:lnTo>
                  <a:lnTo>
                    <a:pt x="5889176" y="6857846"/>
                  </a:lnTo>
                  <a:lnTo>
                    <a:pt x="0" y="6857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7934576" y="7342489"/>
              <a:ext cx="5889176" cy="6857846"/>
            </a:xfrm>
            <a:custGeom>
              <a:avLst/>
              <a:gdLst/>
              <a:ahLst/>
              <a:cxnLst/>
              <a:rect l="l" t="t" r="r" b="b"/>
              <a:pathLst>
                <a:path w="5889176" h="6857846">
                  <a:moveTo>
                    <a:pt x="0" y="0"/>
                  </a:moveTo>
                  <a:lnTo>
                    <a:pt x="5889176" y="0"/>
                  </a:lnTo>
                  <a:lnTo>
                    <a:pt x="5889176" y="6857846"/>
                  </a:lnTo>
                  <a:lnTo>
                    <a:pt x="0" y="6857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11911504" y="8713765"/>
              <a:ext cx="12233266" cy="5002235"/>
              <a:chOff x="0" y="0"/>
              <a:chExt cx="2416448" cy="98809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16448" cy="988096"/>
              </a:xfrm>
              <a:custGeom>
                <a:avLst/>
                <a:gdLst/>
                <a:ahLst/>
                <a:cxnLst/>
                <a:rect l="l" t="t" r="r" b="b"/>
                <a:pathLst>
                  <a:path w="2416448" h="988096">
                    <a:moveTo>
                      <a:pt x="75099" y="0"/>
                    </a:moveTo>
                    <a:lnTo>
                      <a:pt x="2341349" y="0"/>
                    </a:lnTo>
                    <a:cubicBezTo>
                      <a:pt x="2361266" y="0"/>
                      <a:pt x="2380368" y="7912"/>
                      <a:pt x="2394452" y="21996"/>
                    </a:cubicBezTo>
                    <a:cubicBezTo>
                      <a:pt x="2408536" y="36080"/>
                      <a:pt x="2416448" y="55182"/>
                      <a:pt x="2416448" y="75099"/>
                    </a:cubicBezTo>
                    <a:lnTo>
                      <a:pt x="2416448" y="912997"/>
                    </a:lnTo>
                    <a:cubicBezTo>
                      <a:pt x="2416448" y="932914"/>
                      <a:pt x="2408536" y="952016"/>
                      <a:pt x="2394452" y="966100"/>
                    </a:cubicBezTo>
                    <a:cubicBezTo>
                      <a:pt x="2380368" y="980183"/>
                      <a:pt x="2361266" y="988096"/>
                      <a:pt x="2341349" y="988096"/>
                    </a:cubicBezTo>
                    <a:lnTo>
                      <a:pt x="75099" y="988096"/>
                    </a:lnTo>
                    <a:cubicBezTo>
                      <a:pt x="55182" y="988096"/>
                      <a:pt x="36080" y="980183"/>
                      <a:pt x="21996" y="966100"/>
                    </a:cubicBezTo>
                    <a:cubicBezTo>
                      <a:pt x="7912" y="952016"/>
                      <a:pt x="0" y="932914"/>
                      <a:pt x="0" y="912997"/>
                    </a:cubicBezTo>
                    <a:lnTo>
                      <a:pt x="0" y="75099"/>
                    </a:lnTo>
                    <a:cubicBezTo>
                      <a:pt x="0" y="55182"/>
                      <a:pt x="7912" y="36080"/>
                      <a:pt x="21996" y="21996"/>
                    </a:cubicBezTo>
                    <a:cubicBezTo>
                      <a:pt x="36080" y="7912"/>
                      <a:pt x="55182" y="0"/>
                      <a:pt x="75099" y="0"/>
                    </a:cubicBez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2416448" cy="10357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67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0" y="4786365"/>
              <a:ext cx="18709126" cy="4588718"/>
              <a:chOff x="0" y="0"/>
              <a:chExt cx="3695630" cy="90641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695630" cy="906413"/>
              </a:xfrm>
              <a:custGeom>
                <a:avLst/>
                <a:gdLst/>
                <a:ahLst/>
                <a:cxnLst/>
                <a:rect l="l" t="t" r="r" b="b"/>
                <a:pathLst>
                  <a:path w="3695630" h="906413">
                    <a:moveTo>
                      <a:pt x="49105" y="0"/>
                    </a:moveTo>
                    <a:lnTo>
                      <a:pt x="3646525" y="0"/>
                    </a:lnTo>
                    <a:cubicBezTo>
                      <a:pt x="3659548" y="0"/>
                      <a:pt x="3672038" y="5174"/>
                      <a:pt x="3681247" y="14382"/>
                    </a:cubicBezTo>
                    <a:cubicBezTo>
                      <a:pt x="3690457" y="23591"/>
                      <a:pt x="3695630" y="36081"/>
                      <a:pt x="3695630" y="49105"/>
                    </a:cubicBezTo>
                    <a:lnTo>
                      <a:pt x="3695630" y="857309"/>
                    </a:lnTo>
                    <a:cubicBezTo>
                      <a:pt x="3695630" y="870332"/>
                      <a:pt x="3690457" y="882822"/>
                      <a:pt x="3681247" y="892031"/>
                    </a:cubicBezTo>
                    <a:cubicBezTo>
                      <a:pt x="3672038" y="901240"/>
                      <a:pt x="3659548" y="906413"/>
                      <a:pt x="3646525" y="906413"/>
                    </a:cubicBezTo>
                    <a:lnTo>
                      <a:pt x="49105" y="906413"/>
                    </a:lnTo>
                    <a:cubicBezTo>
                      <a:pt x="36081" y="906413"/>
                      <a:pt x="23591" y="901240"/>
                      <a:pt x="14382" y="892031"/>
                    </a:cubicBezTo>
                    <a:cubicBezTo>
                      <a:pt x="5174" y="882822"/>
                      <a:pt x="0" y="870332"/>
                      <a:pt x="0" y="857309"/>
                    </a:cubicBezTo>
                    <a:lnTo>
                      <a:pt x="0" y="49105"/>
                    </a:lnTo>
                    <a:cubicBezTo>
                      <a:pt x="0" y="36081"/>
                      <a:pt x="5174" y="23591"/>
                      <a:pt x="14382" y="14382"/>
                    </a:cubicBezTo>
                    <a:cubicBezTo>
                      <a:pt x="23591" y="5174"/>
                      <a:pt x="36081" y="0"/>
                      <a:pt x="49105" y="0"/>
                    </a:cubicBez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695630" cy="9540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67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12486331" y="9148083"/>
              <a:ext cx="11116754" cy="3988163"/>
            </a:xfrm>
            <a:custGeom>
              <a:avLst/>
              <a:gdLst/>
              <a:ahLst/>
              <a:cxnLst/>
              <a:rect l="l" t="t" r="r" b="b"/>
              <a:pathLst>
                <a:path w="11116754" h="3988163">
                  <a:moveTo>
                    <a:pt x="0" y="0"/>
                  </a:moveTo>
                  <a:lnTo>
                    <a:pt x="11116755" y="0"/>
                  </a:lnTo>
                  <a:lnTo>
                    <a:pt x="11116755" y="3988163"/>
                  </a:lnTo>
                  <a:lnTo>
                    <a:pt x="0" y="3988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39566" b="-41510"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808948" y="5191674"/>
              <a:ext cx="17219189" cy="3723650"/>
            </a:xfrm>
            <a:custGeom>
              <a:avLst/>
              <a:gdLst/>
              <a:ahLst/>
              <a:cxnLst/>
              <a:rect l="l" t="t" r="r" b="b"/>
              <a:pathLst>
                <a:path w="17219189" h="3723650">
                  <a:moveTo>
                    <a:pt x="0" y="0"/>
                  </a:moveTo>
                  <a:lnTo>
                    <a:pt x="17219189" y="0"/>
                  </a:lnTo>
                  <a:lnTo>
                    <a:pt x="17219189" y="3723650"/>
                  </a:lnTo>
                  <a:lnTo>
                    <a:pt x="0" y="3723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3" name="Freeform 13"/>
            <p:cNvSpPr/>
            <p:nvPr/>
          </p:nvSpPr>
          <p:spPr>
            <a:xfrm rot="-1703728">
              <a:off x="4903253" y="9266672"/>
              <a:ext cx="5001314" cy="3750986"/>
            </a:xfrm>
            <a:custGeom>
              <a:avLst/>
              <a:gdLst/>
              <a:ahLst/>
              <a:cxnLst/>
              <a:rect l="l" t="t" r="r" b="b"/>
              <a:pathLst>
                <a:path w="5001314" h="3750986">
                  <a:moveTo>
                    <a:pt x="0" y="0"/>
                  </a:moveTo>
                  <a:lnTo>
                    <a:pt x="5001314" y="0"/>
                  </a:lnTo>
                  <a:lnTo>
                    <a:pt x="5001314" y="3750986"/>
                  </a:lnTo>
                  <a:lnTo>
                    <a:pt x="0" y="3750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4" name="Group 14"/>
            <p:cNvGrpSpPr/>
            <p:nvPr/>
          </p:nvGrpSpPr>
          <p:grpSpPr>
            <a:xfrm rot="5400000">
              <a:off x="10966284" y="-10671953"/>
              <a:ext cx="3040094" cy="24384000"/>
              <a:chOff x="0" y="0"/>
              <a:chExt cx="600512" cy="481659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3169" y="0"/>
                    </a:moveTo>
                    <a:lnTo>
                      <a:pt x="427343" y="0"/>
                    </a:lnTo>
                    <a:cubicBezTo>
                      <a:pt x="473271" y="0"/>
                      <a:pt x="517317" y="18245"/>
                      <a:pt x="549792" y="50720"/>
                    </a:cubicBezTo>
                    <a:cubicBezTo>
                      <a:pt x="582268" y="83196"/>
                      <a:pt x="600512" y="127242"/>
                      <a:pt x="600512" y="173169"/>
                    </a:cubicBezTo>
                    <a:lnTo>
                      <a:pt x="600512" y="4643423"/>
                    </a:lnTo>
                    <a:cubicBezTo>
                      <a:pt x="600512" y="4689351"/>
                      <a:pt x="582268" y="4733397"/>
                      <a:pt x="549792" y="4765872"/>
                    </a:cubicBezTo>
                    <a:cubicBezTo>
                      <a:pt x="517317" y="4798348"/>
                      <a:pt x="473271" y="4816592"/>
                      <a:pt x="427343" y="4816592"/>
                    </a:cubicBezTo>
                    <a:lnTo>
                      <a:pt x="173169" y="4816592"/>
                    </a:lnTo>
                    <a:cubicBezTo>
                      <a:pt x="77530" y="4816592"/>
                      <a:pt x="0" y="4739062"/>
                      <a:pt x="0" y="4643423"/>
                    </a:cubicBezTo>
                    <a:lnTo>
                      <a:pt x="0" y="173169"/>
                    </a:lnTo>
                    <a:cubicBezTo>
                      <a:pt x="0" y="127242"/>
                      <a:pt x="18245" y="83196"/>
                      <a:pt x="50720" y="50720"/>
                    </a:cubicBezTo>
                    <a:cubicBezTo>
                      <a:pt x="83196" y="18245"/>
                      <a:pt x="127242" y="0"/>
                      <a:pt x="173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6935244" y="281136"/>
              <a:ext cx="9952519" cy="1997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53"/>
                </a:lnSpc>
              </a:pPr>
              <a:r>
                <a:rPr lang="en-US" sz="4602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Sekcie 2. až 3.</a:t>
              </a:r>
            </a:p>
            <a:p>
              <a:pPr algn="ctr">
                <a:lnSpc>
                  <a:spcPts val="6253"/>
                </a:lnSpc>
              </a:pPr>
              <a:endParaRPr lang="en-US" sz="4602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529504" y="1251406"/>
              <a:ext cx="16764000" cy="1669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27"/>
                </a:lnSpc>
                <a:spcBef>
                  <a:spcPct val="0"/>
                </a:spcBef>
              </a:pPr>
              <a:r>
                <a:rPr lang="en-US" sz="2448" b="1">
                  <a:solidFill>
                    <a:srgbClr val="0D1B3A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predstavujú </a:t>
              </a:r>
              <a:r>
                <a:rPr lang="en-US" sz="2448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prínos projektu pre Slovákov žijúcich v zahraničí </a:t>
              </a:r>
            </a:p>
            <a:p>
              <a:pPr algn="ctr">
                <a:lnSpc>
                  <a:spcPts val="3427"/>
                </a:lnSpc>
                <a:spcBef>
                  <a:spcPct val="0"/>
                </a:spcBef>
              </a:pPr>
              <a:r>
                <a:rPr lang="en-US" sz="2448" b="1">
                  <a:solidFill>
                    <a:srgbClr val="0D1B3A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 </a:t>
              </a:r>
              <a:r>
                <a:rPr lang="en-US" sz="2448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vyhodnotenie splnenia stanovených cieľov projektu</a:t>
              </a:r>
              <a:r>
                <a:rPr lang="en-US" sz="2448" b="1">
                  <a:solidFill>
                    <a:srgbClr val="0D1B3A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s výsledkami jeho realizácie. </a:t>
              </a:r>
            </a:p>
          </p:txBody>
        </p:sp>
        <p:sp>
          <p:nvSpPr>
            <p:cNvPr id="19" name="Freeform 19"/>
            <p:cNvSpPr/>
            <p:nvPr/>
          </p:nvSpPr>
          <p:spPr>
            <a:xfrm rot="-5400000">
              <a:off x="22980783" y="725697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6"/>
                  </a:lnTo>
                  <a:lnTo>
                    <a:pt x="0" y="129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784162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1490961" y="9823610"/>
            <a:ext cx="5939879" cy="28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0D1B3A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Zdroj: Úrad pre Slovákov žijúcich v zahraničíi - DIS,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0062122" y="-364738"/>
            <a:ext cx="38567899" cy="11522668"/>
            <a:chOff x="0" y="0"/>
            <a:chExt cx="51423865" cy="15363557"/>
          </a:xfrm>
        </p:grpSpPr>
        <p:grpSp>
          <p:nvGrpSpPr>
            <p:cNvPr id="3" name="Group 3"/>
            <p:cNvGrpSpPr/>
            <p:nvPr/>
          </p:nvGrpSpPr>
          <p:grpSpPr>
            <a:xfrm>
              <a:off x="37751126" y="0"/>
              <a:ext cx="13425209" cy="15363557"/>
              <a:chOff x="0" y="0"/>
              <a:chExt cx="2651893" cy="3034777"/>
            </a:xfrm>
          </p:grpSpPr>
          <p:sp>
            <p:nvSpPr>
              <p:cNvPr id="4" name="Freeform 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2651893" cy="3034777"/>
              </a:xfrm>
              <a:custGeom>
                <a:avLst/>
                <a:gdLst/>
                <a:ahLst/>
                <a:cxnLst/>
                <a:rect l="l" t="t" r="r" b="b"/>
                <a:pathLst>
                  <a:path w="2651893" h="3034777">
                    <a:moveTo>
                      <a:pt x="0" y="0"/>
                    </a:moveTo>
                    <a:lnTo>
                      <a:pt x="2651893" y="0"/>
                    </a:lnTo>
                    <a:lnTo>
                      <a:pt x="2651893" y="3034777"/>
                    </a:lnTo>
                    <a:lnTo>
                      <a:pt x="0" y="3034777"/>
                    </a:lnTo>
                    <a:close/>
                  </a:path>
                </a:pathLst>
              </a:custGeom>
              <a:solidFill>
                <a:srgbClr val="03213E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2651893" cy="30728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4880948" y="12213382"/>
              <a:ext cx="14060548" cy="1234671"/>
              <a:chOff x="0" y="0"/>
              <a:chExt cx="2777392" cy="243886"/>
            </a:xfrm>
          </p:grpSpPr>
          <p:sp>
            <p:nvSpPr>
              <p:cNvPr id="7" name="Freeform 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2777392" cy="243886"/>
              </a:xfrm>
              <a:custGeom>
                <a:avLst/>
                <a:gdLst/>
                <a:ahLst/>
                <a:cxnLst/>
                <a:rect l="l" t="t" r="r" b="b"/>
                <a:pathLst>
                  <a:path w="2777392" h="243886">
                    <a:moveTo>
                      <a:pt x="0" y="0"/>
                    </a:moveTo>
                    <a:lnTo>
                      <a:pt x="2777392" y="0"/>
                    </a:lnTo>
                    <a:lnTo>
                      <a:pt x="2777392" y="243886"/>
                    </a:lnTo>
                    <a:lnTo>
                      <a:pt x="0" y="243886"/>
                    </a:ln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777392" cy="2915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42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5693726" y="4348487"/>
              <a:ext cx="4114800" cy="4114800"/>
              <a:chOff x="0" y="0"/>
              <a:chExt cx="812800" cy="812800"/>
            </a:xfrm>
          </p:grpSpPr>
          <p:sp>
            <p:nvSpPr>
              <p:cNvPr id="10" name="Freeform 1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42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1857918"/>
              <a:ext cx="28662524" cy="1234671"/>
              <a:chOff x="0" y="0"/>
              <a:chExt cx="5661733" cy="24388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661733" cy="243886"/>
              </a:xfrm>
              <a:custGeom>
                <a:avLst/>
                <a:gdLst/>
                <a:ahLst/>
                <a:cxnLst/>
                <a:rect l="l" t="t" r="r" b="b"/>
                <a:pathLst>
                  <a:path w="5661733" h="243886">
                    <a:moveTo>
                      <a:pt x="0" y="0"/>
                    </a:moveTo>
                    <a:lnTo>
                      <a:pt x="5661733" y="0"/>
                    </a:lnTo>
                    <a:lnTo>
                      <a:pt x="5661733" y="243886"/>
                    </a:lnTo>
                    <a:lnTo>
                      <a:pt x="0" y="243886"/>
                    </a:lnTo>
                    <a:close/>
                  </a:path>
                </a:pathLst>
              </a:custGeom>
              <a:solidFill>
                <a:srgbClr val="03213E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5661733" cy="2819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5" name="TextBox 15" descr="Čerpanie dotácie &#10;a &#10;realizácia projektu&#10;&#10;otázky a odpovede&#10;&#10;"/>
            <p:cNvSpPr txBox="1"/>
            <p:nvPr/>
          </p:nvSpPr>
          <p:spPr>
            <a:xfrm>
              <a:off x="39808526" y="4903459"/>
              <a:ext cx="11615339" cy="59309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6000" b="1" dirty="0" err="1">
                  <a:solidFill>
                    <a:srgbClr val="E6A233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Čerpanie</a:t>
              </a:r>
              <a:r>
                <a:rPr lang="en-US" sz="6000" b="1" dirty="0">
                  <a:solidFill>
                    <a:srgbClr val="E6A233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6000" b="1" dirty="0" err="1">
                  <a:solidFill>
                    <a:srgbClr val="E6A233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dotácie</a:t>
              </a:r>
              <a:r>
                <a:rPr lang="en-US" sz="6000" b="1" dirty="0">
                  <a:solidFill>
                    <a:srgbClr val="E6A233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</a:p>
            <a:p>
              <a:pPr algn="ctr">
                <a:lnSpc>
                  <a:spcPts val="6000"/>
                </a:lnSpc>
              </a:pPr>
              <a:r>
                <a:rPr lang="en-US" sz="6000" b="1" dirty="0">
                  <a:solidFill>
                    <a:srgbClr val="E6A233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a </a:t>
              </a:r>
            </a:p>
            <a:p>
              <a:pPr algn="ctr">
                <a:lnSpc>
                  <a:spcPts val="6000"/>
                </a:lnSpc>
              </a:pPr>
              <a:r>
                <a:rPr lang="en-US" sz="6000" b="1" dirty="0" err="1">
                  <a:solidFill>
                    <a:srgbClr val="E6A233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realizácia</a:t>
              </a:r>
              <a:r>
                <a:rPr lang="en-US" sz="6000" b="1" dirty="0">
                  <a:solidFill>
                    <a:srgbClr val="E6A233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6000" b="1" dirty="0" err="1">
                  <a:solidFill>
                    <a:srgbClr val="E6A233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projektu</a:t>
              </a:r>
              <a:endParaRPr lang="en-US" sz="6000" b="1" dirty="0">
                <a:solidFill>
                  <a:srgbClr val="E6A233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  <a:p>
              <a:pPr algn="ctr">
                <a:lnSpc>
                  <a:spcPts val="6000"/>
                </a:lnSpc>
              </a:pPr>
              <a:endParaRPr lang="en-US" sz="6000" b="1" dirty="0">
                <a:solidFill>
                  <a:srgbClr val="E6A233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  <a:p>
              <a:pPr algn="ctr">
                <a:lnSpc>
                  <a:spcPts val="4500"/>
                </a:lnSpc>
              </a:pPr>
              <a:r>
                <a:rPr lang="en-US" sz="4500" b="1" dirty="0" err="1">
                  <a:solidFill>
                    <a:srgbClr val="E6A233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otázky</a:t>
              </a:r>
              <a:r>
                <a:rPr lang="en-US" sz="4500" b="1" dirty="0">
                  <a:solidFill>
                    <a:srgbClr val="E6A233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a </a:t>
              </a:r>
              <a:r>
                <a:rPr lang="en-US" sz="4500" b="1" dirty="0" err="1">
                  <a:solidFill>
                    <a:srgbClr val="E6A233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odpovede</a:t>
              </a:r>
              <a:endParaRPr lang="en-US" sz="4500" b="1" dirty="0">
                <a:solidFill>
                  <a:srgbClr val="E6A233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  <a:p>
              <a:pPr algn="ctr">
                <a:lnSpc>
                  <a:spcPts val="6000"/>
                </a:lnSpc>
              </a:pPr>
              <a:endParaRPr lang="en-US" sz="4500" b="1" dirty="0">
                <a:solidFill>
                  <a:srgbClr val="E6A233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  <p:sp>
          <p:nvSpPr>
            <p:cNvPr id="16" name="Freeform 16" descr="logo ÚSŽZ"/>
            <p:cNvSpPr/>
            <p:nvPr/>
          </p:nvSpPr>
          <p:spPr>
            <a:xfrm>
              <a:off x="35693726" y="5419004"/>
              <a:ext cx="4114800" cy="1973766"/>
            </a:xfrm>
            <a:custGeom>
              <a:avLst/>
              <a:gdLst/>
              <a:ahLst/>
              <a:cxnLst/>
              <a:rect l="l" t="t" r="r" b="b"/>
              <a:pathLst>
                <a:path w="4114800" h="1973766">
                  <a:moveTo>
                    <a:pt x="0" y="0"/>
                  </a:moveTo>
                  <a:lnTo>
                    <a:pt x="4114800" y="0"/>
                  </a:lnTo>
                  <a:lnTo>
                    <a:pt x="4114800" y="1973766"/>
                  </a:lnTo>
                  <a:lnTo>
                    <a:pt x="0" y="1973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7" name="Freeform 1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-5400000">
              <a:off x="37196457" y="10630151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6"/>
                  </a:lnTo>
                  <a:lnTo>
                    <a:pt x="0" y="129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8" name="TextBox 18" descr="II. ČASŤ&#10;"/>
            <p:cNvSpPr txBox="1"/>
            <p:nvPr/>
          </p:nvSpPr>
          <p:spPr>
            <a:xfrm>
              <a:off x="26949875" y="12626036"/>
              <a:ext cx="11638542" cy="547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 spc="1644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II. ČASŤ</a:t>
              </a: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7199448" y="9117845"/>
            <a:ext cx="832003" cy="968854"/>
          </a:xfrm>
          <a:custGeom>
            <a:avLst/>
            <a:gdLst/>
            <a:ahLst/>
            <a:cxnLst/>
            <a:rect l="l" t="t" r="r" b="b"/>
            <a:pathLst>
              <a:path w="832003" h="968854">
                <a:moveTo>
                  <a:pt x="0" y="0"/>
                </a:moveTo>
                <a:lnTo>
                  <a:pt x="832003" y="0"/>
                </a:lnTo>
                <a:lnTo>
                  <a:pt x="832003" y="968854"/>
                </a:lnTo>
                <a:lnTo>
                  <a:pt x="0" y="968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3" name="Group 3"/>
          <p:cNvGrpSpPr/>
          <p:nvPr/>
        </p:nvGrpSpPr>
        <p:grpSpPr>
          <a:xfrm>
            <a:off x="240611" y="196697"/>
            <a:ext cx="16985661" cy="10440474"/>
            <a:chOff x="0" y="0"/>
            <a:chExt cx="22647549" cy="1392063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610798" cy="13095435"/>
              <a:chOff x="0" y="0"/>
              <a:chExt cx="1700898" cy="25867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700898" cy="2586753"/>
              </a:xfrm>
              <a:custGeom>
                <a:avLst/>
                <a:gdLst/>
                <a:ahLst/>
                <a:cxnLst/>
                <a:rect l="l" t="t" r="r" b="b"/>
                <a:pathLst>
                  <a:path w="1700898" h="2586753">
                    <a:moveTo>
                      <a:pt x="61138" y="0"/>
                    </a:moveTo>
                    <a:lnTo>
                      <a:pt x="1639760" y="0"/>
                    </a:lnTo>
                    <a:cubicBezTo>
                      <a:pt x="1673526" y="0"/>
                      <a:pt x="1700898" y="27373"/>
                      <a:pt x="1700898" y="61138"/>
                    </a:cubicBezTo>
                    <a:lnTo>
                      <a:pt x="1700898" y="2525614"/>
                    </a:lnTo>
                    <a:cubicBezTo>
                      <a:pt x="1700898" y="2559380"/>
                      <a:pt x="1673526" y="2586753"/>
                      <a:pt x="1639760" y="2586753"/>
                    </a:cubicBezTo>
                    <a:lnTo>
                      <a:pt x="61138" y="2586753"/>
                    </a:lnTo>
                    <a:cubicBezTo>
                      <a:pt x="27373" y="2586753"/>
                      <a:pt x="0" y="2559380"/>
                      <a:pt x="0" y="2525614"/>
                    </a:cubicBezTo>
                    <a:lnTo>
                      <a:pt x="0" y="61138"/>
                    </a:lnTo>
                    <a:cubicBezTo>
                      <a:pt x="0" y="27373"/>
                      <a:pt x="27373" y="0"/>
                      <a:pt x="611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1700898" cy="26153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Pojednávajú o uvedení informácie o tom, </a:t>
                </a:r>
              </a:p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či bol spôsob financovania projektu</a:t>
                </a:r>
              </a:p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aj z iných zdrojov, </a:t>
                </a:r>
              </a:p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ako dotačný príspevok ÚSŽZ. </a:t>
                </a:r>
              </a:p>
            </p:txBody>
          </p:sp>
        </p:grpSp>
        <p:sp>
          <p:nvSpPr>
            <p:cNvPr id="7" name="Freeform 7"/>
            <p:cNvSpPr/>
            <p:nvPr/>
          </p:nvSpPr>
          <p:spPr>
            <a:xfrm rot="784212">
              <a:off x="6588346" y="7540746"/>
              <a:ext cx="5060183" cy="5883934"/>
            </a:xfrm>
            <a:custGeom>
              <a:avLst/>
              <a:gdLst/>
              <a:ahLst/>
              <a:cxnLst/>
              <a:rect l="l" t="t" r="r" b="b"/>
              <a:pathLst>
                <a:path w="5060183" h="5883934">
                  <a:moveTo>
                    <a:pt x="0" y="0"/>
                  </a:moveTo>
                  <a:lnTo>
                    <a:pt x="5060184" y="0"/>
                  </a:lnTo>
                  <a:lnTo>
                    <a:pt x="5060184" y="5883934"/>
                  </a:lnTo>
                  <a:lnTo>
                    <a:pt x="0" y="58839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8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Freeform 8"/>
            <p:cNvSpPr/>
            <p:nvPr/>
          </p:nvSpPr>
          <p:spPr>
            <a:xfrm>
              <a:off x="14906655" y="8147357"/>
              <a:ext cx="674333" cy="1060950"/>
            </a:xfrm>
            <a:custGeom>
              <a:avLst/>
              <a:gdLst/>
              <a:ahLst/>
              <a:cxnLst/>
              <a:rect l="l" t="t" r="r" b="b"/>
              <a:pathLst>
                <a:path w="674333" h="1060950">
                  <a:moveTo>
                    <a:pt x="0" y="0"/>
                  </a:moveTo>
                  <a:lnTo>
                    <a:pt x="674333" y="0"/>
                  </a:lnTo>
                  <a:lnTo>
                    <a:pt x="674333" y="1060950"/>
                  </a:lnTo>
                  <a:lnTo>
                    <a:pt x="0" y="1060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98261" y="2916021"/>
              <a:ext cx="5214276" cy="899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89"/>
                </a:lnSpc>
                <a:spcBef>
                  <a:spcPct val="0"/>
                </a:spcBef>
              </a:pPr>
              <a:r>
                <a:rPr lang="en-US" sz="4599" b="1" spc="-9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Sekcie 4. až 5.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033270" y="1389057"/>
              <a:ext cx="11994204" cy="14983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0"/>
                </a:lnSpc>
                <a:spcBef>
                  <a:spcPct val="0"/>
                </a:spcBef>
              </a:pPr>
              <a:r>
                <a:rPr lang="en-US" sz="2600" b="1" spc="-52">
                  <a:solidFill>
                    <a:srgbClr val="E9EDED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Zároveň v časti 5.</a:t>
              </a:r>
              <a:r>
                <a:rPr lang="en-US" sz="2600" b="1" spc="-52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600" b="1" spc="-52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je potrebné nahrať doklad – výpis z banky </a:t>
              </a:r>
              <a:r>
                <a:rPr lang="en-US" sz="2600" b="1" spc="-52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o prijatí dotácie na dotačný účet.</a:t>
              </a:r>
            </a:p>
            <a:p>
              <a:pPr algn="ctr">
                <a:lnSpc>
                  <a:spcPts val="2990"/>
                </a:lnSpc>
                <a:spcBef>
                  <a:spcPct val="0"/>
                </a:spcBef>
              </a:pPr>
              <a:endParaRPr lang="en-US" sz="2600" b="1" spc="-52">
                <a:solidFill>
                  <a:srgbClr val="E6A233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599570" y="4159945"/>
              <a:ext cx="10861603" cy="2424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9751" lvl="1" indent="-269876" algn="ctr">
                <a:lnSpc>
                  <a:spcPts val="2875"/>
                </a:lnSpc>
                <a:buFont typeface="Arial"/>
                <a:buChar char="•"/>
              </a:pPr>
              <a:r>
                <a:rPr lang="en-US" sz="2500" b="1" spc="-50">
                  <a:solidFill>
                    <a:srgbClr val="E9EDED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Dotačný účet je vyhotovený výlučne na účely dotácie</a:t>
              </a:r>
            </a:p>
            <a:p>
              <a:pPr algn="ctr">
                <a:lnSpc>
                  <a:spcPts val="2875"/>
                </a:lnSpc>
              </a:pPr>
              <a:endParaRPr lang="en-US" sz="2500" b="1" spc="-50">
                <a:solidFill>
                  <a:srgbClr val="E9EDED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marL="539751" lvl="1" indent="-269876" algn="ctr">
                <a:lnSpc>
                  <a:spcPts val="2875"/>
                </a:lnSpc>
                <a:buFont typeface="Arial"/>
                <a:buChar char="•"/>
              </a:pPr>
              <a:r>
                <a:rPr lang="en-US" sz="2500" b="1" spc="-50">
                  <a:solidFill>
                    <a:srgbClr val="E9EDED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 prípade investičnej dotácie musia byť splnené nasledovné podmienky: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6157372" y="9757755"/>
              <a:ext cx="6363176" cy="145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5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875"/>
                </a:lnSpc>
                <a:spcBef>
                  <a:spcPct val="0"/>
                </a:spcBef>
              </a:pPr>
              <a:r>
                <a:rPr lang="en-US" sz="2500" b="1" spc="-50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dotačný účet je vedený výlučne</a:t>
              </a:r>
            </a:p>
            <a:p>
              <a:pPr algn="ctr">
                <a:lnSpc>
                  <a:spcPts val="2875"/>
                </a:lnSpc>
                <a:spcBef>
                  <a:spcPct val="0"/>
                </a:spcBef>
              </a:pPr>
              <a:r>
                <a:rPr lang="en-US" sz="2500" b="1" spc="-50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na prijímateľa dotácie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030372" y="8099732"/>
              <a:ext cx="6617177" cy="1131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dotačný účet je vedený výlučne</a:t>
              </a:r>
            </a:p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v mene euro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14906655" y="10156246"/>
              <a:ext cx="674333" cy="1060950"/>
            </a:xfrm>
            <a:custGeom>
              <a:avLst/>
              <a:gdLst/>
              <a:ahLst/>
              <a:cxnLst/>
              <a:rect l="l" t="t" r="r" b="b"/>
              <a:pathLst>
                <a:path w="674333" h="1060950">
                  <a:moveTo>
                    <a:pt x="0" y="0"/>
                  </a:moveTo>
                  <a:lnTo>
                    <a:pt x="674333" y="0"/>
                  </a:lnTo>
                  <a:lnTo>
                    <a:pt x="674333" y="1060950"/>
                  </a:lnTo>
                  <a:lnTo>
                    <a:pt x="0" y="1060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69016" y="554669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3"/>
                  </a:lnTo>
                  <a:lnTo>
                    <a:pt x="0" y="1564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7014839" y="544273"/>
            <a:ext cx="832003" cy="968854"/>
          </a:xfrm>
          <a:custGeom>
            <a:avLst/>
            <a:gdLst/>
            <a:ahLst/>
            <a:cxnLst/>
            <a:rect l="l" t="t" r="r" b="b"/>
            <a:pathLst>
              <a:path w="832003" h="968854">
                <a:moveTo>
                  <a:pt x="0" y="0"/>
                </a:moveTo>
                <a:lnTo>
                  <a:pt x="832003" y="0"/>
                </a:lnTo>
                <a:lnTo>
                  <a:pt x="832003" y="968854"/>
                </a:lnTo>
                <a:lnTo>
                  <a:pt x="0" y="968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9636074"/>
            <a:chOff x="0" y="0"/>
            <a:chExt cx="24384000" cy="12848099"/>
          </a:xfrm>
        </p:grpSpPr>
        <p:sp>
          <p:nvSpPr>
            <p:cNvPr id="4" name="AutoShape 4"/>
            <p:cNvSpPr/>
            <p:nvPr/>
          </p:nvSpPr>
          <p:spPr>
            <a:xfrm flipV="1">
              <a:off x="6347880" y="5124122"/>
              <a:ext cx="6210742" cy="1860883"/>
            </a:xfrm>
            <a:prstGeom prst="line">
              <a:avLst/>
            </a:prstGeom>
            <a:ln w="50800" cap="flat">
              <a:solidFill>
                <a:srgbClr val="E6A233"/>
              </a:solidFill>
              <a:prstDash val="sysDot"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5" name="AutoShape 5"/>
            <p:cNvSpPr/>
            <p:nvPr/>
          </p:nvSpPr>
          <p:spPr>
            <a:xfrm>
              <a:off x="12569541" y="5120398"/>
              <a:ext cx="6272218" cy="1864607"/>
            </a:xfrm>
            <a:prstGeom prst="line">
              <a:avLst/>
            </a:prstGeom>
            <a:ln w="50800" cap="flat">
              <a:solidFill>
                <a:srgbClr val="E6A233"/>
              </a:solidFill>
              <a:prstDash val="sysDot"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1164227" y="7340238"/>
              <a:ext cx="9713266" cy="5507861"/>
              <a:chOff x="0" y="0"/>
              <a:chExt cx="1918670" cy="108797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918670" cy="1087973"/>
              </a:xfrm>
              <a:custGeom>
                <a:avLst/>
                <a:gdLst/>
                <a:ahLst/>
                <a:cxnLst/>
                <a:rect l="l" t="t" r="r" b="b"/>
                <a:pathLst>
                  <a:path w="1918670" h="1087973">
                    <a:moveTo>
                      <a:pt x="54199" y="0"/>
                    </a:moveTo>
                    <a:lnTo>
                      <a:pt x="1864470" y="0"/>
                    </a:lnTo>
                    <a:cubicBezTo>
                      <a:pt x="1894404" y="0"/>
                      <a:pt x="1918670" y="24266"/>
                      <a:pt x="1918670" y="54199"/>
                    </a:cubicBezTo>
                    <a:lnTo>
                      <a:pt x="1918670" y="1033773"/>
                    </a:lnTo>
                    <a:cubicBezTo>
                      <a:pt x="1918670" y="1063707"/>
                      <a:pt x="1894404" y="1087973"/>
                      <a:pt x="1864470" y="1087973"/>
                    </a:cubicBezTo>
                    <a:lnTo>
                      <a:pt x="54199" y="1087973"/>
                    </a:lnTo>
                    <a:cubicBezTo>
                      <a:pt x="24266" y="1087973"/>
                      <a:pt x="0" y="1063707"/>
                      <a:pt x="0" y="1033773"/>
                    </a:cubicBezTo>
                    <a:lnTo>
                      <a:pt x="0" y="54199"/>
                    </a:lnTo>
                    <a:cubicBezTo>
                      <a:pt x="0" y="24266"/>
                      <a:pt x="24266" y="0"/>
                      <a:pt x="541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1918670" cy="1126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019"/>
                  </a:lnSpc>
                </a:pPr>
                <a:r>
                  <a:rPr lang="en-US" sz="2999" b="1" spc="-59">
                    <a:solidFill>
                      <a:srgbClr val="E6A233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Tabuľka vyúčtovania</a:t>
                </a:r>
              </a:p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Vytvorenie systematického prehľadu vyúčtovaných položiek/výdavkov </a:t>
                </a: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2192000" y="7340238"/>
              <a:ext cx="11073253" cy="5507861"/>
              <a:chOff x="0" y="0"/>
              <a:chExt cx="2187309" cy="108797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187309" cy="1087973"/>
              </a:xfrm>
              <a:custGeom>
                <a:avLst/>
                <a:gdLst/>
                <a:ahLst/>
                <a:cxnLst/>
                <a:rect l="l" t="t" r="r" b="b"/>
                <a:pathLst>
                  <a:path w="2187309" h="1087973">
                    <a:moveTo>
                      <a:pt x="47543" y="0"/>
                    </a:moveTo>
                    <a:lnTo>
                      <a:pt x="2139767" y="0"/>
                    </a:lnTo>
                    <a:cubicBezTo>
                      <a:pt x="2152376" y="0"/>
                      <a:pt x="2164468" y="5009"/>
                      <a:pt x="2173384" y="13925"/>
                    </a:cubicBezTo>
                    <a:cubicBezTo>
                      <a:pt x="2182300" y="22841"/>
                      <a:pt x="2187309" y="34933"/>
                      <a:pt x="2187309" y="47543"/>
                    </a:cubicBezTo>
                    <a:lnTo>
                      <a:pt x="2187309" y="1040430"/>
                    </a:lnTo>
                    <a:cubicBezTo>
                      <a:pt x="2187309" y="1053039"/>
                      <a:pt x="2182300" y="1065132"/>
                      <a:pt x="2173384" y="1074048"/>
                    </a:cubicBezTo>
                    <a:cubicBezTo>
                      <a:pt x="2164468" y="1082964"/>
                      <a:pt x="2152376" y="1087973"/>
                      <a:pt x="2139767" y="1087973"/>
                    </a:cubicBezTo>
                    <a:lnTo>
                      <a:pt x="47543" y="1087973"/>
                    </a:lnTo>
                    <a:cubicBezTo>
                      <a:pt x="34933" y="1087973"/>
                      <a:pt x="22841" y="1082964"/>
                      <a:pt x="13925" y="1074048"/>
                    </a:cubicBezTo>
                    <a:cubicBezTo>
                      <a:pt x="5009" y="1065132"/>
                      <a:pt x="0" y="1053039"/>
                      <a:pt x="0" y="1040430"/>
                    </a:cubicBezTo>
                    <a:lnTo>
                      <a:pt x="0" y="47543"/>
                    </a:lnTo>
                    <a:cubicBezTo>
                      <a:pt x="0" y="34933"/>
                      <a:pt x="5009" y="22841"/>
                      <a:pt x="13925" y="13925"/>
                    </a:cubicBezTo>
                    <a:cubicBezTo>
                      <a:pt x="22841" y="5009"/>
                      <a:pt x="34933" y="0"/>
                      <a:pt x="47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2187309" cy="1126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885"/>
                  </a:lnSpc>
                </a:pPr>
                <a:r>
                  <a:rPr lang="en-US" sz="2899" b="1" spc="-57">
                    <a:solidFill>
                      <a:srgbClr val="E6A233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Nahratie povinných príloh</a:t>
                </a:r>
              </a:p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Jednotlivé účtovné doklady (teda originály), ich sprievodné dokumenty, výpisy z banky o úhradách vyúčtovaných položiek, prípadne aj nahratie použitia bankového kurzu a možných prekladov slovenského jazyka</a:t>
                </a:r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1164227" y="4729059"/>
              <a:ext cx="1758029" cy="3338029"/>
            </a:xfrm>
            <a:custGeom>
              <a:avLst/>
              <a:gdLst/>
              <a:ahLst/>
              <a:cxnLst/>
              <a:rect l="l" t="t" r="r" b="b"/>
              <a:pathLst>
                <a:path w="1758029" h="3338029">
                  <a:moveTo>
                    <a:pt x="0" y="0"/>
                  </a:moveTo>
                  <a:lnTo>
                    <a:pt x="1758028" y="0"/>
                  </a:lnTo>
                  <a:lnTo>
                    <a:pt x="1758028" y="3338029"/>
                  </a:lnTo>
                  <a:lnTo>
                    <a:pt x="0" y="3338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9580217" y="4729059"/>
              <a:ext cx="2519417" cy="3420023"/>
            </a:xfrm>
            <a:custGeom>
              <a:avLst/>
              <a:gdLst/>
              <a:ahLst/>
              <a:cxnLst/>
              <a:rect l="l" t="t" r="r" b="b"/>
              <a:pathLst>
                <a:path w="2519417" h="3420023">
                  <a:moveTo>
                    <a:pt x="0" y="0"/>
                  </a:moveTo>
                  <a:lnTo>
                    <a:pt x="2519417" y="0"/>
                  </a:lnTo>
                  <a:lnTo>
                    <a:pt x="2519417" y="3420022"/>
                  </a:lnTo>
                  <a:lnTo>
                    <a:pt x="0" y="34200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3051874" y="6858000"/>
              <a:ext cx="1164077" cy="1164077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90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2885872" y="3637804"/>
              <a:ext cx="18612255" cy="1027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90"/>
                </a:lnSpc>
                <a:spcBef>
                  <a:spcPct val="0"/>
                </a:spcBef>
              </a:pPr>
              <a:r>
                <a:rPr lang="en-US" sz="227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Povinnosť prijímateľa dotácie je viesť evidenciu originálov účtovných dokladov, pričom pri vypĺňaní údajov do príslušnej sekcie vychádza práve z týchto údajov. 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22315534" y="6985005"/>
              <a:ext cx="1164077" cy="1164077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9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2383758" y="4938340"/>
              <a:ext cx="371565" cy="371565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90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3169" y="0"/>
                    </a:moveTo>
                    <a:lnTo>
                      <a:pt x="427343" y="0"/>
                    </a:lnTo>
                    <a:cubicBezTo>
                      <a:pt x="473271" y="0"/>
                      <a:pt x="517317" y="18245"/>
                      <a:pt x="549792" y="50720"/>
                    </a:cubicBezTo>
                    <a:cubicBezTo>
                      <a:pt x="582268" y="83196"/>
                      <a:pt x="600512" y="127242"/>
                      <a:pt x="600512" y="173169"/>
                    </a:cubicBezTo>
                    <a:lnTo>
                      <a:pt x="600512" y="4643423"/>
                    </a:lnTo>
                    <a:cubicBezTo>
                      <a:pt x="600512" y="4689351"/>
                      <a:pt x="582268" y="4733397"/>
                      <a:pt x="549792" y="4765872"/>
                    </a:cubicBezTo>
                    <a:cubicBezTo>
                      <a:pt x="517317" y="4798348"/>
                      <a:pt x="473271" y="4816592"/>
                      <a:pt x="427343" y="4816592"/>
                    </a:cubicBezTo>
                    <a:lnTo>
                      <a:pt x="173169" y="4816592"/>
                    </a:lnTo>
                    <a:cubicBezTo>
                      <a:pt x="77530" y="4816592"/>
                      <a:pt x="0" y="4739062"/>
                      <a:pt x="0" y="4643423"/>
                    </a:cubicBezTo>
                    <a:lnTo>
                      <a:pt x="0" y="173169"/>
                    </a:lnTo>
                    <a:cubicBezTo>
                      <a:pt x="0" y="127242"/>
                      <a:pt x="18245" y="83196"/>
                      <a:pt x="50720" y="50720"/>
                    </a:cubicBezTo>
                    <a:cubicBezTo>
                      <a:pt x="83196" y="18245"/>
                      <a:pt x="127242" y="0"/>
                      <a:pt x="173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2797512" y="299187"/>
              <a:ext cx="18788975" cy="3168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39"/>
                </a:lnSpc>
              </a:pPr>
              <a:r>
                <a:rPr lang="en-US" sz="459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Sekcia 6. </a:t>
              </a:r>
            </a:p>
            <a:p>
              <a:pPr algn="ctr">
                <a:lnSpc>
                  <a:spcPts val="6439"/>
                </a:lnSpc>
              </a:pPr>
              <a:r>
                <a:rPr lang="en-US" sz="459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Hlavé finančné vyhodnotenie projektu</a:t>
              </a:r>
            </a:p>
            <a:p>
              <a:pPr algn="ctr">
                <a:lnSpc>
                  <a:spcPts val="6439"/>
                </a:lnSpc>
                <a:spcBef>
                  <a:spcPct val="0"/>
                </a:spcBef>
              </a:pPr>
              <a:endParaRPr lang="en-US" sz="4599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28" name="Freeform 28"/>
            <p:cNvSpPr/>
            <p:nvPr/>
          </p:nvSpPr>
          <p:spPr>
            <a:xfrm>
              <a:off x="489831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653695" y="-3357237"/>
            <a:ext cx="22538780" cy="13500720"/>
            <a:chOff x="0" y="0"/>
            <a:chExt cx="30051706" cy="18000960"/>
          </a:xfrm>
        </p:grpSpPr>
        <p:sp>
          <p:nvSpPr>
            <p:cNvPr id="3" name="Freeform 3"/>
            <p:cNvSpPr/>
            <p:nvPr/>
          </p:nvSpPr>
          <p:spPr>
            <a:xfrm rot="-5400000">
              <a:off x="7032016" y="13413835"/>
              <a:ext cx="4238540" cy="4935709"/>
            </a:xfrm>
            <a:custGeom>
              <a:avLst/>
              <a:gdLst/>
              <a:ahLst/>
              <a:cxnLst/>
              <a:rect l="l" t="t" r="r" b="b"/>
              <a:pathLst>
                <a:path w="4238540" h="4935709">
                  <a:moveTo>
                    <a:pt x="0" y="0"/>
                  </a:moveTo>
                  <a:lnTo>
                    <a:pt x="4238540" y="0"/>
                  </a:lnTo>
                  <a:lnTo>
                    <a:pt x="4238540" y="4935709"/>
                  </a:lnTo>
                  <a:lnTo>
                    <a:pt x="0" y="4935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7032016" y="8008220"/>
              <a:ext cx="4238540" cy="4935709"/>
            </a:xfrm>
            <a:custGeom>
              <a:avLst/>
              <a:gdLst/>
              <a:ahLst/>
              <a:cxnLst/>
              <a:rect l="l" t="t" r="r" b="b"/>
              <a:pathLst>
                <a:path w="4238540" h="4935709">
                  <a:moveTo>
                    <a:pt x="0" y="0"/>
                  </a:moveTo>
                  <a:lnTo>
                    <a:pt x="4238540" y="0"/>
                  </a:lnTo>
                  <a:lnTo>
                    <a:pt x="4238540" y="4935709"/>
                  </a:lnTo>
                  <a:lnTo>
                    <a:pt x="0" y="4935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9341730" y="8611199"/>
              <a:ext cx="696965" cy="696965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90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0" y="0"/>
              <a:ext cx="12910543" cy="11601388"/>
              <a:chOff x="0" y="0"/>
              <a:chExt cx="890919" cy="80057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90919" cy="800578"/>
              </a:xfrm>
              <a:custGeom>
                <a:avLst/>
                <a:gdLst/>
                <a:ahLst/>
                <a:cxnLst/>
                <a:rect l="l" t="t" r="r" b="b"/>
                <a:pathLst>
                  <a:path w="890919" h="800578">
                    <a:moveTo>
                      <a:pt x="445459" y="0"/>
                    </a:moveTo>
                    <a:cubicBezTo>
                      <a:pt x="199439" y="0"/>
                      <a:pt x="0" y="179215"/>
                      <a:pt x="0" y="400289"/>
                    </a:cubicBezTo>
                    <a:cubicBezTo>
                      <a:pt x="0" y="621362"/>
                      <a:pt x="199439" y="800578"/>
                      <a:pt x="445459" y="800578"/>
                    </a:cubicBezTo>
                    <a:cubicBezTo>
                      <a:pt x="691480" y="800578"/>
                      <a:pt x="890919" y="621362"/>
                      <a:pt x="890919" y="400289"/>
                    </a:cubicBezTo>
                    <a:cubicBezTo>
                      <a:pt x="890919" y="179215"/>
                      <a:pt x="691480" y="0"/>
                      <a:pt x="445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sq">
                <a:solidFill>
                  <a:srgbClr val="E6A23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83524" y="75054"/>
                <a:ext cx="723872" cy="6504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60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7963197" y="7052300"/>
              <a:ext cx="1188088" cy="2255864"/>
            </a:xfrm>
            <a:custGeom>
              <a:avLst/>
              <a:gdLst/>
              <a:ahLst/>
              <a:cxnLst/>
              <a:rect l="l" t="t" r="r" b="b"/>
              <a:pathLst>
                <a:path w="1188088" h="2255864">
                  <a:moveTo>
                    <a:pt x="0" y="0"/>
                  </a:moveTo>
                  <a:lnTo>
                    <a:pt x="1188089" y="0"/>
                  </a:lnTo>
                  <a:lnTo>
                    <a:pt x="1188089" y="2255864"/>
                  </a:lnTo>
                  <a:lnTo>
                    <a:pt x="0" y="22558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6694757" y="5293247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1" y="0"/>
                  </a:lnTo>
                  <a:lnTo>
                    <a:pt x="3261801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7171766" y="11715510"/>
              <a:ext cx="8894748" cy="2762738"/>
              <a:chOff x="0" y="0"/>
              <a:chExt cx="1756987" cy="54572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56987" cy="545726"/>
              </a:xfrm>
              <a:custGeom>
                <a:avLst/>
                <a:gdLst/>
                <a:ahLst/>
                <a:cxnLst/>
                <a:rect l="l" t="t" r="r" b="b"/>
                <a:pathLst>
                  <a:path w="1756987" h="545726">
                    <a:moveTo>
                      <a:pt x="103287" y="0"/>
                    </a:moveTo>
                    <a:lnTo>
                      <a:pt x="1653701" y="0"/>
                    </a:lnTo>
                    <a:cubicBezTo>
                      <a:pt x="1710744" y="0"/>
                      <a:pt x="1756987" y="46243"/>
                      <a:pt x="1756987" y="103287"/>
                    </a:cubicBezTo>
                    <a:lnTo>
                      <a:pt x="1756987" y="442439"/>
                    </a:lnTo>
                    <a:cubicBezTo>
                      <a:pt x="1756987" y="469833"/>
                      <a:pt x="1746105" y="496104"/>
                      <a:pt x="1726735" y="515474"/>
                    </a:cubicBezTo>
                    <a:cubicBezTo>
                      <a:pt x="1707365" y="534844"/>
                      <a:pt x="1681094" y="545726"/>
                      <a:pt x="1653701" y="545726"/>
                    </a:cubicBezTo>
                    <a:lnTo>
                      <a:pt x="103287" y="545726"/>
                    </a:lnTo>
                    <a:cubicBezTo>
                      <a:pt x="75893" y="545726"/>
                      <a:pt x="49622" y="534844"/>
                      <a:pt x="30252" y="515474"/>
                    </a:cubicBezTo>
                    <a:cubicBezTo>
                      <a:pt x="10882" y="496104"/>
                      <a:pt x="0" y="469833"/>
                      <a:pt x="0" y="442439"/>
                    </a:cubicBezTo>
                    <a:lnTo>
                      <a:pt x="0" y="103287"/>
                    </a:lnTo>
                    <a:cubicBezTo>
                      <a:pt x="0" y="75893"/>
                      <a:pt x="10882" y="49622"/>
                      <a:pt x="30252" y="30252"/>
                    </a:cubicBezTo>
                    <a:cubicBezTo>
                      <a:pt x="49622" y="10882"/>
                      <a:pt x="75893" y="0"/>
                      <a:pt x="103287" y="0"/>
                    </a:cubicBez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1756987" cy="5933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67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17316240" y="10315659"/>
              <a:ext cx="11901086" cy="7274823"/>
              <a:chOff x="0" y="0"/>
              <a:chExt cx="2350832" cy="1437002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350832" cy="1437002"/>
              </a:xfrm>
              <a:custGeom>
                <a:avLst/>
                <a:gdLst/>
                <a:ahLst/>
                <a:cxnLst/>
                <a:rect l="l" t="t" r="r" b="b"/>
                <a:pathLst>
                  <a:path w="2350832" h="1437002">
                    <a:moveTo>
                      <a:pt x="24286" y="0"/>
                    </a:moveTo>
                    <a:lnTo>
                      <a:pt x="2326546" y="0"/>
                    </a:lnTo>
                    <a:cubicBezTo>
                      <a:pt x="2339959" y="0"/>
                      <a:pt x="2350832" y="10873"/>
                      <a:pt x="2350832" y="24286"/>
                    </a:cubicBezTo>
                    <a:lnTo>
                      <a:pt x="2350832" y="1412716"/>
                    </a:lnTo>
                    <a:cubicBezTo>
                      <a:pt x="2350832" y="1426129"/>
                      <a:pt x="2339959" y="1437002"/>
                      <a:pt x="2326546" y="1437002"/>
                    </a:cubicBezTo>
                    <a:lnTo>
                      <a:pt x="24286" y="1437002"/>
                    </a:lnTo>
                    <a:cubicBezTo>
                      <a:pt x="10873" y="1437002"/>
                      <a:pt x="0" y="1426129"/>
                      <a:pt x="0" y="1412716"/>
                    </a:cubicBezTo>
                    <a:lnTo>
                      <a:pt x="0" y="24286"/>
                    </a:lnTo>
                    <a:cubicBezTo>
                      <a:pt x="0" y="10873"/>
                      <a:pt x="10873" y="0"/>
                      <a:pt x="24286" y="0"/>
                    </a:cubicBez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2350832" cy="14846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67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17742193" y="10747297"/>
              <a:ext cx="11099981" cy="6030245"/>
            </a:xfrm>
            <a:custGeom>
              <a:avLst/>
              <a:gdLst/>
              <a:ahLst/>
              <a:cxnLst/>
              <a:rect l="l" t="t" r="r" b="b"/>
              <a:pathLst>
                <a:path w="11099981" h="6030245">
                  <a:moveTo>
                    <a:pt x="0" y="0"/>
                  </a:moveTo>
                  <a:lnTo>
                    <a:pt x="11099981" y="0"/>
                  </a:lnTo>
                  <a:lnTo>
                    <a:pt x="11099981" y="6030245"/>
                  </a:lnTo>
                  <a:lnTo>
                    <a:pt x="0" y="6030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14132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4015014" y="5674938"/>
              <a:ext cx="16036692" cy="3235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87"/>
                </a:lnSpc>
                <a:spcBef>
                  <a:spcPct val="0"/>
                </a:spcBef>
              </a:pPr>
              <a:r>
                <a:rPr lang="en-US" sz="23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Postupujte systematicky, pričom sa zakaždým najprv odvíjajte </a:t>
              </a:r>
              <a:r>
                <a:rPr lang="en-US" sz="2348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od uvedenia vyúčtovanej položky, ktorú je možno zaradiť pod jednu zo schválených položiek</a:t>
              </a:r>
              <a:r>
                <a:rPr lang="en-US" sz="23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podľa príslušnej dotačnej zmluvy. </a:t>
              </a:r>
            </a:p>
            <a:p>
              <a:pPr algn="ctr">
                <a:lnSpc>
                  <a:spcPts val="3287"/>
                </a:lnSpc>
                <a:spcBef>
                  <a:spcPct val="0"/>
                </a:spcBef>
              </a:pPr>
              <a:endParaRPr lang="en-US" sz="2348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287"/>
                </a:lnSpc>
                <a:spcBef>
                  <a:spcPct val="0"/>
                </a:spcBef>
              </a:pPr>
              <a:r>
                <a:rPr lang="en-US" sz="23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Samotný modul vyúčtovania automaticky vkladá možnosti oprávnených položiek, teda stačí len zakliknúť relevantný názov položky.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8494186" y="11821096"/>
              <a:ext cx="6249908" cy="2456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4"/>
                </a:lnSpc>
              </a:pPr>
              <a:r>
                <a:rPr lang="en-US" sz="22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Postupujte ďalším pridávaním položiek, až kým nebude zoznam položiek, ktoré ste v rámci dotácie vyúčtovali, kompletný. </a:t>
              </a:r>
            </a:p>
          </p:txBody>
        </p:sp>
        <p:sp>
          <p:nvSpPr>
            <p:cNvPr id="22" name="AutoShape 22"/>
            <p:cNvSpPr/>
            <p:nvPr/>
          </p:nvSpPr>
          <p:spPr>
            <a:xfrm>
              <a:off x="13189167" y="14961824"/>
              <a:ext cx="3432984" cy="919865"/>
            </a:xfrm>
            <a:prstGeom prst="line">
              <a:avLst/>
            </a:prstGeom>
            <a:ln w="139700" cap="flat">
              <a:solidFill>
                <a:srgbClr val="FFFFFF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9380100" y="8561626"/>
              <a:ext cx="696965" cy="696965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90"/>
                  </a:lnSpc>
                </a:pPr>
                <a:endParaRPr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8633900" y="8372996"/>
            <a:ext cx="3975252" cy="852924"/>
            <a:chOff x="0" y="0"/>
            <a:chExt cx="1046980" cy="22463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46980" cy="224638"/>
            </a:xfrm>
            <a:custGeom>
              <a:avLst/>
              <a:gdLst/>
              <a:ahLst/>
              <a:cxnLst/>
              <a:rect l="l" t="t" r="r" b="b"/>
              <a:pathLst>
                <a:path w="1046980" h="224638">
                  <a:moveTo>
                    <a:pt x="99324" y="0"/>
                  </a:moveTo>
                  <a:lnTo>
                    <a:pt x="947656" y="0"/>
                  </a:lnTo>
                  <a:cubicBezTo>
                    <a:pt x="1002511" y="0"/>
                    <a:pt x="1046980" y="44469"/>
                    <a:pt x="1046980" y="99324"/>
                  </a:cubicBezTo>
                  <a:lnTo>
                    <a:pt x="1046980" y="125314"/>
                  </a:lnTo>
                  <a:cubicBezTo>
                    <a:pt x="1046980" y="151657"/>
                    <a:pt x="1036516" y="176920"/>
                    <a:pt x="1017889" y="195547"/>
                  </a:cubicBezTo>
                  <a:cubicBezTo>
                    <a:pt x="999262" y="214174"/>
                    <a:pt x="973998" y="224638"/>
                    <a:pt x="947656" y="224638"/>
                  </a:cubicBezTo>
                  <a:lnTo>
                    <a:pt x="99324" y="224638"/>
                  </a:lnTo>
                  <a:cubicBezTo>
                    <a:pt x="44469" y="224638"/>
                    <a:pt x="0" y="180169"/>
                    <a:pt x="0" y="125314"/>
                  </a:cubicBezTo>
                  <a:lnTo>
                    <a:pt x="0" y="99324"/>
                  </a:lnTo>
                  <a:cubicBezTo>
                    <a:pt x="0" y="44469"/>
                    <a:pt x="44469" y="0"/>
                    <a:pt x="993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rnd">
              <a:solidFill>
                <a:srgbClr val="CB0000"/>
              </a:solidFill>
              <a:prstDash val="solid"/>
              <a:rou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46980" cy="26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3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1038056" y="9369349"/>
            <a:ext cx="5939879" cy="28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0D1B3A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Zdroj: Úrad pre Slovákov žijúcich v zahraničíi - DIS, 2025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29992" y="-2261695"/>
            <a:ext cx="19475010" cy="14704481"/>
            <a:chOff x="0" y="0"/>
            <a:chExt cx="25966680" cy="19605975"/>
          </a:xfrm>
        </p:grpSpPr>
        <p:sp>
          <p:nvSpPr>
            <p:cNvPr id="3" name="Freeform 3"/>
            <p:cNvSpPr/>
            <p:nvPr/>
          </p:nvSpPr>
          <p:spPr>
            <a:xfrm rot="-5400000">
              <a:off x="11175154" y="2945395"/>
              <a:ext cx="3778157" cy="4399600"/>
            </a:xfrm>
            <a:custGeom>
              <a:avLst/>
              <a:gdLst/>
              <a:ahLst/>
              <a:cxnLst/>
              <a:rect l="l" t="t" r="r" b="b"/>
              <a:pathLst>
                <a:path w="3778157" h="4399600">
                  <a:moveTo>
                    <a:pt x="0" y="0"/>
                  </a:moveTo>
                  <a:lnTo>
                    <a:pt x="3778157" y="0"/>
                  </a:lnTo>
                  <a:lnTo>
                    <a:pt x="3778157" y="4399600"/>
                  </a:lnTo>
                  <a:lnTo>
                    <a:pt x="0" y="439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0" y="0"/>
              <a:ext cx="12910543" cy="19605975"/>
              <a:chOff x="0" y="0"/>
              <a:chExt cx="890919" cy="135295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90919" cy="1352951"/>
              </a:xfrm>
              <a:custGeom>
                <a:avLst/>
                <a:gdLst/>
                <a:ahLst/>
                <a:cxnLst/>
                <a:rect l="l" t="t" r="r" b="b"/>
                <a:pathLst>
                  <a:path w="890919" h="1352951">
                    <a:moveTo>
                      <a:pt x="445459" y="0"/>
                    </a:moveTo>
                    <a:cubicBezTo>
                      <a:pt x="199439" y="0"/>
                      <a:pt x="0" y="302868"/>
                      <a:pt x="0" y="676475"/>
                    </a:cubicBezTo>
                    <a:cubicBezTo>
                      <a:pt x="0" y="1050083"/>
                      <a:pt x="199439" y="1352951"/>
                      <a:pt x="445459" y="1352951"/>
                    </a:cubicBezTo>
                    <a:cubicBezTo>
                      <a:pt x="691480" y="1352951"/>
                      <a:pt x="890919" y="1050083"/>
                      <a:pt x="890919" y="676475"/>
                    </a:cubicBezTo>
                    <a:cubicBezTo>
                      <a:pt x="890919" y="302868"/>
                      <a:pt x="691480" y="0"/>
                      <a:pt x="445459" y="0"/>
                    </a:cubicBezTo>
                    <a:close/>
                  </a:path>
                </a:pathLst>
              </a:custGeom>
              <a:solidFill>
                <a:srgbClr val="FFFFFF">
                  <a:alpha val="88627"/>
                </a:srgbClr>
              </a:solidFill>
              <a:ln w="104775" cap="sq">
                <a:solidFill>
                  <a:srgbClr val="E6A233">
                    <a:alpha val="88627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83524" y="126839"/>
                <a:ext cx="723872" cy="10992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60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4718237" y="7158915"/>
              <a:ext cx="8454323" cy="943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67"/>
                </a:lnSpc>
                <a:spcBef>
                  <a:spcPct val="0"/>
                </a:spcBef>
              </a:pPr>
              <a:r>
                <a:rPr lang="en-US" sz="2048" b="1">
                  <a:solidFill>
                    <a:srgbClr val="0D1B3A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Druh a číslo druhého dokladu preukazujúci relevanciu účtovného dokladu 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12910543" y="6221956"/>
              <a:ext cx="3172965" cy="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ysDot"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12910744" y="7597295"/>
              <a:ext cx="4255399" cy="3362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ysDot"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AutoShape 10"/>
            <p:cNvSpPr/>
            <p:nvPr/>
          </p:nvSpPr>
          <p:spPr>
            <a:xfrm flipV="1">
              <a:off x="8018402" y="10033603"/>
              <a:ext cx="2775729" cy="70026"/>
            </a:xfrm>
            <a:prstGeom prst="line">
              <a:avLst/>
            </a:prstGeom>
            <a:ln w="50800" cap="flat">
              <a:solidFill>
                <a:srgbClr val="E6A233"/>
              </a:solidFill>
              <a:prstDash val="sysDot"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11162077" y="8937646"/>
              <a:ext cx="5914709" cy="1060950"/>
              <a:chOff x="0" y="0"/>
              <a:chExt cx="1168338" cy="20957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168338" cy="209570"/>
              </a:xfrm>
              <a:custGeom>
                <a:avLst/>
                <a:gdLst/>
                <a:ahLst/>
                <a:cxnLst/>
                <a:rect l="l" t="t" r="r" b="b"/>
                <a:pathLst>
                  <a:path w="1168338" h="209570">
                    <a:moveTo>
                      <a:pt x="89007" y="0"/>
                    </a:moveTo>
                    <a:lnTo>
                      <a:pt x="1079331" y="0"/>
                    </a:lnTo>
                    <a:cubicBezTo>
                      <a:pt x="1102937" y="0"/>
                      <a:pt x="1125576" y="9377"/>
                      <a:pt x="1142268" y="26070"/>
                    </a:cubicBezTo>
                    <a:cubicBezTo>
                      <a:pt x="1158960" y="42762"/>
                      <a:pt x="1168338" y="65401"/>
                      <a:pt x="1168338" y="89007"/>
                    </a:cubicBezTo>
                    <a:lnTo>
                      <a:pt x="1168338" y="120563"/>
                    </a:lnTo>
                    <a:cubicBezTo>
                      <a:pt x="1168338" y="144170"/>
                      <a:pt x="1158960" y="166809"/>
                      <a:pt x="1142268" y="183501"/>
                    </a:cubicBezTo>
                    <a:cubicBezTo>
                      <a:pt x="1125576" y="200193"/>
                      <a:pt x="1102937" y="209570"/>
                      <a:pt x="1079331" y="209570"/>
                    </a:cubicBezTo>
                    <a:lnTo>
                      <a:pt x="89007" y="209570"/>
                    </a:lnTo>
                    <a:cubicBezTo>
                      <a:pt x="65401" y="209570"/>
                      <a:pt x="42762" y="200193"/>
                      <a:pt x="26070" y="183501"/>
                    </a:cubicBezTo>
                    <a:cubicBezTo>
                      <a:pt x="9377" y="166809"/>
                      <a:pt x="0" y="144170"/>
                      <a:pt x="0" y="120563"/>
                    </a:cubicBezTo>
                    <a:lnTo>
                      <a:pt x="0" y="89007"/>
                    </a:lnTo>
                    <a:cubicBezTo>
                      <a:pt x="0" y="65401"/>
                      <a:pt x="9377" y="42762"/>
                      <a:pt x="26070" y="26070"/>
                    </a:cubicBezTo>
                    <a:cubicBezTo>
                      <a:pt x="42762" y="9377"/>
                      <a:pt x="65401" y="0"/>
                      <a:pt x="89007" y="0"/>
                    </a:cubicBez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1168338" cy="2571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67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4765763" y="4890954"/>
              <a:ext cx="6786693" cy="4608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67"/>
                </a:lnSpc>
                <a:spcBef>
                  <a:spcPct val="0"/>
                </a:spcBef>
              </a:pPr>
              <a:r>
                <a:rPr lang="en-US" sz="2048" b="1">
                  <a:solidFill>
                    <a:srgbClr val="0D1B3A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Názov oprávnenej schválenej položky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718237" y="6104305"/>
              <a:ext cx="6076535" cy="4608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67"/>
                </a:lnSpc>
                <a:spcBef>
                  <a:spcPct val="0"/>
                </a:spcBef>
              </a:pPr>
              <a:r>
                <a:rPr lang="en-US" sz="2048" b="1">
                  <a:solidFill>
                    <a:srgbClr val="0D1B3A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Druh a číslo účtovného dokladu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765763" y="8531005"/>
              <a:ext cx="3103761" cy="4608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67"/>
                </a:lnSpc>
                <a:spcBef>
                  <a:spcPct val="0"/>
                </a:spcBef>
              </a:pPr>
              <a:r>
                <a:rPr lang="en-US" sz="2048" b="1">
                  <a:solidFill>
                    <a:srgbClr val="0D1B3A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Názov dodávateľa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815802" y="9755362"/>
              <a:ext cx="2521744" cy="438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27"/>
                </a:lnSpc>
                <a:spcBef>
                  <a:spcPct val="0"/>
                </a:spcBef>
              </a:pPr>
              <a:r>
                <a:rPr lang="en-US" sz="1948" b="1">
                  <a:solidFill>
                    <a:srgbClr val="0D1B3A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Spôsob úhrady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815802" y="10946680"/>
              <a:ext cx="2391767" cy="438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27"/>
                </a:lnSpc>
                <a:spcBef>
                  <a:spcPct val="0"/>
                </a:spcBef>
              </a:pPr>
              <a:r>
                <a:rPr lang="en-US" sz="1948" b="1">
                  <a:solidFill>
                    <a:srgbClr val="0D1B3A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Dátum úhrady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815802" y="12150698"/>
              <a:ext cx="3888383" cy="4608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67"/>
                </a:lnSpc>
                <a:spcBef>
                  <a:spcPct val="0"/>
                </a:spcBef>
              </a:pPr>
              <a:r>
                <a:rPr lang="en-US" sz="2048" b="1">
                  <a:solidFill>
                    <a:srgbClr val="0D1B3A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Suma v domácej mene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765763" y="13364029"/>
              <a:ext cx="3697089" cy="4608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67"/>
                </a:lnSpc>
                <a:spcBef>
                  <a:spcPct val="0"/>
                </a:spcBef>
              </a:pPr>
              <a:r>
                <a:rPr lang="en-US" sz="2048" b="1">
                  <a:solidFill>
                    <a:srgbClr val="0D1B3A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Názov domácej meny</a:t>
              </a:r>
            </a:p>
          </p:txBody>
        </p:sp>
        <p:sp>
          <p:nvSpPr>
            <p:cNvPr id="21" name="Freeform 21"/>
            <p:cNvSpPr/>
            <p:nvPr/>
          </p:nvSpPr>
          <p:spPr>
            <a:xfrm rot="-5400000">
              <a:off x="21877801" y="2952542"/>
              <a:ext cx="3778157" cy="4399600"/>
            </a:xfrm>
            <a:custGeom>
              <a:avLst/>
              <a:gdLst/>
              <a:ahLst/>
              <a:cxnLst/>
              <a:rect l="l" t="t" r="r" b="b"/>
              <a:pathLst>
                <a:path w="3778157" h="4399600">
                  <a:moveTo>
                    <a:pt x="0" y="0"/>
                  </a:moveTo>
                  <a:lnTo>
                    <a:pt x="3778157" y="0"/>
                  </a:lnTo>
                  <a:lnTo>
                    <a:pt x="3778157" y="4399600"/>
                  </a:lnTo>
                  <a:lnTo>
                    <a:pt x="0" y="439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2" name="Freeform 22"/>
            <p:cNvSpPr/>
            <p:nvPr/>
          </p:nvSpPr>
          <p:spPr>
            <a:xfrm rot="-5400000">
              <a:off x="16527255" y="2952542"/>
              <a:ext cx="3778157" cy="4399600"/>
            </a:xfrm>
            <a:custGeom>
              <a:avLst/>
              <a:gdLst/>
              <a:ahLst/>
              <a:cxnLst/>
              <a:rect l="l" t="t" r="r" b="b"/>
              <a:pathLst>
                <a:path w="3778157" h="4399600">
                  <a:moveTo>
                    <a:pt x="0" y="0"/>
                  </a:moveTo>
                  <a:lnTo>
                    <a:pt x="3778157" y="0"/>
                  </a:lnTo>
                  <a:lnTo>
                    <a:pt x="3778157" y="4399600"/>
                  </a:lnTo>
                  <a:lnTo>
                    <a:pt x="0" y="439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16550209" y="5621455"/>
              <a:ext cx="9416471" cy="1060950"/>
              <a:chOff x="0" y="0"/>
              <a:chExt cx="1860044" cy="20957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860044" cy="209570"/>
              </a:xfrm>
              <a:custGeom>
                <a:avLst/>
                <a:gdLst/>
                <a:ahLst/>
                <a:cxnLst/>
                <a:rect l="l" t="t" r="r" b="b"/>
                <a:pathLst>
                  <a:path w="1860044" h="209570">
                    <a:moveTo>
                      <a:pt x="55907" y="0"/>
                    </a:moveTo>
                    <a:lnTo>
                      <a:pt x="1804136" y="0"/>
                    </a:lnTo>
                    <a:cubicBezTo>
                      <a:pt x="1835013" y="0"/>
                      <a:pt x="1860044" y="25031"/>
                      <a:pt x="1860044" y="55907"/>
                    </a:cubicBezTo>
                    <a:lnTo>
                      <a:pt x="1860044" y="153663"/>
                    </a:lnTo>
                    <a:cubicBezTo>
                      <a:pt x="1860044" y="168491"/>
                      <a:pt x="1854153" y="182711"/>
                      <a:pt x="1843669" y="193196"/>
                    </a:cubicBezTo>
                    <a:cubicBezTo>
                      <a:pt x="1833184" y="203680"/>
                      <a:pt x="1818964" y="209570"/>
                      <a:pt x="1804136" y="209570"/>
                    </a:cubicBezTo>
                    <a:lnTo>
                      <a:pt x="55907" y="209570"/>
                    </a:lnTo>
                    <a:cubicBezTo>
                      <a:pt x="41080" y="209570"/>
                      <a:pt x="26860" y="203680"/>
                      <a:pt x="16375" y="193196"/>
                    </a:cubicBezTo>
                    <a:cubicBezTo>
                      <a:pt x="5890" y="182711"/>
                      <a:pt x="0" y="168491"/>
                      <a:pt x="0" y="153663"/>
                    </a:cubicBezTo>
                    <a:lnTo>
                      <a:pt x="0" y="55907"/>
                    </a:lnTo>
                    <a:cubicBezTo>
                      <a:pt x="0" y="41080"/>
                      <a:pt x="5890" y="26860"/>
                      <a:pt x="16375" y="16375"/>
                    </a:cubicBezTo>
                    <a:cubicBezTo>
                      <a:pt x="26860" y="5890"/>
                      <a:pt x="41080" y="0"/>
                      <a:pt x="55907" y="0"/>
                    </a:cubicBez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1860044" cy="2571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67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17031560" y="5886683"/>
              <a:ext cx="8701564" cy="482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7"/>
                </a:lnSpc>
                <a:spcBef>
                  <a:spcPct val="0"/>
                </a:spcBef>
              </a:pPr>
              <a:r>
                <a:rPr lang="en-US" sz="21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môže ísť o faktúru/ zmluvu/ pokladničný doklad</a:t>
              </a: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17636244" y="6904947"/>
              <a:ext cx="8330436" cy="8133269"/>
              <a:chOff x="0" y="0"/>
              <a:chExt cx="1645518" cy="1606572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645518" cy="1606572"/>
              </a:xfrm>
              <a:custGeom>
                <a:avLst/>
                <a:gdLst/>
                <a:ahLst/>
                <a:cxnLst/>
                <a:rect l="l" t="t" r="r" b="b"/>
                <a:pathLst>
                  <a:path w="1645518" h="1606572">
                    <a:moveTo>
                      <a:pt x="63196" y="0"/>
                    </a:moveTo>
                    <a:lnTo>
                      <a:pt x="1582322" y="0"/>
                    </a:lnTo>
                    <a:cubicBezTo>
                      <a:pt x="1599083" y="0"/>
                      <a:pt x="1615157" y="6658"/>
                      <a:pt x="1627008" y="18510"/>
                    </a:cubicBezTo>
                    <a:cubicBezTo>
                      <a:pt x="1638860" y="30361"/>
                      <a:pt x="1645518" y="46435"/>
                      <a:pt x="1645518" y="63196"/>
                    </a:cubicBezTo>
                    <a:lnTo>
                      <a:pt x="1645518" y="1543376"/>
                    </a:lnTo>
                    <a:cubicBezTo>
                      <a:pt x="1645518" y="1560136"/>
                      <a:pt x="1638860" y="1576210"/>
                      <a:pt x="1627008" y="1588062"/>
                    </a:cubicBezTo>
                    <a:cubicBezTo>
                      <a:pt x="1615157" y="1599913"/>
                      <a:pt x="1599083" y="1606572"/>
                      <a:pt x="1582322" y="1606572"/>
                    </a:cubicBezTo>
                    <a:lnTo>
                      <a:pt x="63196" y="1606572"/>
                    </a:lnTo>
                    <a:cubicBezTo>
                      <a:pt x="46435" y="1606572"/>
                      <a:pt x="30361" y="1599913"/>
                      <a:pt x="18510" y="1588062"/>
                    </a:cubicBezTo>
                    <a:cubicBezTo>
                      <a:pt x="6658" y="1576210"/>
                      <a:pt x="0" y="1560136"/>
                      <a:pt x="0" y="1543376"/>
                    </a:cubicBezTo>
                    <a:lnTo>
                      <a:pt x="0" y="63196"/>
                    </a:lnTo>
                    <a:cubicBezTo>
                      <a:pt x="0" y="46435"/>
                      <a:pt x="6658" y="30361"/>
                      <a:pt x="18510" y="18510"/>
                    </a:cubicBezTo>
                    <a:cubicBezTo>
                      <a:pt x="30361" y="6658"/>
                      <a:pt x="46435" y="0"/>
                      <a:pt x="6319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1645518" cy="16541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67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8128164" y="7419764"/>
              <a:ext cx="7604960" cy="6795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94"/>
                </a:lnSpc>
              </a:pPr>
              <a:r>
                <a:rPr lang="en-US" sz="2148" b="1">
                  <a:solidFill>
                    <a:srgbClr val="201E1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napr. objednávka, zálohová faktúra, dodací list, cenová ponuka, </a:t>
              </a:r>
            </a:p>
            <a:p>
              <a:pPr algn="l">
                <a:lnSpc>
                  <a:spcPts val="3394"/>
                </a:lnSpc>
              </a:pPr>
              <a:r>
                <a:rPr lang="en-US" sz="2148" b="1">
                  <a:solidFill>
                    <a:srgbClr val="201E1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email s potvrdením objednávky a pod. </a:t>
              </a:r>
            </a:p>
            <a:p>
              <a:pPr algn="l">
                <a:lnSpc>
                  <a:spcPts val="3394"/>
                </a:lnSpc>
              </a:pPr>
              <a:endParaRPr lang="en-US" sz="2148" b="1">
                <a:solidFill>
                  <a:srgbClr val="201E1E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marL="463816" lvl="1" indent="-231908" algn="l">
                <a:lnSpc>
                  <a:spcPts val="3394"/>
                </a:lnSpc>
                <a:buFont typeface="Arial"/>
                <a:buChar char="•"/>
              </a:pPr>
              <a:r>
                <a:rPr lang="en-US" sz="2148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 prípade, že nemáte k príslušnej faktúre druhý doklad, tak na tomto mieste uveďte slovo "vysvetlenie". </a:t>
              </a:r>
            </a:p>
            <a:p>
              <a:pPr algn="l">
                <a:lnSpc>
                  <a:spcPts val="3394"/>
                </a:lnSpc>
              </a:pPr>
              <a:endParaRPr lang="en-US" sz="2148" b="1">
                <a:solidFill>
                  <a:srgbClr val="E6A233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marL="463816" lvl="1" indent="-231908" algn="l">
                <a:lnSpc>
                  <a:spcPts val="3394"/>
                </a:lnSpc>
                <a:buFont typeface="Arial"/>
                <a:buChar char="•"/>
              </a:pPr>
              <a:r>
                <a:rPr lang="en-US" sz="2148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Písomné vysvetlenie (dokument) následne vložíte do sekcie "Prílohy",   v ktorom uvediete prečo takýto doklad nemáte.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1552456" y="9207742"/>
              <a:ext cx="5146358" cy="482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7"/>
                </a:lnSpc>
                <a:spcBef>
                  <a:spcPct val="0"/>
                </a:spcBef>
              </a:pPr>
              <a:r>
                <a:rPr lang="en-US" sz="22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hotovostne/bezhotovostne</a:t>
              </a:r>
            </a:p>
          </p:txBody>
        </p:sp>
      </p:grpSp>
      <p:sp>
        <p:nvSpPr>
          <p:cNvPr id="32" name="Freeform 32"/>
          <p:cNvSpPr/>
          <p:nvPr/>
        </p:nvSpPr>
        <p:spPr>
          <a:xfrm>
            <a:off x="1028700" y="1199345"/>
            <a:ext cx="505750" cy="795713"/>
          </a:xfrm>
          <a:custGeom>
            <a:avLst/>
            <a:gdLst/>
            <a:ahLst/>
            <a:cxnLst/>
            <a:rect l="l" t="t" r="r" b="b"/>
            <a:pathLst>
              <a:path w="505750" h="795713">
                <a:moveTo>
                  <a:pt x="0" y="0"/>
                </a:moveTo>
                <a:lnTo>
                  <a:pt x="505750" y="0"/>
                </a:lnTo>
                <a:lnTo>
                  <a:pt x="505750" y="795712"/>
                </a:lnTo>
                <a:lnTo>
                  <a:pt x="0" y="795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3" name="Freeform 33"/>
          <p:cNvSpPr/>
          <p:nvPr/>
        </p:nvSpPr>
        <p:spPr>
          <a:xfrm>
            <a:off x="1028700" y="2109357"/>
            <a:ext cx="505750" cy="795713"/>
          </a:xfrm>
          <a:custGeom>
            <a:avLst/>
            <a:gdLst/>
            <a:ahLst/>
            <a:cxnLst/>
            <a:rect l="l" t="t" r="r" b="b"/>
            <a:pathLst>
              <a:path w="505750" h="795713">
                <a:moveTo>
                  <a:pt x="0" y="0"/>
                </a:moveTo>
                <a:lnTo>
                  <a:pt x="505750" y="0"/>
                </a:lnTo>
                <a:lnTo>
                  <a:pt x="505750" y="795713"/>
                </a:lnTo>
                <a:lnTo>
                  <a:pt x="0" y="7957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4" name="Freeform 34"/>
          <p:cNvSpPr/>
          <p:nvPr/>
        </p:nvSpPr>
        <p:spPr>
          <a:xfrm>
            <a:off x="1028700" y="3019370"/>
            <a:ext cx="505750" cy="795713"/>
          </a:xfrm>
          <a:custGeom>
            <a:avLst/>
            <a:gdLst/>
            <a:ahLst/>
            <a:cxnLst/>
            <a:rect l="l" t="t" r="r" b="b"/>
            <a:pathLst>
              <a:path w="505750" h="795713">
                <a:moveTo>
                  <a:pt x="0" y="0"/>
                </a:moveTo>
                <a:lnTo>
                  <a:pt x="505750" y="0"/>
                </a:lnTo>
                <a:lnTo>
                  <a:pt x="505750" y="795713"/>
                </a:lnTo>
                <a:lnTo>
                  <a:pt x="0" y="7957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5" name="Freeform 35"/>
          <p:cNvSpPr/>
          <p:nvPr/>
        </p:nvSpPr>
        <p:spPr>
          <a:xfrm>
            <a:off x="1028700" y="3929383"/>
            <a:ext cx="505750" cy="795713"/>
          </a:xfrm>
          <a:custGeom>
            <a:avLst/>
            <a:gdLst/>
            <a:ahLst/>
            <a:cxnLst/>
            <a:rect l="l" t="t" r="r" b="b"/>
            <a:pathLst>
              <a:path w="505750" h="795713">
                <a:moveTo>
                  <a:pt x="0" y="0"/>
                </a:moveTo>
                <a:lnTo>
                  <a:pt x="505750" y="0"/>
                </a:lnTo>
                <a:lnTo>
                  <a:pt x="505750" y="795713"/>
                </a:lnTo>
                <a:lnTo>
                  <a:pt x="0" y="7957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6" name="Freeform 36"/>
          <p:cNvSpPr/>
          <p:nvPr/>
        </p:nvSpPr>
        <p:spPr>
          <a:xfrm>
            <a:off x="1028700" y="4839396"/>
            <a:ext cx="505750" cy="795713"/>
          </a:xfrm>
          <a:custGeom>
            <a:avLst/>
            <a:gdLst/>
            <a:ahLst/>
            <a:cxnLst/>
            <a:rect l="l" t="t" r="r" b="b"/>
            <a:pathLst>
              <a:path w="505750" h="795713">
                <a:moveTo>
                  <a:pt x="0" y="0"/>
                </a:moveTo>
                <a:lnTo>
                  <a:pt x="505750" y="0"/>
                </a:lnTo>
                <a:lnTo>
                  <a:pt x="505750" y="795712"/>
                </a:lnTo>
                <a:lnTo>
                  <a:pt x="0" y="795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7" name="Freeform 37"/>
          <p:cNvSpPr/>
          <p:nvPr/>
        </p:nvSpPr>
        <p:spPr>
          <a:xfrm>
            <a:off x="1028700" y="5751885"/>
            <a:ext cx="505750" cy="795713"/>
          </a:xfrm>
          <a:custGeom>
            <a:avLst/>
            <a:gdLst/>
            <a:ahLst/>
            <a:cxnLst/>
            <a:rect l="l" t="t" r="r" b="b"/>
            <a:pathLst>
              <a:path w="505750" h="795713">
                <a:moveTo>
                  <a:pt x="0" y="0"/>
                </a:moveTo>
                <a:lnTo>
                  <a:pt x="505750" y="0"/>
                </a:lnTo>
                <a:lnTo>
                  <a:pt x="505750" y="795713"/>
                </a:lnTo>
                <a:lnTo>
                  <a:pt x="0" y="7957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8" name="Freeform 38"/>
          <p:cNvSpPr/>
          <p:nvPr/>
        </p:nvSpPr>
        <p:spPr>
          <a:xfrm>
            <a:off x="1028700" y="6661898"/>
            <a:ext cx="505750" cy="795713"/>
          </a:xfrm>
          <a:custGeom>
            <a:avLst/>
            <a:gdLst/>
            <a:ahLst/>
            <a:cxnLst/>
            <a:rect l="l" t="t" r="r" b="b"/>
            <a:pathLst>
              <a:path w="505750" h="795713">
                <a:moveTo>
                  <a:pt x="0" y="0"/>
                </a:moveTo>
                <a:lnTo>
                  <a:pt x="505750" y="0"/>
                </a:lnTo>
                <a:lnTo>
                  <a:pt x="505750" y="795713"/>
                </a:lnTo>
                <a:lnTo>
                  <a:pt x="0" y="7957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9" name="Freeform 39"/>
          <p:cNvSpPr/>
          <p:nvPr/>
        </p:nvSpPr>
        <p:spPr>
          <a:xfrm>
            <a:off x="1028700" y="7571911"/>
            <a:ext cx="505750" cy="795713"/>
          </a:xfrm>
          <a:custGeom>
            <a:avLst/>
            <a:gdLst/>
            <a:ahLst/>
            <a:cxnLst/>
            <a:rect l="l" t="t" r="r" b="b"/>
            <a:pathLst>
              <a:path w="505750" h="795713">
                <a:moveTo>
                  <a:pt x="0" y="0"/>
                </a:moveTo>
                <a:lnTo>
                  <a:pt x="505750" y="0"/>
                </a:lnTo>
                <a:lnTo>
                  <a:pt x="505750" y="795713"/>
                </a:lnTo>
                <a:lnTo>
                  <a:pt x="0" y="7957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0" name="Freeform 40"/>
          <p:cNvSpPr/>
          <p:nvPr/>
        </p:nvSpPr>
        <p:spPr>
          <a:xfrm>
            <a:off x="1028700" y="8481924"/>
            <a:ext cx="505750" cy="795713"/>
          </a:xfrm>
          <a:custGeom>
            <a:avLst/>
            <a:gdLst/>
            <a:ahLst/>
            <a:cxnLst/>
            <a:rect l="l" t="t" r="r" b="b"/>
            <a:pathLst>
              <a:path w="505750" h="795713">
                <a:moveTo>
                  <a:pt x="0" y="0"/>
                </a:moveTo>
                <a:lnTo>
                  <a:pt x="505750" y="0"/>
                </a:lnTo>
                <a:lnTo>
                  <a:pt x="505750" y="795712"/>
                </a:lnTo>
                <a:lnTo>
                  <a:pt x="0" y="795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1" name="Freeform 41"/>
          <p:cNvSpPr/>
          <p:nvPr/>
        </p:nvSpPr>
        <p:spPr>
          <a:xfrm>
            <a:off x="1028700" y="9391936"/>
            <a:ext cx="505750" cy="795713"/>
          </a:xfrm>
          <a:custGeom>
            <a:avLst/>
            <a:gdLst/>
            <a:ahLst/>
            <a:cxnLst/>
            <a:rect l="l" t="t" r="r" b="b"/>
            <a:pathLst>
              <a:path w="505750" h="795713">
                <a:moveTo>
                  <a:pt x="0" y="0"/>
                </a:moveTo>
                <a:lnTo>
                  <a:pt x="505750" y="0"/>
                </a:lnTo>
                <a:lnTo>
                  <a:pt x="505750" y="795713"/>
                </a:lnTo>
                <a:lnTo>
                  <a:pt x="0" y="7957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2" name="TextBox 42"/>
          <p:cNvSpPr txBox="1"/>
          <p:nvPr/>
        </p:nvSpPr>
        <p:spPr>
          <a:xfrm>
            <a:off x="2044330" y="8659419"/>
            <a:ext cx="2082998" cy="357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7"/>
              </a:lnSpc>
              <a:spcBef>
                <a:spcPct val="0"/>
              </a:spcBef>
            </a:pPr>
            <a:r>
              <a:rPr lang="en-US" sz="2048" b="1">
                <a:solidFill>
                  <a:srgbClr val="0D1B3A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Konverzný kurz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008685" y="9578942"/>
            <a:ext cx="1452711" cy="357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7"/>
              </a:lnSpc>
              <a:spcBef>
                <a:spcPct val="0"/>
              </a:spcBef>
            </a:pPr>
            <a:r>
              <a:rPr lang="en-US" sz="2048" b="1">
                <a:solidFill>
                  <a:srgbClr val="0D1B3A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Suma v eur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653695" y="-3357237"/>
            <a:ext cx="22390505" cy="12849617"/>
            <a:chOff x="0" y="0"/>
            <a:chExt cx="29854007" cy="17132822"/>
          </a:xfrm>
        </p:grpSpPr>
        <p:sp>
          <p:nvSpPr>
            <p:cNvPr id="3" name="Freeform 3"/>
            <p:cNvSpPr/>
            <p:nvPr/>
          </p:nvSpPr>
          <p:spPr>
            <a:xfrm>
              <a:off x="16562020" y="4885043"/>
              <a:ext cx="13291986" cy="12247780"/>
            </a:xfrm>
            <a:custGeom>
              <a:avLst/>
              <a:gdLst/>
              <a:ahLst/>
              <a:cxnLst/>
              <a:rect l="l" t="t" r="r" b="b"/>
              <a:pathLst>
                <a:path w="13291986" h="12247780">
                  <a:moveTo>
                    <a:pt x="0" y="0"/>
                  </a:moveTo>
                  <a:lnTo>
                    <a:pt x="13291987" y="0"/>
                  </a:lnTo>
                  <a:lnTo>
                    <a:pt x="13291987" y="12247779"/>
                  </a:lnTo>
                  <a:lnTo>
                    <a:pt x="0" y="1224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89" r="-489"/>
              </a:stretch>
            </a:blipFill>
            <a:ln w="66675" cap="sq">
              <a:solidFill>
                <a:srgbClr val="E6A233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963197" y="13786106"/>
              <a:ext cx="5865416" cy="482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7"/>
                </a:lnSpc>
                <a:spcBef>
                  <a:spcPct val="0"/>
                </a:spcBef>
              </a:pPr>
              <a:r>
                <a:rPr lang="en-US" sz="2248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NAHRATIE POVINNÝCH PRÍLOH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455272" y="14579740"/>
              <a:ext cx="9286804" cy="1587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3"/>
                </a:lnSpc>
              </a:pPr>
              <a:r>
                <a:rPr lang="en-US" sz="1848" b="1" i="1" spc="190">
                  <a:solidFill>
                    <a:srgbClr val="E9EDED"/>
                  </a:solidFill>
                  <a:latin typeface="Open Sans 2 Bold Italics"/>
                  <a:ea typeface="Open Sans 2 Bold Italics"/>
                  <a:cs typeface="Open Sans 2 Bold Italics"/>
                  <a:sym typeface="Open Sans 2 Bold Italics"/>
                </a:rPr>
                <a:t>Systematické zoskupenie a vytvorenie prehľadu vyúčtovania dotácie vytvára vhodné podmienky na druhý blok finančného vyúčtovania.</a:t>
              </a:r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7032016" y="8008220"/>
              <a:ext cx="4238540" cy="4935709"/>
            </a:xfrm>
            <a:custGeom>
              <a:avLst/>
              <a:gdLst/>
              <a:ahLst/>
              <a:cxnLst/>
              <a:rect l="l" t="t" r="r" b="b"/>
              <a:pathLst>
                <a:path w="4238540" h="4935709">
                  <a:moveTo>
                    <a:pt x="0" y="0"/>
                  </a:moveTo>
                  <a:lnTo>
                    <a:pt x="4238540" y="0"/>
                  </a:lnTo>
                  <a:lnTo>
                    <a:pt x="4238540" y="4935709"/>
                  </a:lnTo>
                  <a:lnTo>
                    <a:pt x="0" y="4935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9341730" y="8611199"/>
              <a:ext cx="696965" cy="696965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9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2910543" cy="11601388"/>
              <a:chOff x="0" y="0"/>
              <a:chExt cx="890919" cy="80057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90919" cy="800578"/>
              </a:xfrm>
              <a:custGeom>
                <a:avLst/>
                <a:gdLst/>
                <a:ahLst/>
                <a:cxnLst/>
                <a:rect l="l" t="t" r="r" b="b"/>
                <a:pathLst>
                  <a:path w="890919" h="800578">
                    <a:moveTo>
                      <a:pt x="445459" y="0"/>
                    </a:moveTo>
                    <a:cubicBezTo>
                      <a:pt x="199439" y="0"/>
                      <a:pt x="0" y="179215"/>
                      <a:pt x="0" y="400289"/>
                    </a:cubicBezTo>
                    <a:cubicBezTo>
                      <a:pt x="0" y="621362"/>
                      <a:pt x="199439" y="800578"/>
                      <a:pt x="445459" y="800578"/>
                    </a:cubicBezTo>
                    <a:cubicBezTo>
                      <a:pt x="691480" y="800578"/>
                      <a:pt x="890919" y="621362"/>
                      <a:pt x="890919" y="400289"/>
                    </a:cubicBezTo>
                    <a:cubicBezTo>
                      <a:pt x="890919" y="179215"/>
                      <a:pt x="691480" y="0"/>
                      <a:pt x="445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sq">
                <a:solidFill>
                  <a:srgbClr val="E6A23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83524" y="75054"/>
                <a:ext cx="723872" cy="6504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6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9690212" y="8559969"/>
              <a:ext cx="696965" cy="696965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90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7963197" y="7103531"/>
              <a:ext cx="1586341" cy="2153404"/>
            </a:xfrm>
            <a:custGeom>
              <a:avLst/>
              <a:gdLst/>
              <a:ahLst/>
              <a:cxnLst/>
              <a:rect l="l" t="t" r="r" b="b"/>
              <a:pathLst>
                <a:path w="1586341" h="2153404">
                  <a:moveTo>
                    <a:pt x="0" y="0"/>
                  </a:moveTo>
                  <a:lnTo>
                    <a:pt x="1586341" y="0"/>
                  </a:lnTo>
                  <a:lnTo>
                    <a:pt x="1586341" y="2153403"/>
                  </a:lnTo>
                  <a:lnTo>
                    <a:pt x="0" y="21534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6694757" y="5293247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1" y="0"/>
                  </a:lnTo>
                  <a:lnTo>
                    <a:pt x="3261801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1796931" y="9463804"/>
            <a:ext cx="5939879" cy="28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FEFEFE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Zdroj: Úrad pre Slovákov žijúcich v zahraničíi - DIS, 2025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4078" y="265541"/>
            <a:ext cx="9968990" cy="9185835"/>
          </a:xfrm>
          <a:custGeom>
            <a:avLst/>
            <a:gdLst/>
            <a:ahLst/>
            <a:cxnLst/>
            <a:rect l="l" t="t" r="r" b="b"/>
            <a:pathLst>
              <a:path w="9968990" h="9185835">
                <a:moveTo>
                  <a:pt x="0" y="0"/>
                </a:moveTo>
                <a:lnTo>
                  <a:pt x="9968990" y="0"/>
                </a:lnTo>
                <a:lnTo>
                  <a:pt x="9968990" y="9185834"/>
                </a:lnTo>
                <a:lnTo>
                  <a:pt x="0" y="91858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89" r="-489"/>
            </a:stretch>
          </a:blipFill>
          <a:ln w="66675" cap="sq">
            <a:solidFill>
              <a:srgbClr val="E6A233"/>
            </a:solidFill>
            <a:prstDash val="solid"/>
            <a:miter/>
          </a:ln>
        </p:spPr>
        <p:txBody>
          <a:bodyPr/>
          <a:lstStyle/>
          <a:p>
            <a:endParaRPr lang="sk-SK"/>
          </a:p>
        </p:txBody>
      </p:sp>
      <p:grpSp>
        <p:nvGrpSpPr>
          <p:cNvPr id="3" name="Group 3"/>
          <p:cNvGrpSpPr/>
          <p:nvPr/>
        </p:nvGrpSpPr>
        <p:grpSpPr>
          <a:xfrm>
            <a:off x="12980319" y="1889703"/>
            <a:ext cx="3645440" cy="4277738"/>
            <a:chOff x="0" y="0"/>
            <a:chExt cx="960116" cy="11266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60116" cy="1126647"/>
            </a:xfrm>
            <a:custGeom>
              <a:avLst/>
              <a:gdLst/>
              <a:ahLst/>
              <a:cxnLst/>
              <a:rect l="l" t="t" r="r" b="b"/>
              <a:pathLst>
                <a:path w="960116" h="1126647">
                  <a:moveTo>
                    <a:pt x="108310" y="0"/>
                  </a:moveTo>
                  <a:lnTo>
                    <a:pt x="851806" y="0"/>
                  </a:lnTo>
                  <a:cubicBezTo>
                    <a:pt x="880532" y="0"/>
                    <a:pt x="908081" y="11411"/>
                    <a:pt x="928393" y="31723"/>
                  </a:cubicBezTo>
                  <a:cubicBezTo>
                    <a:pt x="948705" y="52035"/>
                    <a:pt x="960116" y="79584"/>
                    <a:pt x="960116" y="108310"/>
                  </a:cubicBezTo>
                  <a:lnTo>
                    <a:pt x="960116" y="1018337"/>
                  </a:lnTo>
                  <a:cubicBezTo>
                    <a:pt x="960116" y="1047063"/>
                    <a:pt x="948705" y="1074612"/>
                    <a:pt x="928393" y="1094924"/>
                  </a:cubicBezTo>
                  <a:cubicBezTo>
                    <a:pt x="908081" y="1115236"/>
                    <a:pt x="880532" y="1126647"/>
                    <a:pt x="851806" y="1126647"/>
                  </a:cubicBezTo>
                  <a:lnTo>
                    <a:pt x="108310" y="1126647"/>
                  </a:lnTo>
                  <a:cubicBezTo>
                    <a:pt x="79584" y="1126647"/>
                    <a:pt x="52035" y="1115236"/>
                    <a:pt x="31723" y="1094924"/>
                  </a:cubicBezTo>
                  <a:cubicBezTo>
                    <a:pt x="11411" y="1074612"/>
                    <a:pt x="0" y="1047063"/>
                    <a:pt x="0" y="1018337"/>
                  </a:cubicBezTo>
                  <a:lnTo>
                    <a:pt x="0" y="108310"/>
                  </a:lnTo>
                  <a:cubicBezTo>
                    <a:pt x="0" y="79584"/>
                    <a:pt x="11411" y="52035"/>
                    <a:pt x="31723" y="31723"/>
                  </a:cubicBezTo>
                  <a:cubicBezTo>
                    <a:pt x="52035" y="11411"/>
                    <a:pt x="79584" y="0"/>
                    <a:pt x="108310" y="0"/>
                  </a:cubicBezTo>
                  <a:close/>
                </a:path>
              </a:pathLst>
            </a:custGeom>
            <a:solidFill>
              <a:srgbClr val="E6A233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960116" cy="11742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4078" y="9593034"/>
            <a:ext cx="5939879" cy="28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FEFEFE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Zdroj: Úrad pre Slovákov žijúcich v zahraničíi - DIS, 2025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929637" y="789601"/>
            <a:ext cx="5163145" cy="430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7"/>
              </a:lnSpc>
              <a:spcBef>
                <a:spcPct val="0"/>
              </a:spcBef>
            </a:pPr>
            <a:r>
              <a:rPr lang="en-US" sz="2548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Povolené sú tieto typy súborov: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57965" y="2247185"/>
            <a:ext cx="3090148" cy="343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4"/>
              </a:lnSpc>
            </a:pPr>
            <a:r>
              <a:rPr lang="en-US" sz="2748" b="1" spc="288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jpg, jpeg,</a:t>
            </a:r>
          </a:p>
          <a:p>
            <a:pPr algn="ctr">
              <a:lnSpc>
                <a:spcPts val="4644"/>
              </a:lnSpc>
            </a:pPr>
            <a:r>
              <a:rPr lang="en-US" sz="2748" b="1" spc="288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png, gif, </a:t>
            </a:r>
          </a:p>
          <a:p>
            <a:pPr algn="ctr">
              <a:lnSpc>
                <a:spcPts val="4644"/>
              </a:lnSpc>
            </a:pPr>
            <a:r>
              <a:rPr lang="en-US" sz="2748" b="1" spc="288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bmp, pdf, </a:t>
            </a:r>
          </a:p>
          <a:p>
            <a:pPr algn="ctr">
              <a:lnSpc>
                <a:spcPts val="4644"/>
              </a:lnSpc>
            </a:pPr>
            <a:r>
              <a:rPr lang="en-US" sz="2748" b="1" spc="288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docx, odt, </a:t>
            </a:r>
          </a:p>
          <a:p>
            <a:pPr algn="ctr">
              <a:lnSpc>
                <a:spcPts val="4644"/>
              </a:lnSpc>
            </a:pPr>
            <a:r>
              <a:rPr lang="en-US" sz="2748" b="1" spc="288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xls, xlsx, mp4, </a:t>
            </a:r>
          </a:p>
          <a:p>
            <a:pPr algn="ctr">
              <a:lnSpc>
                <a:spcPts val="4644"/>
              </a:lnSpc>
            </a:pPr>
            <a:r>
              <a:rPr lang="en-US" sz="2748" b="1" spc="288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avi, mp3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106855" y="7506616"/>
            <a:ext cx="6808708" cy="4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7"/>
              </a:lnSpc>
              <a:spcBef>
                <a:spcPct val="0"/>
              </a:spcBef>
            </a:pPr>
            <a:r>
              <a:rPr lang="en-US" sz="2648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Jeden súbor môže mať maximálne </a:t>
            </a:r>
            <a:r>
              <a:rPr lang="en-US" sz="2648" b="1">
                <a:solidFill>
                  <a:srgbClr val="E6A233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10 Mb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929637" y="6368071"/>
            <a:ext cx="5566410" cy="4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7"/>
              </a:lnSpc>
              <a:spcBef>
                <a:spcPct val="0"/>
              </a:spcBef>
            </a:pPr>
            <a:r>
              <a:rPr lang="en-US" sz="2648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Vložiť môžete najviac 20 súborov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734419" y="8412910"/>
            <a:ext cx="7553581" cy="923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7"/>
              </a:lnSpc>
              <a:spcBef>
                <a:spcPct val="0"/>
              </a:spcBef>
            </a:pPr>
            <a:r>
              <a:rPr lang="en-US" sz="2648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Maximum  kapacity veľkosti priložených súborov pre jedno vyúčtovanie je </a:t>
            </a:r>
            <a:r>
              <a:rPr lang="en-US" sz="2648" b="1">
                <a:solidFill>
                  <a:srgbClr val="E6A233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150 Mb</a:t>
            </a:r>
            <a:r>
              <a:rPr lang="en-US" sz="2648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. </a:t>
            </a:r>
          </a:p>
        </p:txBody>
      </p:sp>
      <p:sp>
        <p:nvSpPr>
          <p:cNvPr id="12" name="AutoShape 12"/>
          <p:cNvSpPr/>
          <p:nvPr/>
        </p:nvSpPr>
        <p:spPr>
          <a:xfrm>
            <a:off x="9162868" y="1668411"/>
            <a:ext cx="1943987" cy="5679032"/>
          </a:xfrm>
          <a:prstGeom prst="line">
            <a:avLst/>
          </a:prstGeom>
          <a:ln w="38100" cap="flat">
            <a:solidFill>
              <a:srgbClr val="E6A233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7373" y="612698"/>
            <a:ext cx="2446350" cy="1173453"/>
          </a:xfrm>
          <a:custGeom>
            <a:avLst/>
            <a:gdLst/>
            <a:ahLst/>
            <a:cxnLst/>
            <a:rect l="l" t="t" r="r" b="b"/>
            <a:pathLst>
              <a:path w="2446350" h="1173453">
                <a:moveTo>
                  <a:pt x="0" y="0"/>
                </a:moveTo>
                <a:lnTo>
                  <a:pt x="2446350" y="0"/>
                </a:lnTo>
                <a:lnTo>
                  <a:pt x="2446350" y="1173453"/>
                </a:lnTo>
                <a:lnTo>
                  <a:pt x="0" y="11734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3" name="Group 3"/>
          <p:cNvGrpSpPr/>
          <p:nvPr/>
        </p:nvGrpSpPr>
        <p:grpSpPr>
          <a:xfrm>
            <a:off x="-5640915" y="0"/>
            <a:ext cx="23928915" cy="10469091"/>
            <a:chOff x="0" y="0"/>
            <a:chExt cx="31905220" cy="13958788"/>
          </a:xfrm>
        </p:grpSpPr>
        <p:sp>
          <p:nvSpPr>
            <p:cNvPr id="4" name="Freeform 4"/>
            <p:cNvSpPr/>
            <p:nvPr/>
          </p:nvSpPr>
          <p:spPr>
            <a:xfrm rot="-5400000">
              <a:off x="30207672" y="725697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7" y="0"/>
                  </a:lnTo>
                  <a:lnTo>
                    <a:pt x="1109337" y="1291806"/>
                  </a:lnTo>
                  <a:lnTo>
                    <a:pt x="0" y="129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1784127"/>
              <a:ext cx="12910543" cy="12174661"/>
              <a:chOff x="0" y="0"/>
              <a:chExt cx="890919" cy="84013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90919" cy="840138"/>
              </a:xfrm>
              <a:custGeom>
                <a:avLst/>
                <a:gdLst/>
                <a:ahLst/>
                <a:cxnLst/>
                <a:rect l="l" t="t" r="r" b="b"/>
                <a:pathLst>
                  <a:path w="890919" h="840138">
                    <a:moveTo>
                      <a:pt x="445459" y="0"/>
                    </a:moveTo>
                    <a:cubicBezTo>
                      <a:pt x="199439" y="0"/>
                      <a:pt x="0" y="188071"/>
                      <a:pt x="0" y="420069"/>
                    </a:cubicBezTo>
                    <a:cubicBezTo>
                      <a:pt x="0" y="652066"/>
                      <a:pt x="199439" y="840138"/>
                      <a:pt x="445459" y="840138"/>
                    </a:cubicBezTo>
                    <a:cubicBezTo>
                      <a:pt x="691480" y="840138"/>
                      <a:pt x="890919" y="652066"/>
                      <a:pt x="890919" y="420069"/>
                    </a:cubicBezTo>
                    <a:cubicBezTo>
                      <a:pt x="890919" y="188071"/>
                      <a:pt x="691480" y="0"/>
                      <a:pt x="445459" y="0"/>
                    </a:cubicBezTo>
                    <a:close/>
                  </a:path>
                </a:pathLst>
              </a:custGeom>
              <a:solidFill>
                <a:srgbClr val="D88E29">
                  <a:alpha val="90980"/>
                </a:srgbClr>
              </a:solidFill>
              <a:ln w="114300" cap="sq">
                <a:solidFill>
                  <a:srgbClr val="FFFFFF">
                    <a:alpha val="9098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83524" y="78763"/>
                <a:ext cx="723872" cy="6826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60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5400000">
              <a:off x="18277703" y="-10756484"/>
              <a:ext cx="2871032" cy="24384000"/>
              <a:chOff x="0" y="0"/>
              <a:chExt cx="567118" cy="481659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67118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567118" h="4816592">
                    <a:moveTo>
                      <a:pt x="183366" y="0"/>
                    </a:moveTo>
                    <a:lnTo>
                      <a:pt x="383751" y="0"/>
                    </a:lnTo>
                    <a:cubicBezTo>
                      <a:pt x="432383" y="0"/>
                      <a:pt x="479023" y="19319"/>
                      <a:pt x="513411" y="53707"/>
                    </a:cubicBezTo>
                    <a:cubicBezTo>
                      <a:pt x="547799" y="88095"/>
                      <a:pt x="567118" y="134735"/>
                      <a:pt x="567118" y="183366"/>
                    </a:cubicBezTo>
                    <a:lnTo>
                      <a:pt x="567118" y="4633226"/>
                    </a:lnTo>
                    <a:cubicBezTo>
                      <a:pt x="567118" y="4734497"/>
                      <a:pt x="485022" y="4816592"/>
                      <a:pt x="383751" y="4816592"/>
                    </a:cubicBezTo>
                    <a:lnTo>
                      <a:pt x="183366" y="4816592"/>
                    </a:lnTo>
                    <a:cubicBezTo>
                      <a:pt x="82096" y="4816592"/>
                      <a:pt x="0" y="4734497"/>
                      <a:pt x="0" y="4633226"/>
                    </a:cubicBezTo>
                    <a:lnTo>
                      <a:pt x="0" y="183366"/>
                    </a:lnTo>
                    <a:cubicBezTo>
                      <a:pt x="0" y="82096"/>
                      <a:pt x="82096" y="0"/>
                      <a:pt x="183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567118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0637217" y="608615"/>
              <a:ext cx="18788975" cy="1772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59"/>
                </a:lnSpc>
              </a:pPr>
              <a:r>
                <a:rPr lang="en-US" sz="39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Štandardný rámec vymedzenia náležitostí </a:t>
              </a:r>
            </a:p>
            <a:p>
              <a:pPr algn="ctr">
                <a:lnSpc>
                  <a:spcPts val="5459"/>
                </a:lnSpc>
                <a:spcBef>
                  <a:spcPct val="0"/>
                </a:spcBef>
              </a:pPr>
              <a:r>
                <a:rPr lang="en-US" sz="39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povinných príloh: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5034215" y="3306007"/>
              <a:ext cx="15499404" cy="100912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50"/>
                </a:lnSpc>
              </a:pPr>
              <a:r>
                <a:rPr lang="en-US" sz="24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identifikačné údaje poskytovateľa služby alebo tovaru</a:t>
              </a:r>
            </a:p>
            <a:p>
              <a:pPr algn="l">
                <a:lnSpc>
                  <a:spcPts val="3550"/>
                </a:lnSpc>
              </a:pPr>
              <a:endParaRPr lang="en-US" sz="2448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550"/>
                </a:lnSpc>
              </a:pPr>
              <a:r>
                <a:rPr lang="en-US" sz="24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identifikačné údaje prijímateľa služby alebo tovaru (odberateľom = prijímateľom služby alebo tovaru musí byť vždy výlučne prijímateľ dotácie, ak sa prijímateľ dotácie nedohodol s úradom inak),</a:t>
              </a:r>
            </a:p>
            <a:p>
              <a:pPr algn="l">
                <a:lnSpc>
                  <a:spcPts val="3550"/>
                </a:lnSpc>
              </a:pPr>
              <a:endParaRPr lang="en-US" sz="2448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550"/>
                </a:lnSpc>
              </a:pPr>
              <a:r>
                <a:rPr lang="en-US" sz="24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poradové číslo faktúry, </a:t>
              </a:r>
            </a:p>
            <a:p>
              <a:pPr algn="l">
                <a:lnSpc>
                  <a:spcPts val="3550"/>
                </a:lnSpc>
              </a:pPr>
              <a:endParaRPr lang="en-US" sz="2448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550"/>
                </a:lnSpc>
              </a:pPr>
              <a:r>
                <a:rPr lang="en-US" sz="24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dátum dodania tovaru alebo služby, </a:t>
              </a:r>
            </a:p>
            <a:p>
              <a:pPr algn="l">
                <a:lnSpc>
                  <a:spcPts val="3550"/>
                </a:lnSpc>
              </a:pPr>
              <a:endParaRPr lang="en-US" sz="2448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550"/>
                </a:lnSpc>
              </a:pPr>
              <a:r>
                <a:rPr lang="en-US" sz="24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dátum vyhotovenia faktúry, </a:t>
              </a:r>
            </a:p>
            <a:p>
              <a:pPr algn="l">
                <a:lnSpc>
                  <a:spcPts val="3550"/>
                </a:lnSpc>
              </a:pPr>
              <a:endParaRPr lang="en-US" sz="2448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550"/>
                </a:lnSpc>
              </a:pPr>
              <a:r>
                <a:rPr lang="en-US" sz="24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množstvo a druh dodaného tovaru alebo rozsah a druh dodanej služby,</a:t>
              </a:r>
            </a:p>
            <a:p>
              <a:pPr algn="l">
                <a:lnSpc>
                  <a:spcPts val="3550"/>
                </a:lnSpc>
              </a:pPr>
              <a:r>
                <a:rPr lang="en-US" sz="24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</a:p>
            <a:p>
              <a:pPr algn="l">
                <a:lnSpc>
                  <a:spcPts val="3550"/>
                </a:lnSpc>
              </a:pPr>
              <a:r>
                <a:rPr lang="en-US" sz="24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základ dane a celkovú cenu tovaru alebo cenu služby,</a:t>
              </a:r>
            </a:p>
            <a:p>
              <a:pPr algn="l">
                <a:lnSpc>
                  <a:spcPts val="3550"/>
                </a:lnSpc>
              </a:pPr>
              <a:endParaRPr lang="en-US" sz="2448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550"/>
                </a:lnSpc>
              </a:pPr>
              <a:r>
                <a:rPr lang="en-US" sz="24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formu úhrady.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953738" y="11646110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70" y="0"/>
                  </a:lnTo>
                  <a:lnTo>
                    <a:pt x="527770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3953738" y="12743167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70" y="0"/>
                  </a:lnTo>
                  <a:lnTo>
                    <a:pt x="527770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3953738" y="10549053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70" y="0"/>
                  </a:lnTo>
                  <a:lnTo>
                    <a:pt x="527770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3953738" y="9298213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70" y="0"/>
                  </a:lnTo>
                  <a:lnTo>
                    <a:pt x="527770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3953738" y="8047373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70" y="0"/>
                  </a:lnTo>
                  <a:lnTo>
                    <a:pt x="527770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3953738" y="6858000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70" y="0"/>
                  </a:lnTo>
                  <a:lnTo>
                    <a:pt x="527770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3953738" y="5105816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70" y="0"/>
                  </a:lnTo>
                  <a:lnTo>
                    <a:pt x="527770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3953738" y="3353632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70" y="0"/>
                  </a:lnTo>
                  <a:lnTo>
                    <a:pt x="527770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31190" y="5600542"/>
            <a:ext cx="2184440" cy="605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7"/>
              </a:lnSpc>
              <a:spcBef>
                <a:spcPct val="0"/>
              </a:spcBef>
            </a:pPr>
            <a:r>
              <a:rPr lang="en-US" sz="3548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FAKTÚRA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343906" y="516190"/>
            <a:ext cx="2915394" cy="357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7"/>
              </a:lnSpc>
              <a:spcBef>
                <a:spcPct val="0"/>
              </a:spcBef>
            </a:pPr>
            <a:r>
              <a:rPr lang="en-US" sz="2048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poradové číslo faktúry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05551" y="133140"/>
            <a:ext cx="17422798" cy="10020721"/>
            <a:chOff x="0" y="0"/>
            <a:chExt cx="23230397" cy="13360961"/>
          </a:xfrm>
        </p:grpSpPr>
        <p:sp>
          <p:nvSpPr>
            <p:cNvPr id="4" name="Freeform 4"/>
            <p:cNvSpPr/>
            <p:nvPr/>
          </p:nvSpPr>
          <p:spPr>
            <a:xfrm>
              <a:off x="6308806" y="0"/>
              <a:ext cx="9486283" cy="13360961"/>
            </a:xfrm>
            <a:custGeom>
              <a:avLst/>
              <a:gdLst/>
              <a:ahLst/>
              <a:cxnLst/>
              <a:rect l="l" t="t" r="r" b="b"/>
              <a:pathLst>
                <a:path w="9486283" h="13360961">
                  <a:moveTo>
                    <a:pt x="0" y="0"/>
                  </a:moveTo>
                  <a:lnTo>
                    <a:pt x="9486282" y="0"/>
                  </a:lnTo>
                  <a:lnTo>
                    <a:pt x="9486282" y="13360961"/>
                  </a:lnTo>
                  <a:lnTo>
                    <a:pt x="0" y="13360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4822" y="939840"/>
              <a:ext cx="5425281" cy="4608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67"/>
                </a:lnSpc>
                <a:spcBef>
                  <a:spcPct val="0"/>
                </a:spcBef>
              </a:pPr>
              <a:r>
                <a:rPr lang="en-US" sz="20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identifikačné údaje odberateľa </a:t>
              </a:r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14385991" y="987465"/>
              <a:ext cx="3901043" cy="1170070"/>
            </a:xfrm>
            <a:prstGeom prst="line">
              <a:avLst/>
            </a:prstGeom>
            <a:ln w="50800" cap="flat">
              <a:solidFill>
                <a:srgbClr val="E6A233"/>
              </a:solidFill>
              <a:prstDash val="sysDot"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AutoShape 7"/>
            <p:cNvSpPr/>
            <p:nvPr/>
          </p:nvSpPr>
          <p:spPr>
            <a:xfrm>
              <a:off x="3097462" y="1632511"/>
              <a:ext cx="3969780" cy="956223"/>
            </a:xfrm>
            <a:prstGeom prst="line">
              <a:avLst/>
            </a:prstGeom>
            <a:ln w="50800" cap="flat">
              <a:solidFill>
                <a:srgbClr val="E6A233"/>
              </a:solidFill>
              <a:prstDash val="sysDot"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AutoShape 8"/>
            <p:cNvSpPr/>
            <p:nvPr/>
          </p:nvSpPr>
          <p:spPr>
            <a:xfrm>
              <a:off x="14378694" y="2742571"/>
              <a:ext cx="2551907" cy="1102699"/>
            </a:xfrm>
            <a:prstGeom prst="line">
              <a:avLst/>
            </a:prstGeom>
            <a:ln w="50800" cap="flat">
              <a:solidFill>
                <a:srgbClr val="E6A233"/>
              </a:solidFill>
              <a:prstDash val="sysDot"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AutoShape 9"/>
            <p:cNvSpPr/>
            <p:nvPr/>
          </p:nvSpPr>
          <p:spPr>
            <a:xfrm>
              <a:off x="3097462" y="4258501"/>
              <a:ext cx="3296273" cy="490237"/>
            </a:xfrm>
            <a:prstGeom prst="line">
              <a:avLst/>
            </a:prstGeom>
            <a:ln w="50800" cap="flat">
              <a:solidFill>
                <a:srgbClr val="E6A233"/>
              </a:solidFill>
              <a:prstDash val="sysDot"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AutoShape 10"/>
            <p:cNvSpPr/>
            <p:nvPr/>
          </p:nvSpPr>
          <p:spPr>
            <a:xfrm flipV="1">
              <a:off x="2970253" y="5955550"/>
              <a:ext cx="3604990" cy="2865596"/>
            </a:xfrm>
            <a:prstGeom prst="line">
              <a:avLst/>
            </a:prstGeom>
            <a:ln w="50800" cap="flat">
              <a:solidFill>
                <a:srgbClr val="E6A233"/>
              </a:solidFill>
              <a:prstDash val="sysDot"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2970253" y="6413538"/>
              <a:ext cx="6334837" cy="2407608"/>
            </a:xfrm>
            <a:prstGeom prst="line">
              <a:avLst/>
            </a:prstGeom>
            <a:ln w="50800" cap="flat">
              <a:solidFill>
                <a:srgbClr val="E6A233"/>
              </a:solidFill>
              <a:prstDash val="sysDot"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7657080" y="11012423"/>
              <a:ext cx="5155696" cy="4608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67"/>
                </a:lnSpc>
                <a:spcBef>
                  <a:spcPct val="0"/>
                </a:spcBef>
              </a:pPr>
              <a:r>
                <a:rPr lang="en-US" sz="2048" b="1">
                  <a:solidFill>
                    <a:srgbClr val="FEFEF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základ dane </a:t>
              </a: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13944924" y="3688488"/>
              <a:ext cx="4342110" cy="3421245"/>
            </a:xfrm>
            <a:prstGeom prst="line">
              <a:avLst/>
            </a:prstGeom>
            <a:ln w="50800" cap="flat">
              <a:solidFill>
                <a:srgbClr val="E6A233"/>
              </a:solidFill>
              <a:prstDash val="sysDot"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15498495" y="8636647"/>
              <a:ext cx="3492817" cy="2630016"/>
            </a:xfrm>
            <a:prstGeom prst="line">
              <a:avLst/>
            </a:prstGeom>
            <a:ln w="50800" cap="flat">
              <a:solidFill>
                <a:srgbClr val="E6A233"/>
              </a:solidFill>
              <a:prstDash val="sysDot"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15" name="Group 15"/>
            <p:cNvGrpSpPr/>
            <p:nvPr/>
          </p:nvGrpSpPr>
          <p:grpSpPr>
            <a:xfrm rot="5400000">
              <a:off x="8245961" y="1194972"/>
              <a:ext cx="418799" cy="2368724"/>
              <a:chOff x="0" y="0"/>
              <a:chExt cx="82726" cy="46789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2726" cy="467896"/>
              </a:xfrm>
              <a:custGeom>
                <a:avLst/>
                <a:gdLst/>
                <a:ahLst/>
                <a:cxnLst/>
                <a:rect l="l" t="t" r="r" b="b"/>
                <a:pathLst>
                  <a:path w="82726" h="467896">
                    <a:moveTo>
                      <a:pt x="0" y="0"/>
                    </a:moveTo>
                    <a:lnTo>
                      <a:pt x="82726" y="0"/>
                    </a:lnTo>
                    <a:lnTo>
                      <a:pt x="82726" y="467896"/>
                    </a:lnTo>
                    <a:lnTo>
                      <a:pt x="0" y="46789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82726" cy="515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67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0" y="3079313"/>
              <a:ext cx="5940506" cy="943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67"/>
                </a:lnSpc>
                <a:spcBef>
                  <a:spcPct val="0"/>
                </a:spcBef>
              </a:pPr>
              <a:r>
                <a:rPr lang="en-US" sz="20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identifikačné údaje poskytovateľa služby alebo tovaru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6930601" y="3113997"/>
              <a:ext cx="6299795" cy="4608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67"/>
                </a:lnSpc>
                <a:spcBef>
                  <a:spcPct val="0"/>
                </a:spcBef>
              </a:pPr>
              <a:r>
                <a:rPr lang="en-US" sz="20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dátum dodania tovaru alebo služby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7703014" y="3797645"/>
              <a:ext cx="4768652" cy="4608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67"/>
                </a:lnSpc>
                <a:spcBef>
                  <a:spcPct val="0"/>
                </a:spcBef>
              </a:pPr>
              <a:r>
                <a:rPr lang="en-US" sz="20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dátum vyhotovenia faktúry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26723" y="9143978"/>
              <a:ext cx="5141478" cy="1426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67"/>
                </a:lnSpc>
                <a:spcBef>
                  <a:spcPct val="0"/>
                </a:spcBef>
              </a:pPr>
              <a:r>
                <a:rPr lang="en-US" sz="20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množstvo a druh dodaného tovaru alebo rozsah a druh dodanej služby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8575877" y="6632856"/>
              <a:ext cx="3895789" cy="943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67"/>
                </a:lnSpc>
                <a:spcBef>
                  <a:spcPct val="0"/>
                </a:spcBef>
              </a:pPr>
              <a:r>
                <a:rPr lang="en-US" sz="20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celkovú cenu tovaru alebo cenu služby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5900809" y="12578853"/>
              <a:ext cx="5367329" cy="782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50"/>
                </a:lnSpc>
                <a:spcBef>
                  <a:spcPct val="0"/>
                </a:spcBef>
              </a:pPr>
              <a:r>
                <a:rPr lang="en-US" sz="175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Zdroj: Úrad pre Slovákov žijúcich      v zahraničíi - Archív, 2024</a:t>
              </a:r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05991" y="1137118"/>
            <a:ext cx="22204852" cy="9258300"/>
            <a:chOff x="0" y="0"/>
            <a:chExt cx="29606469" cy="123444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910543" cy="12344400"/>
              <a:chOff x="0" y="0"/>
              <a:chExt cx="890919" cy="85185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90919" cy="851851"/>
              </a:xfrm>
              <a:custGeom>
                <a:avLst/>
                <a:gdLst/>
                <a:ahLst/>
                <a:cxnLst/>
                <a:rect l="l" t="t" r="r" b="b"/>
                <a:pathLst>
                  <a:path w="890919" h="851851">
                    <a:moveTo>
                      <a:pt x="445459" y="0"/>
                    </a:moveTo>
                    <a:cubicBezTo>
                      <a:pt x="199439" y="0"/>
                      <a:pt x="0" y="190693"/>
                      <a:pt x="0" y="425925"/>
                    </a:cubicBezTo>
                    <a:cubicBezTo>
                      <a:pt x="0" y="661158"/>
                      <a:pt x="199439" y="851851"/>
                      <a:pt x="445459" y="851851"/>
                    </a:cubicBezTo>
                    <a:cubicBezTo>
                      <a:pt x="691480" y="851851"/>
                      <a:pt x="890919" y="661158"/>
                      <a:pt x="890919" y="425925"/>
                    </a:cubicBezTo>
                    <a:cubicBezTo>
                      <a:pt x="890919" y="190693"/>
                      <a:pt x="691480" y="0"/>
                      <a:pt x="445459" y="0"/>
                    </a:cubicBezTo>
                    <a:close/>
                  </a:path>
                </a:pathLst>
              </a:custGeom>
              <a:solidFill>
                <a:srgbClr val="D88E29">
                  <a:alpha val="90980"/>
                </a:srgbClr>
              </a:solidFill>
              <a:ln w="114300" cap="sq">
                <a:solidFill>
                  <a:srgbClr val="FFFFFF">
                    <a:alpha val="9098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83524" y="79861"/>
                <a:ext cx="723872" cy="6921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60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8048659" y="4973130"/>
              <a:ext cx="2719864" cy="3299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67"/>
                </a:lnSpc>
              </a:pPr>
              <a:r>
                <a:rPr lang="en-US" sz="35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ZMLUVA</a:t>
              </a:r>
            </a:p>
            <a:p>
              <a:pPr algn="ctr">
                <a:lnSpc>
                  <a:spcPts val="4967"/>
                </a:lnSpc>
              </a:pPr>
              <a:r>
                <a:rPr lang="en-US" sz="35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/</a:t>
              </a:r>
            </a:p>
            <a:p>
              <a:pPr algn="ctr">
                <a:lnSpc>
                  <a:spcPts val="4967"/>
                </a:lnSpc>
              </a:pPr>
              <a:r>
                <a:rPr lang="en-US" sz="35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DOHODA</a:t>
              </a:r>
            </a:p>
            <a:p>
              <a:pPr algn="ctr">
                <a:lnSpc>
                  <a:spcPts val="4967"/>
                </a:lnSpc>
                <a:spcBef>
                  <a:spcPct val="0"/>
                </a:spcBef>
              </a:pPr>
              <a:endParaRPr lang="en-US" sz="3548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14070865" y="9650421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70" y="0"/>
                  </a:lnTo>
                  <a:lnTo>
                    <a:pt x="527770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Freeform 8"/>
            <p:cNvSpPr/>
            <p:nvPr/>
          </p:nvSpPr>
          <p:spPr>
            <a:xfrm>
              <a:off x="14070865" y="10849078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70" y="0"/>
                  </a:lnTo>
                  <a:lnTo>
                    <a:pt x="527770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Freeform 9"/>
            <p:cNvSpPr/>
            <p:nvPr/>
          </p:nvSpPr>
          <p:spPr>
            <a:xfrm>
              <a:off x="14070865" y="8451764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70" y="0"/>
                  </a:lnTo>
                  <a:lnTo>
                    <a:pt x="527770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4070865" y="7250627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70" y="0"/>
                  </a:lnTo>
                  <a:lnTo>
                    <a:pt x="527770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4070865" y="5936348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70" y="0"/>
                  </a:lnTo>
                  <a:lnTo>
                    <a:pt x="527770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4070865" y="4354206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70" y="0"/>
                  </a:lnTo>
                  <a:lnTo>
                    <a:pt x="527770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4070865" y="2265991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70" y="0"/>
                  </a:lnTo>
                  <a:lnTo>
                    <a:pt x="527770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5047405" y="1801729"/>
              <a:ext cx="14559064" cy="9670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27"/>
                </a:lnSpc>
                <a:spcBef>
                  <a:spcPct val="0"/>
                </a:spcBef>
              </a:pPr>
              <a:r>
                <a:rPr lang="en-US" sz="24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identifikačné údaje zmluvnej strany objednávateľa (objednávateľ musí byť vždy výlučne prijímateľ dotácie, ak sa prijímateľ dotácie nedohodol s úradom inak),</a:t>
              </a:r>
            </a:p>
            <a:p>
              <a:pPr algn="l">
                <a:lnSpc>
                  <a:spcPts val="3427"/>
                </a:lnSpc>
                <a:spcBef>
                  <a:spcPct val="0"/>
                </a:spcBef>
              </a:pPr>
              <a:endParaRPr lang="en-US" sz="2448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427"/>
                </a:lnSpc>
                <a:spcBef>
                  <a:spcPct val="0"/>
                </a:spcBef>
              </a:pPr>
              <a:r>
                <a:rPr lang="en-US" sz="24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identifikačné údaje zmluvnej strany poskytovateľa služby alebo tovaru, </a:t>
              </a:r>
            </a:p>
            <a:p>
              <a:pPr algn="l">
                <a:lnSpc>
                  <a:spcPts val="3427"/>
                </a:lnSpc>
                <a:spcBef>
                  <a:spcPct val="0"/>
                </a:spcBef>
              </a:pPr>
              <a:endParaRPr lang="en-US" sz="2448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427"/>
                </a:lnSpc>
                <a:spcBef>
                  <a:spcPct val="0"/>
                </a:spcBef>
              </a:pPr>
              <a:r>
                <a:rPr lang="en-US" sz="24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predmet zmluvy (množstvo a druh dodaného tovaru alebo rozsah                  a druh dodanej služby), </a:t>
              </a:r>
            </a:p>
            <a:p>
              <a:pPr algn="l">
                <a:lnSpc>
                  <a:spcPts val="3427"/>
                </a:lnSpc>
                <a:spcBef>
                  <a:spcPct val="0"/>
                </a:spcBef>
              </a:pPr>
              <a:endParaRPr lang="en-US" sz="2448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427"/>
                </a:lnSpc>
                <a:spcBef>
                  <a:spcPct val="0"/>
                </a:spcBef>
              </a:pPr>
              <a:r>
                <a:rPr lang="en-US" sz="24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odplata (výška sumy)</a:t>
              </a:r>
            </a:p>
            <a:p>
              <a:pPr algn="l">
                <a:lnSpc>
                  <a:spcPts val="3427"/>
                </a:lnSpc>
                <a:spcBef>
                  <a:spcPct val="0"/>
                </a:spcBef>
              </a:pPr>
              <a:endParaRPr lang="en-US" sz="2448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427"/>
                </a:lnSpc>
                <a:spcBef>
                  <a:spcPct val="0"/>
                </a:spcBef>
              </a:pPr>
              <a:r>
                <a:rPr lang="en-US" sz="24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forma úhrady,</a:t>
              </a:r>
            </a:p>
            <a:p>
              <a:pPr algn="l">
                <a:lnSpc>
                  <a:spcPts val="3427"/>
                </a:lnSpc>
                <a:spcBef>
                  <a:spcPct val="0"/>
                </a:spcBef>
              </a:pPr>
              <a:endParaRPr lang="en-US" sz="2448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427"/>
                </a:lnSpc>
                <a:spcBef>
                  <a:spcPct val="0"/>
                </a:spcBef>
              </a:pPr>
              <a:r>
                <a:rPr lang="en-US" sz="24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platnosť zmluvy, </a:t>
              </a:r>
            </a:p>
            <a:p>
              <a:pPr algn="l">
                <a:lnSpc>
                  <a:spcPts val="3427"/>
                </a:lnSpc>
                <a:spcBef>
                  <a:spcPct val="0"/>
                </a:spcBef>
              </a:pPr>
              <a:endParaRPr lang="en-US" sz="2448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427"/>
                </a:lnSpc>
                <a:spcBef>
                  <a:spcPct val="0"/>
                </a:spcBef>
              </a:pPr>
              <a:r>
                <a:rPr lang="en-US" sz="24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dátum podpisu zmluvy, podpisy zmluvných strán.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5400000">
            <a:off x="17032938" y="128272"/>
            <a:ext cx="832003" cy="968854"/>
          </a:xfrm>
          <a:custGeom>
            <a:avLst/>
            <a:gdLst/>
            <a:ahLst/>
            <a:cxnLst/>
            <a:rect l="l" t="t" r="r" b="b"/>
            <a:pathLst>
              <a:path w="832003" h="968854">
                <a:moveTo>
                  <a:pt x="0" y="0"/>
                </a:moveTo>
                <a:lnTo>
                  <a:pt x="832003" y="0"/>
                </a:lnTo>
                <a:lnTo>
                  <a:pt x="832003" y="968853"/>
                </a:lnTo>
                <a:lnTo>
                  <a:pt x="0" y="9688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16" name="Group 16"/>
          <p:cNvGrpSpPr/>
          <p:nvPr/>
        </p:nvGrpSpPr>
        <p:grpSpPr>
          <a:xfrm rot="5400000">
            <a:off x="8067363" y="-8067363"/>
            <a:ext cx="2153274" cy="18288000"/>
            <a:chOff x="0" y="0"/>
            <a:chExt cx="567118" cy="481659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67118" cy="4816592"/>
            </a:xfrm>
            <a:custGeom>
              <a:avLst/>
              <a:gdLst/>
              <a:ahLst/>
              <a:cxnLst/>
              <a:rect l="l" t="t" r="r" b="b"/>
              <a:pathLst>
                <a:path w="567118" h="4816592">
                  <a:moveTo>
                    <a:pt x="183366" y="0"/>
                  </a:moveTo>
                  <a:lnTo>
                    <a:pt x="383751" y="0"/>
                  </a:lnTo>
                  <a:cubicBezTo>
                    <a:pt x="432383" y="0"/>
                    <a:pt x="479023" y="19319"/>
                    <a:pt x="513411" y="53707"/>
                  </a:cubicBezTo>
                  <a:cubicBezTo>
                    <a:pt x="547799" y="88095"/>
                    <a:pt x="567118" y="134735"/>
                    <a:pt x="567118" y="183366"/>
                  </a:cubicBezTo>
                  <a:lnTo>
                    <a:pt x="567118" y="4633226"/>
                  </a:lnTo>
                  <a:cubicBezTo>
                    <a:pt x="567118" y="4734497"/>
                    <a:pt x="485022" y="4816592"/>
                    <a:pt x="383751" y="4816592"/>
                  </a:cubicBezTo>
                  <a:lnTo>
                    <a:pt x="183366" y="4816592"/>
                  </a:lnTo>
                  <a:cubicBezTo>
                    <a:pt x="82096" y="4816592"/>
                    <a:pt x="0" y="4734497"/>
                    <a:pt x="0" y="4633226"/>
                  </a:cubicBezTo>
                  <a:lnTo>
                    <a:pt x="0" y="183366"/>
                  </a:lnTo>
                  <a:cubicBezTo>
                    <a:pt x="0" y="82096"/>
                    <a:pt x="82096" y="0"/>
                    <a:pt x="183366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E6A233"/>
              </a:solidFill>
              <a:prstDash val="solid"/>
              <a:rou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567118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6"/>
                </a:lnSpc>
              </a:pPr>
              <a:r>
                <a:rPr lang="en-US" sz="2400" b="1" spc="-48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367373" y="612698"/>
            <a:ext cx="2446350" cy="1173453"/>
          </a:xfrm>
          <a:custGeom>
            <a:avLst/>
            <a:gdLst/>
            <a:ahLst/>
            <a:cxnLst/>
            <a:rect l="l" t="t" r="r" b="b"/>
            <a:pathLst>
              <a:path w="2446350" h="1173453">
                <a:moveTo>
                  <a:pt x="0" y="0"/>
                </a:moveTo>
                <a:lnTo>
                  <a:pt x="2446350" y="0"/>
                </a:lnTo>
                <a:lnTo>
                  <a:pt x="2446350" y="1173453"/>
                </a:lnTo>
                <a:lnTo>
                  <a:pt x="0" y="11734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20" name="TextBox 20"/>
          <p:cNvSpPr txBox="1"/>
          <p:nvPr/>
        </p:nvSpPr>
        <p:spPr>
          <a:xfrm>
            <a:off x="2336998" y="437411"/>
            <a:ext cx="14091731" cy="134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9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Štandardný rámec vymedzenia náležitostí </a:t>
            </a:r>
          </a:p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9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povinných príloh: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442034" y="929342"/>
            <a:ext cx="23537415" cy="9357658"/>
            <a:chOff x="0" y="0"/>
            <a:chExt cx="31383220" cy="12476877"/>
          </a:xfrm>
        </p:grpSpPr>
        <p:sp>
          <p:nvSpPr>
            <p:cNvPr id="3" name="TextBox 3"/>
            <p:cNvSpPr txBox="1"/>
            <p:nvPr/>
          </p:nvSpPr>
          <p:spPr>
            <a:xfrm>
              <a:off x="15326522" y="2502576"/>
              <a:ext cx="16056698" cy="9483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identifikačné údaje poskytovateľa služby alebo tovaru,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identifikačné údaje prijímateľa služby alebo tovaru (odberateľom = prijímateľom služby alebo tovaru musí byť vždy výlučne prijímateľ dotácie,      ak sa prijímateľ dotácie nedohodol s úradom inak),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poradové číslo objednávky/zálohovej faktúry/dodacieho listu,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dátum dodania tovaru alebo služby, 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dátum vyhotovenia objednávky/zálohovej faktúry/dodacieho listu,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množstvo a druh dodaného tovaru alebo rozsah a druh dodanej služby,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základ dane a celkovú cenu tovaru alebo cenu služby, 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formu úhrady.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0" y="0"/>
              <a:ext cx="14013011" cy="12476877"/>
              <a:chOff x="0" y="0"/>
              <a:chExt cx="966997" cy="86099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966997" cy="860993"/>
              </a:xfrm>
              <a:custGeom>
                <a:avLst/>
                <a:gdLst/>
                <a:ahLst/>
                <a:cxnLst/>
                <a:rect l="l" t="t" r="r" b="b"/>
                <a:pathLst>
                  <a:path w="966997" h="860993">
                    <a:moveTo>
                      <a:pt x="483498" y="0"/>
                    </a:moveTo>
                    <a:cubicBezTo>
                      <a:pt x="216470" y="0"/>
                      <a:pt x="0" y="192740"/>
                      <a:pt x="0" y="430496"/>
                    </a:cubicBezTo>
                    <a:cubicBezTo>
                      <a:pt x="0" y="668253"/>
                      <a:pt x="216470" y="860993"/>
                      <a:pt x="483498" y="860993"/>
                    </a:cubicBezTo>
                    <a:cubicBezTo>
                      <a:pt x="750527" y="860993"/>
                      <a:pt x="966997" y="668253"/>
                      <a:pt x="966997" y="430496"/>
                    </a:cubicBezTo>
                    <a:cubicBezTo>
                      <a:pt x="966997" y="192740"/>
                      <a:pt x="750527" y="0"/>
                      <a:pt x="483498" y="0"/>
                    </a:cubicBezTo>
                    <a:close/>
                  </a:path>
                </a:pathLst>
              </a:custGeom>
              <a:solidFill>
                <a:srgbClr val="D88E29">
                  <a:alpha val="90980"/>
                </a:srgbClr>
              </a:solidFill>
              <a:ln w="114300" cap="sq">
                <a:solidFill>
                  <a:srgbClr val="FFFFFF">
                    <a:alpha val="9098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90656" y="80718"/>
                <a:ext cx="785685" cy="6995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60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7415886" y="5159269"/>
              <a:ext cx="7052836" cy="2461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967"/>
                </a:lnSpc>
              </a:pPr>
              <a:r>
                <a:rPr lang="en-US" sz="35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OBJEDNÁVKA</a:t>
              </a:r>
            </a:p>
            <a:p>
              <a:pPr algn="just">
                <a:lnSpc>
                  <a:spcPts val="4967"/>
                </a:lnSpc>
              </a:pPr>
              <a:r>
                <a:rPr lang="en-US" sz="35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ZÁLOHOVÁ FAKTÚRA</a:t>
              </a:r>
            </a:p>
            <a:p>
              <a:pPr algn="just">
                <a:lnSpc>
                  <a:spcPts val="4967"/>
                </a:lnSpc>
                <a:spcBef>
                  <a:spcPct val="0"/>
                </a:spcBef>
              </a:pPr>
              <a:r>
                <a:rPr lang="en-US" sz="35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DODACÍ LIST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14405882" y="7994331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Freeform 9"/>
            <p:cNvSpPr/>
            <p:nvPr/>
          </p:nvSpPr>
          <p:spPr>
            <a:xfrm>
              <a:off x="14405882" y="8956333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4405882" y="11353647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4405882" y="7027721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4468723" y="5823260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4468723" y="3808595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4405882" y="2385112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405882" y="10154990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16" name="Group 16"/>
          <p:cNvGrpSpPr/>
          <p:nvPr/>
        </p:nvGrpSpPr>
        <p:grpSpPr>
          <a:xfrm rot="5400000">
            <a:off x="7973099" y="-7973099"/>
            <a:ext cx="2341802" cy="18288000"/>
            <a:chOff x="0" y="0"/>
            <a:chExt cx="616771" cy="481659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16771" cy="4816592"/>
            </a:xfrm>
            <a:custGeom>
              <a:avLst/>
              <a:gdLst/>
              <a:ahLst/>
              <a:cxnLst/>
              <a:rect l="l" t="t" r="r" b="b"/>
              <a:pathLst>
                <a:path w="616771" h="4816592">
                  <a:moveTo>
                    <a:pt x="168604" y="0"/>
                  </a:moveTo>
                  <a:lnTo>
                    <a:pt x="448167" y="0"/>
                  </a:lnTo>
                  <a:cubicBezTo>
                    <a:pt x="492883" y="0"/>
                    <a:pt x="535768" y="17764"/>
                    <a:pt x="567388" y="49383"/>
                  </a:cubicBezTo>
                  <a:cubicBezTo>
                    <a:pt x="599007" y="81002"/>
                    <a:pt x="616771" y="123888"/>
                    <a:pt x="616771" y="168604"/>
                  </a:cubicBezTo>
                  <a:lnTo>
                    <a:pt x="616771" y="4647988"/>
                  </a:lnTo>
                  <a:cubicBezTo>
                    <a:pt x="616771" y="4741106"/>
                    <a:pt x="541284" y="4816592"/>
                    <a:pt x="448167" y="4816592"/>
                  </a:cubicBezTo>
                  <a:lnTo>
                    <a:pt x="168604" y="4816592"/>
                  </a:lnTo>
                  <a:cubicBezTo>
                    <a:pt x="75487" y="4816592"/>
                    <a:pt x="0" y="4741106"/>
                    <a:pt x="0" y="4647988"/>
                  </a:cubicBezTo>
                  <a:lnTo>
                    <a:pt x="0" y="168604"/>
                  </a:lnTo>
                  <a:cubicBezTo>
                    <a:pt x="0" y="75487"/>
                    <a:pt x="75487" y="0"/>
                    <a:pt x="168604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E6A233"/>
              </a:solidFill>
              <a:prstDash val="solid"/>
              <a:rou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616771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6"/>
                </a:lnSpc>
              </a:pPr>
              <a:r>
                <a:rPr lang="en-US" sz="2400" b="1" spc="-48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367373" y="612698"/>
            <a:ext cx="2446350" cy="1173453"/>
          </a:xfrm>
          <a:custGeom>
            <a:avLst/>
            <a:gdLst/>
            <a:ahLst/>
            <a:cxnLst/>
            <a:rect l="l" t="t" r="r" b="b"/>
            <a:pathLst>
              <a:path w="2446350" h="1173453">
                <a:moveTo>
                  <a:pt x="0" y="0"/>
                </a:moveTo>
                <a:lnTo>
                  <a:pt x="2446350" y="0"/>
                </a:lnTo>
                <a:lnTo>
                  <a:pt x="2446350" y="1173453"/>
                </a:lnTo>
                <a:lnTo>
                  <a:pt x="0" y="11734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20" name="TextBox 20"/>
          <p:cNvSpPr txBox="1"/>
          <p:nvPr/>
        </p:nvSpPr>
        <p:spPr>
          <a:xfrm>
            <a:off x="2336998" y="259637"/>
            <a:ext cx="14091731" cy="134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9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Štandardný rámec vymedzenia náležitostí </a:t>
            </a:r>
          </a:p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90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povinných príloh: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98958" y="1738526"/>
            <a:ext cx="16312862" cy="374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7"/>
              </a:lnSpc>
              <a:spcBef>
                <a:spcPct val="0"/>
              </a:spcBef>
            </a:pPr>
            <a:r>
              <a:rPr lang="en-US" sz="2148" b="1">
                <a:solidFill>
                  <a:srgbClr val="0D1B3A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Druhý doklad preukazujúci relevanciu účtovného dokladu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20665581" cy="10090303"/>
            <a:chOff x="0" y="0"/>
            <a:chExt cx="27554109" cy="13453738"/>
          </a:xfrm>
        </p:grpSpPr>
        <p:sp>
          <p:nvSpPr>
            <p:cNvPr id="3" name="Freeform 3"/>
            <p:cNvSpPr/>
            <p:nvPr/>
          </p:nvSpPr>
          <p:spPr>
            <a:xfrm rot="-5400000">
              <a:off x="570029" y="12253166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7" y="0"/>
                  </a:lnTo>
                  <a:lnTo>
                    <a:pt x="1109337" y="1291805"/>
                  </a:lnTo>
                  <a:lnTo>
                    <a:pt x="0" y="1291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4" name="TextBox 4" descr="Zmluva o  poskytnutí  dotácie&#10;"/>
            <p:cNvSpPr txBox="1"/>
            <p:nvPr/>
          </p:nvSpPr>
          <p:spPr>
            <a:xfrm>
              <a:off x="2429886" y="3180341"/>
              <a:ext cx="20057482" cy="9279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00"/>
                </a:lnSpc>
              </a:pPr>
              <a:r>
                <a:rPr lang="en-US" sz="4400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Zmluva</a:t>
              </a:r>
              <a:r>
                <a:rPr lang="en-US" sz="4400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o  </a:t>
              </a:r>
              <a:r>
                <a:rPr lang="en-US" sz="4400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poskytnutí</a:t>
              </a:r>
              <a:r>
                <a:rPr lang="en-US" sz="4400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 </a:t>
              </a:r>
              <a:r>
                <a:rPr lang="en-US" sz="4400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dotácie</a:t>
              </a:r>
              <a:endParaRPr lang="en-US" sz="4400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</p:txBody>
        </p:sp>
        <p:sp>
          <p:nvSpPr>
            <p:cNvPr id="5" name="TextBox 5" descr="údaje o zmluvných stranách&#10;&#10;účel, na ktorý sa dotácia poskytuje&#10;&#10;výška poskytnutej dotácie &#10;&#10;údaje o bankovom účte&#10;&#10;podmienky použitia dotácie&#10;&#10;&#10;"/>
            <p:cNvSpPr txBox="1"/>
            <p:nvPr/>
          </p:nvSpPr>
          <p:spPr>
            <a:xfrm>
              <a:off x="3197542" y="6084076"/>
              <a:ext cx="13622593" cy="5298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74"/>
                </a:lnSpc>
              </a:pP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údaje</a:t>
              </a:r>
              <a:r>
                <a:rPr lang="en-US" sz="22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o </a:t>
              </a: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zmluvných</a:t>
              </a:r>
              <a:r>
                <a:rPr lang="en-US" sz="22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stranách</a:t>
              </a:r>
              <a:endParaRPr lang="en-US" sz="22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874"/>
                </a:lnSpc>
              </a:pPr>
              <a:endParaRPr lang="en-US" sz="22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874"/>
                </a:lnSpc>
              </a:pP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účel</a:t>
              </a:r>
              <a:r>
                <a:rPr lang="en-US" sz="22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, na </a:t>
              </a: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ktorý</a:t>
              </a:r>
              <a:r>
                <a:rPr lang="en-US" sz="22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sa</a:t>
              </a:r>
              <a:r>
                <a:rPr lang="en-US" sz="22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dotácia</a:t>
              </a:r>
              <a:r>
                <a:rPr lang="en-US" sz="22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poskytuje</a:t>
              </a:r>
              <a:endParaRPr lang="en-US" sz="22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874"/>
                </a:lnSpc>
              </a:pPr>
              <a:endParaRPr lang="en-US" sz="22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874"/>
                </a:lnSpc>
              </a:pP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výška</a:t>
              </a:r>
              <a:r>
                <a:rPr lang="en-US" sz="22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poskytnutej</a:t>
              </a:r>
              <a:r>
                <a:rPr lang="en-US" sz="22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dotácie</a:t>
              </a:r>
              <a:r>
                <a:rPr lang="en-US" sz="22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</a:p>
            <a:p>
              <a:pPr algn="l">
                <a:lnSpc>
                  <a:spcPts val="2874"/>
                </a:lnSpc>
              </a:pPr>
              <a:endParaRPr lang="en-US" sz="22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874"/>
                </a:lnSpc>
              </a:pP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údaje</a:t>
              </a:r>
              <a:r>
                <a:rPr lang="en-US" sz="22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o </a:t>
              </a: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bankovom</a:t>
              </a:r>
              <a:r>
                <a:rPr lang="en-US" sz="22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účte</a:t>
              </a:r>
              <a:endParaRPr lang="en-US" sz="22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874"/>
                </a:lnSpc>
              </a:pPr>
              <a:endParaRPr lang="en-US" sz="22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874"/>
                </a:lnSpc>
              </a:pP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podmienky</a:t>
              </a:r>
              <a:r>
                <a:rPr lang="en-US" sz="22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použitia</a:t>
              </a:r>
              <a:r>
                <a:rPr lang="en-US" sz="22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dotácie</a:t>
              </a:r>
              <a:endParaRPr lang="en-US" sz="22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ctr">
                <a:lnSpc>
                  <a:spcPts val="2874"/>
                </a:lnSpc>
              </a:pPr>
              <a:endParaRPr lang="en-US" sz="22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ctr">
                <a:lnSpc>
                  <a:spcPts val="2874"/>
                </a:lnSpc>
              </a:pPr>
              <a:endParaRPr lang="en-US" sz="22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</p:txBody>
        </p:sp>
        <p:sp>
          <p:nvSpPr>
            <p:cNvPr id="6" name="TextBox 6" descr="práva a povinnosti zmluvných strán&#10;&#10;spôsob kontroly použitia dotácie&#10;&#10;podmienky vyúčtovania dotácie&#10;&#10;sankcie za porušenie zmluvných podmienok&#10;&#10;dôvod a spôsob odstúpenia od dotačnej zmluvy&#10;"/>
            <p:cNvSpPr txBox="1"/>
            <p:nvPr/>
          </p:nvSpPr>
          <p:spPr>
            <a:xfrm>
              <a:off x="13931516" y="6094869"/>
              <a:ext cx="13622593" cy="4333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74"/>
                </a:lnSpc>
              </a:pP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práva</a:t>
              </a:r>
              <a:r>
                <a:rPr lang="en-US" sz="22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a </a:t>
              </a: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povinnosti</a:t>
              </a:r>
              <a:r>
                <a:rPr lang="en-US" sz="22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zmluvných</a:t>
              </a:r>
              <a:r>
                <a:rPr lang="en-US" sz="22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strán</a:t>
              </a:r>
              <a:endParaRPr lang="en-US" sz="22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874"/>
                </a:lnSpc>
              </a:pPr>
              <a:endParaRPr lang="en-US" sz="22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874"/>
                </a:lnSpc>
              </a:pP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spôsob</a:t>
              </a:r>
              <a:r>
                <a:rPr lang="en-US" sz="22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kontroly</a:t>
              </a:r>
              <a:r>
                <a:rPr lang="en-US" sz="22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použitia</a:t>
              </a:r>
              <a:r>
                <a:rPr lang="en-US" sz="22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dotácie</a:t>
              </a:r>
              <a:endParaRPr lang="en-US" sz="22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874"/>
                </a:lnSpc>
              </a:pPr>
              <a:endParaRPr lang="en-US" sz="22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874"/>
                </a:lnSpc>
              </a:pP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podmienky</a:t>
              </a:r>
              <a:r>
                <a:rPr lang="en-US" sz="22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vyúčtovania</a:t>
              </a:r>
              <a:r>
                <a:rPr lang="en-US" sz="22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dotácie</a:t>
              </a:r>
              <a:endParaRPr lang="en-US" sz="22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874"/>
                </a:lnSpc>
              </a:pPr>
              <a:endParaRPr lang="en-US" sz="22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874"/>
                </a:lnSpc>
              </a:pP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sankcie</a:t>
              </a:r>
              <a:r>
                <a:rPr lang="en-US" sz="22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za </a:t>
              </a: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porušenie</a:t>
              </a:r>
              <a:r>
                <a:rPr lang="en-US" sz="22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zmluvných</a:t>
              </a:r>
              <a:r>
                <a:rPr lang="en-US" sz="22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podmienok</a:t>
              </a:r>
              <a:endParaRPr lang="en-US" sz="22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874"/>
                </a:lnSpc>
              </a:pPr>
              <a:endParaRPr lang="en-US" sz="22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874"/>
                </a:lnSpc>
              </a:pP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dôvod</a:t>
              </a:r>
              <a:r>
                <a:rPr lang="en-US" sz="22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a </a:t>
              </a: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spôsob</a:t>
              </a:r>
              <a:r>
                <a:rPr lang="en-US" sz="22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odstúpenia</a:t>
              </a:r>
              <a:r>
                <a:rPr lang="en-US" sz="22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od </a:t>
              </a: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dotačnej</a:t>
              </a:r>
              <a:r>
                <a:rPr lang="en-US" sz="22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zmluvy</a:t>
              </a:r>
              <a:endParaRPr lang="en-US" sz="22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</p:txBody>
        </p:sp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1956601" y="6032535"/>
              <a:ext cx="740527" cy="723865"/>
            </a:xfrm>
            <a:custGeom>
              <a:avLst/>
              <a:gdLst/>
              <a:ahLst/>
              <a:cxnLst/>
              <a:rect l="l" t="t" r="r" b="b"/>
              <a:pathLst>
                <a:path w="740527" h="723865">
                  <a:moveTo>
                    <a:pt x="0" y="0"/>
                  </a:moveTo>
                  <a:lnTo>
                    <a:pt x="740526" y="0"/>
                  </a:lnTo>
                  <a:lnTo>
                    <a:pt x="740526" y="723865"/>
                  </a:lnTo>
                  <a:lnTo>
                    <a:pt x="0" y="723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Freeform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56602" y="6979091"/>
              <a:ext cx="740527" cy="723865"/>
            </a:xfrm>
            <a:custGeom>
              <a:avLst/>
              <a:gdLst/>
              <a:ahLst/>
              <a:cxnLst/>
              <a:rect l="l" t="t" r="r" b="b"/>
              <a:pathLst>
                <a:path w="740527" h="723865">
                  <a:moveTo>
                    <a:pt x="0" y="0"/>
                  </a:moveTo>
                  <a:lnTo>
                    <a:pt x="740526" y="0"/>
                  </a:lnTo>
                  <a:lnTo>
                    <a:pt x="740526" y="723865"/>
                  </a:lnTo>
                  <a:lnTo>
                    <a:pt x="0" y="723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56602" y="7997220"/>
              <a:ext cx="740527" cy="723865"/>
            </a:xfrm>
            <a:custGeom>
              <a:avLst/>
              <a:gdLst/>
              <a:ahLst/>
              <a:cxnLst/>
              <a:rect l="l" t="t" r="r" b="b"/>
              <a:pathLst>
                <a:path w="740527" h="723865">
                  <a:moveTo>
                    <a:pt x="0" y="0"/>
                  </a:moveTo>
                  <a:lnTo>
                    <a:pt x="740526" y="0"/>
                  </a:lnTo>
                  <a:lnTo>
                    <a:pt x="740526" y="723865"/>
                  </a:lnTo>
                  <a:lnTo>
                    <a:pt x="0" y="723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Freeform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56602" y="9015349"/>
              <a:ext cx="740527" cy="723865"/>
            </a:xfrm>
            <a:custGeom>
              <a:avLst/>
              <a:gdLst/>
              <a:ahLst/>
              <a:cxnLst/>
              <a:rect l="l" t="t" r="r" b="b"/>
              <a:pathLst>
                <a:path w="740527" h="723865">
                  <a:moveTo>
                    <a:pt x="0" y="0"/>
                  </a:moveTo>
                  <a:lnTo>
                    <a:pt x="740526" y="0"/>
                  </a:lnTo>
                  <a:lnTo>
                    <a:pt x="740526" y="723865"/>
                  </a:lnTo>
                  <a:lnTo>
                    <a:pt x="0" y="723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1" name="Freeform 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56602" y="9879856"/>
              <a:ext cx="740527" cy="723865"/>
            </a:xfrm>
            <a:custGeom>
              <a:avLst/>
              <a:gdLst/>
              <a:ahLst/>
              <a:cxnLst/>
              <a:rect l="l" t="t" r="r" b="b"/>
              <a:pathLst>
                <a:path w="740527" h="723865">
                  <a:moveTo>
                    <a:pt x="0" y="0"/>
                  </a:moveTo>
                  <a:lnTo>
                    <a:pt x="740526" y="0"/>
                  </a:lnTo>
                  <a:lnTo>
                    <a:pt x="740526" y="723865"/>
                  </a:lnTo>
                  <a:lnTo>
                    <a:pt x="0" y="723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2" name="Freeform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690322" y="5928993"/>
              <a:ext cx="740527" cy="723865"/>
            </a:xfrm>
            <a:custGeom>
              <a:avLst/>
              <a:gdLst/>
              <a:ahLst/>
              <a:cxnLst/>
              <a:rect l="l" t="t" r="r" b="b"/>
              <a:pathLst>
                <a:path w="740527" h="723865">
                  <a:moveTo>
                    <a:pt x="0" y="0"/>
                  </a:moveTo>
                  <a:lnTo>
                    <a:pt x="740527" y="0"/>
                  </a:lnTo>
                  <a:lnTo>
                    <a:pt x="740527" y="723865"/>
                  </a:lnTo>
                  <a:lnTo>
                    <a:pt x="0" y="723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3" name="Freeform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690322" y="6979091"/>
              <a:ext cx="740527" cy="723865"/>
            </a:xfrm>
            <a:custGeom>
              <a:avLst/>
              <a:gdLst/>
              <a:ahLst/>
              <a:cxnLst/>
              <a:rect l="l" t="t" r="r" b="b"/>
              <a:pathLst>
                <a:path w="740527" h="723865">
                  <a:moveTo>
                    <a:pt x="0" y="0"/>
                  </a:moveTo>
                  <a:lnTo>
                    <a:pt x="740527" y="0"/>
                  </a:lnTo>
                  <a:lnTo>
                    <a:pt x="740527" y="723865"/>
                  </a:lnTo>
                  <a:lnTo>
                    <a:pt x="0" y="723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4" name="Freeform 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690322" y="7997220"/>
              <a:ext cx="740527" cy="723865"/>
            </a:xfrm>
            <a:custGeom>
              <a:avLst/>
              <a:gdLst/>
              <a:ahLst/>
              <a:cxnLst/>
              <a:rect l="l" t="t" r="r" b="b"/>
              <a:pathLst>
                <a:path w="740527" h="723865">
                  <a:moveTo>
                    <a:pt x="0" y="0"/>
                  </a:moveTo>
                  <a:lnTo>
                    <a:pt x="740527" y="0"/>
                  </a:lnTo>
                  <a:lnTo>
                    <a:pt x="740527" y="723865"/>
                  </a:lnTo>
                  <a:lnTo>
                    <a:pt x="0" y="723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5" name="Freeform 1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690322" y="9015349"/>
              <a:ext cx="740527" cy="723865"/>
            </a:xfrm>
            <a:custGeom>
              <a:avLst/>
              <a:gdLst/>
              <a:ahLst/>
              <a:cxnLst/>
              <a:rect l="l" t="t" r="r" b="b"/>
              <a:pathLst>
                <a:path w="740527" h="723865">
                  <a:moveTo>
                    <a:pt x="0" y="0"/>
                  </a:moveTo>
                  <a:lnTo>
                    <a:pt x="740527" y="0"/>
                  </a:lnTo>
                  <a:lnTo>
                    <a:pt x="740527" y="723865"/>
                  </a:lnTo>
                  <a:lnTo>
                    <a:pt x="0" y="723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6" name="Freeform 1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690322" y="9879856"/>
              <a:ext cx="740527" cy="723865"/>
            </a:xfrm>
            <a:custGeom>
              <a:avLst/>
              <a:gdLst/>
              <a:ahLst/>
              <a:cxnLst/>
              <a:rect l="l" t="t" r="r" b="b"/>
              <a:pathLst>
                <a:path w="740527" h="723865">
                  <a:moveTo>
                    <a:pt x="0" y="0"/>
                  </a:moveTo>
                  <a:lnTo>
                    <a:pt x="740527" y="0"/>
                  </a:lnTo>
                  <a:lnTo>
                    <a:pt x="740527" y="723865"/>
                  </a:lnTo>
                  <a:lnTo>
                    <a:pt x="0" y="723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7" name="Group 17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18" name="Freeform 1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3169" y="0"/>
                    </a:moveTo>
                    <a:lnTo>
                      <a:pt x="427343" y="0"/>
                    </a:lnTo>
                    <a:cubicBezTo>
                      <a:pt x="473271" y="0"/>
                      <a:pt x="517317" y="18245"/>
                      <a:pt x="549792" y="50720"/>
                    </a:cubicBezTo>
                    <a:cubicBezTo>
                      <a:pt x="582268" y="83196"/>
                      <a:pt x="600512" y="127242"/>
                      <a:pt x="600512" y="173169"/>
                    </a:cubicBezTo>
                    <a:lnTo>
                      <a:pt x="600512" y="4643423"/>
                    </a:lnTo>
                    <a:cubicBezTo>
                      <a:pt x="600512" y="4689351"/>
                      <a:pt x="582268" y="4733397"/>
                      <a:pt x="549792" y="4765872"/>
                    </a:cubicBezTo>
                    <a:cubicBezTo>
                      <a:pt x="517317" y="4798348"/>
                      <a:pt x="473271" y="4816592"/>
                      <a:pt x="427343" y="4816592"/>
                    </a:cubicBezTo>
                    <a:lnTo>
                      <a:pt x="173169" y="4816592"/>
                    </a:lnTo>
                    <a:cubicBezTo>
                      <a:pt x="77530" y="4816592"/>
                      <a:pt x="0" y="4739062"/>
                      <a:pt x="0" y="4643423"/>
                    </a:cubicBezTo>
                    <a:lnTo>
                      <a:pt x="0" y="173169"/>
                    </a:lnTo>
                    <a:cubicBezTo>
                      <a:pt x="0" y="127242"/>
                      <a:pt x="18245" y="83196"/>
                      <a:pt x="50720" y="50720"/>
                    </a:cubicBezTo>
                    <a:cubicBezTo>
                      <a:pt x="83196" y="18245"/>
                      <a:pt x="127242" y="0"/>
                      <a:pt x="173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20" name="Freeform 2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42577" y="330086"/>
              <a:ext cx="11783841" cy="2312579"/>
            </a:xfrm>
            <a:custGeom>
              <a:avLst/>
              <a:gdLst/>
              <a:ahLst/>
              <a:cxnLst/>
              <a:rect l="l" t="t" r="r" b="b"/>
              <a:pathLst>
                <a:path w="11783841" h="2312579">
                  <a:moveTo>
                    <a:pt x="0" y="0"/>
                  </a:moveTo>
                  <a:lnTo>
                    <a:pt x="11783842" y="0"/>
                  </a:lnTo>
                  <a:lnTo>
                    <a:pt x="11783842" y="2312579"/>
                  </a:lnTo>
                  <a:lnTo>
                    <a:pt x="0" y="2312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1" name="TextBox 21" descr="Kde nájdem pravidlá a moje povinnosti spojené s&#10; čerpaním a vyúčtovaním dotácie?&#10;"/>
            <p:cNvSpPr txBox="1"/>
            <p:nvPr/>
          </p:nvSpPr>
          <p:spPr>
            <a:xfrm>
              <a:off x="8163083" y="759781"/>
              <a:ext cx="10063336" cy="1797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Kde</a:t>
              </a:r>
              <a:r>
                <a:rPr lang="en-US" sz="2600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600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nájdem</a:t>
              </a:r>
              <a:r>
                <a:rPr lang="en-US" sz="2600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600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pravidlá</a:t>
              </a:r>
              <a:r>
                <a:rPr lang="en-US" sz="2600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a </a:t>
              </a:r>
              <a:r>
                <a:rPr lang="en-US" sz="2600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moje</a:t>
              </a:r>
              <a:r>
                <a:rPr lang="en-US" sz="2600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600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povinnosti</a:t>
              </a:r>
              <a:r>
                <a:rPr lang="en-US" sz="2600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600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spojené</a:t>
              </a:r>
              <a:r>
                <a:rPr lang="en-US" sz="2600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s</a:t>
              </a:r>
            </a:p>
            <a:p>
              <a:pPr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600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čerpaním</a:t>
              </a:r>
              <a:r>
                <a:rPr lang="en-US" sz="2600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a </a:t>
              </a:r>
              <a:r>
                <a:rPr lang="en-US" sz="2600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vyúčtovaním</a:t>
              </a:r>
              <a:r>
                <a:rPr lang="en-US" sz="2600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600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dotácie</a:t>
              </a:r>
              <a:r>
                <a:rPr lang="en-US" sz="2600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?</a:t>
              </a:r>
            </a:p>
          </p:txBody>
        </p:sp>
        <p:sp>
          <p:nvSpPr>
            <p:cNvPr id="22" name="Freeform 22" descr="logo ÚSŽZ"/>
            <p:cNvSpPr/>
            <p:nvPr/>
          </p:nvSpPr>
          <p:spPr>
            <a:xfrm>
              <a:off x="489831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23" name="Freeform 23"/>
          <p:cNvSpPr/>
          <p:nvPr/>
        </p:nvSpPr>
        <p:spPr>
          <a:xfrm rot="-5400000">
            <a:off x="17014839" y="544273"/>
            <a:ext cx="832003" cy="968854"/>
          </a:xfrm>
          <a:custGeom>
            <a:avLst/>
            <a:gdLst/>
            <a:ahLst/>
            <a:cxnLst/>
            <a:rect l="l" t="t" r="r" b="b"/>
            <a:pathLst>
              <a:path w="832003" h="968854">
                <a:moveTo>
                  <a:pt x="0" y="0"/>
                </a:moveTo>
                <a:lnTo>
                  <a:pt x="832003" y="0"/>
                </a:lnTo>
                <a:lnTo>
                  <a:pt x="832003" y="968854"/>
                </a:lnTo>
                <a:lnTo>
                  <a:pt x="0" y="968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621709"/>
            <a:chOff x="0" y="0"/>
            <a:chExt cx="24384000" cy="14162278"/>
          </a:xfrm>
        </p:grpSpPr>
        <p:sp>
          <p:nvSpPr>
            <p:cNvPr id="3" name="Freeform 3"/>
            <p:cNvSpPr/>
            <p:nvPr/>
          </p:nvSpPr>
          <p:spPr>
            <a:xfrm rot="-5400000">
              <a:off x="19625991" y="4971788"/>
              <a:ext cx="3959527" cy="4610802"/>
            </a:xfrm>
            <a:custGeom>
              <a:avLst/>
              <a:gdLst/>
              <a:ahLst/>
              <a:cxnLst/>
              <a:rect l="l" t="t" r="r" b="b"/>
              <a:pathLst>
                <a:path w="3959527" h="4610802">
                  <a:moveTo>
                    <a:pt x="0" y="0"/>
                  </a:moveTo>
                  <a:lnTo>
                    <a:pt x="3959526" y="0"/>
                  </a:lnTo>
                  <a:lnTo>
                    <a:pt x="3959526" y="4610803"/>
                  </a:lnTo>
                  <a:lnTo>
                    <a:pt x="0" y="4610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4" name="AutoShape 4"/>
            <p:cNvSpPr/>
            <p:nvPr/>
          </p:nvSpPr>
          <p:spPr>
            <a:xfrm flipH="1" flipV="1">
              <a:off x="10188862" y="2530897"/>
              <a:ext cx="139700" cy="11185103"/>
            </a:xfrm>
            <a:prstGeom prst="line">
              <a:avLst/>
            </a:prstGeom>
            <a:ln w="2794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1434971" y="4156042"/>
              <a:ext cx="18949806" cy="3121148"/>
              <a:chOff x="0" y="0"/>
              <a:chExt cx="3743171" cy="61652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743172" cy="616523"/>
              </a:xfrm>
              <a:custGeom>
                <a:avLst/>
                <a:gdLst/>
                <a:ahLst/>
                <a:cxnLst/>
                <a:rect l="l" t="t" r="r" b="b"/>
                <a:pathLst>
                  <a:path w="3743172" h="616523">
                    <a:moveTo>
                      <a:pt x="15797" y="0"/>
                    </a:moveTo>
                    <a:lnTo>
                      <a:pt x="3727374" y="0"/>
                    </a:lnTo>
                    <a:cubicBezTo>
                      <a:pt x="3731564" y="0"/>
                      <a:pt x="3735582" y="1664"/>
                      <a:pt x="3738545" y="4627"/>
                    </a:cubicBezTo>
                    <a:cubicBezTo>
                      <a:pt x="3741507" y="7589"/>
                      <a:pt x="3743172" y="11608"/>
                      <a:pt x="3743172" y="15797"/>
                    </a:cubicBezTo>
                    <a:lnTo>
                      <a:pt x="3743172" y="600726"/>
                    </a:lnTo>
                    <a:cubicBezTo>
                      <a:pt x="3743172" y="609450"/>
                      <a:pt x="3736099" y="616523"/>
                      <a:pt x="3727374" y="616523"/>
                    </a:cubicBezTo>
                    <a:lnTo>
                      <a:pt x="15797" y="616523"/>
                    </a:lnTo>
                    <a:cubicBezTo>
                      <a:pt x="11608" y="616523"/>
                      <a:pt x="7589" y="614859"/>
                      <a:pt x="4627" y="611896"/>
                    </a:cubicBezTo>
                    <a:cubicBezTo>
                      <a:pt x="1664" y="608934"/>
                      <a:pt x="0" y="604915"/>
                      <a:pt x="0" y="600726"/>
                    </a:cubicBezTo>
                    <a:lnTo>
                      <a:pt x="0" y="15797"/>
                    </a:lnTo>
                    <a:cubicBezTo>
                      <a:pt x="0" y="11608"/>
                      <a:pt x="1664" y="7589"/>
                      <a:pt x="4627" y="4627"/>
                    </a:cubicBezTo>
                    <a:cubicBezTo>
                      <a:pt x="7589" y="1664"/>
                      <a:pt x="11608" y="0"/>
                      <a:pt x="15797" y="0"/>
                    </a:cubicBezTo>
                    <a:close/>
                  </a:path>
                </a:pathLst>
              </a:custGeom>
              <a:solidFill>
                <a:srgbClr val="0D1B3A"/>
              </a:solidFill>
              <a:ln w="1047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0"/>
                <a:ext cx="3743171" cy="6165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60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2326674" y="4935537"/>
              <a:ext cx="17685210" cy="1524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7"/>
                </a:lnSpc>
                <a:spcBef>
                  <a:spcPct val="0"/>
                </a:spcBef>
              </a:pPr>
              <a:r>
                <a:rPr lang="en-US" sz="22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Prijímateľ dotácie je povinný na všetky originály účtovných dokladov</a:t>
              </a:r>
              <a:r>
                <a:rPr lang="en-US" sz="2248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uvádzať zdroje financovania vo forme názvu finančného zdroja</a:t>
              </a:r>
              <a:r>
                <a:rPr lang="en-US" sz="22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(napr. ÚSŽZ) a sumu, ktorá bola z daného účtovného dokladu predmetným finančným zdrojom hradená</a:t>
              </a:r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19625991" y="9877114"/>
              <a:ext cx="3959527" cy="4610802"/>
            </a:xfrm>
            <a:custGeom>
              <a:avLst/>
              <a:gdLst/>
              <a:ahLst/>
              <a:cxnLst/>
              <a:rect l="l" t="t" r="r" b="b"/>
              <a:pathLst>
                <a:path w="3959527" h="4610802">
                  <a:moveTo>
                    <a:pt x="0" y="0"/>
                  </a:moveTo>
                  <a:lnTo>
                    <a:pt x="3959526" y="0"/>
                  </a:lnTo>
                  <a:lnTo>
                    <a:pt x="3959526" y="4610802"/>
                  </a:lnTo>
                  <a:lnTo>
                    <a:pt x="0" y="4610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5228530" y="8261178"/>
              <a:ext cx="18949806" cy="3121148"/>
              <a:chOff x="0" y="0"/>
              <a:chExt cx="3743171" cy="61652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743172" cy="616523"/>
              </a:xfrm>
              <a:custGeom>
                <a:avLst/>
                <a:gdLst/>
                <a:ahLst/>
                <a:cxnLst/>
                <a:rect l="l" t="t" r="r" b="b"/>
                <a:pathLst>
                  <a:path w="3743172" h="616523">
                    <a:moveTo>
                      <a:pt x="15797" y="0"/>
                    </a:moveTo>
                    <a:lnTo>
                      <a:pt x="3727374" y="0"/>
                    </a:lnTo>
                    <a:cubicBezTo>
                      <a:pt x="3731564" y="0"/>
                      <a:pt x="3735582" y="1664"/>
                      <a:pt x="3738545" y="4627"/>
                    </a:cubicBezTo>
                    <a:cubicBezTo>
                      <a:pt x="3741507" y="7589"/>
                      <a:pt x="3743172" y="11608"/>
                      <a:pt x="3743172" y="15797"/>
                    </a:cubicBezTo>
                    <a:lnTo>
                      <a:pt x="3743172" y="600726"/>
                    </a:lnTo>
                    <a:cubicBezTo>
                      <a:pt x="3743172" y="609450"/>
                      <a:pt x="3736099" y="616523"/>
                      <a:pt x="3727374" y="616523"/>
                    </a:cubicBezTo>
                    <a:lnTo>
                      <a:pt x="15797" y="616523"/>
                    </a:lnTo>
                    <a:cubicBezTo>
                      <a:pt x="11608" y="616523"/>
                      <a:pt x="7589" y="614859"/>
                      <a:pt x="4627" y="611896"/>
                    </a:cubicBezTo>
                    <a:cubicBezTo>
                      <a:pt x="1664" y="608934"/>
                      <a:pt x="0" y="604915"/>
                      <a:pt x="0" y="600726"/>
                    </a:cubicBezTo>
                    <a:lnTo>
                      <a:pt x="0" y="15797"/>
                    </a:lnTo>
                    <a:cubicBezTo>
                      <a:pt x="0" y="11608"/>
                      <a:pt x="1664" y="7589"/>
                      <a:pt x="4627" y="4627"/>
                    </a:cubicBezTo>
                    <a:cubicBezTo>
                      <a:pt x="7589" y="1664"/>
                      <a:pt x="11608" y="0"/>
                      <a:pt x="15797" y="0"/>
                    </a:cubicBezTo>
                    <a:close/>
                  </a:path>
                </a:pathLst>
              </a:custGeom>
              <a:solidFill>
                <a:srgbClr val="0D1B3A"/>
              </a:solidFill>
              <a:ln w="104775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0"/>
                <a:ext cx="3743171" cy="6165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6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6141613" y="9182100"/>
              <a:ext cx="17123640" cy="1524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85406" lvl="1" indent="-242703" algn="ctr">
                <a:lnSpc>
                  <a:spcPts val="3147"/>
                </a:lnSpc>
                <a:buFont typeface="Arial"/>
                <a:buChar char="•"/>
              </a:pPr>
              <a:r>
                <a:rPr lang="en-US" sz="22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ak bol daný účtovný doklad (napr. faktúra) hradený z viacerých finančných zdrojov, tak na účtovnom doklade budú uvedené všetky zdroje financovania a sumy, ktoré boli z jednotlivých zdrojov financovania hradené.</a:t>
              </a:r>
            </a:p>
          </p:txBody>
        </p:sp>
        <p:sp>
          <p:nvSpPr>
            <p:cNvPr id="14" name="Freeform 14"/>
            <p:cNvSpPr/>
            <p:nvPr/>
          </p:nvSpPr>
          <p:spPr>
            <a:xfrm rot="784212">
              <a:off x="1851194" y="6490749"/>
              <a:ext cx="4046303" cy="4705004"/>
            </a:xfrm>
            <a:custGeom>
              <a:avLst/>
              <a:gdLst/>
              <a:ahLst/>
              <a:cxnLst/>
              <a:rect l="l" t="t" r="r" b="b"/>
              <a:pathLst>
                <a:path w="4046303" h="4705004">
                  <a:moveTo>
                    <a:pt x="0" y="0"/>
                  </a:moveTo>
                  <a:lnTo>
                    <a:pt x="4046303" y="0"/>
                  </a:lnTo>
                  <a:lnTo>
                    <a:pt x="4046303" y="4705004"/>
                  </a:lnTo>
                  <a:lnTo>
                    <a:pt x="0" y="4705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5" name="Freeform 15"/>
            <p:cNvSpPr/>
            <p:nvPr/>
          </p:nvSpPr>
          <p:spPr>
            <a:xfrm rot="-5400000">
              <a:off x="19625991" y="-63375"/>
              <a:ext cx="3959527" cy="4610802"/>
            </a:xfrm>
            <a:custGeom>
              <a:avLst/>
              <a:gdLst/>
              <a:ahLst/>
              <a:cxnLst/>
              <a:rect l="l" t="t" r="r" b="b"/>
              <a:pathLst>
                <a:path w="3959527" h="4610802">
                  <a:moveTo>
                    <a:pt x="0" y="0"/>
                  </a:moveTo>
                  <a:lnTo>
                    <a:pt x="3959526" y="0"/>
                  </a:lnTo>
                  <a:lnTo>
                    <a:pt x="3959526" y="4610802"/>
                  </a:lnTo>
                  <a:lnTo>
                    <a:pt x="0" y="4610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6" name="Group 16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3169" y="0"/>
                    </a:moveTo>
                    <a:lnTo>
                      <a:pt x="427343" y="0"/>
                    </a:lnTo>
                    <a:cubicBezTo>
                      <a:pt x="473271" y="0"/>
                      <a:pt x="517317" y="18245"/>
                      <a:pt x="549792" y="50720"/>
                    </a:cubicBezTo>
                    <a:cubicBezTo>
                      <a:pt x="582268" y="83196"/>
                      <a:pt x="600512" y="127242"/>
                      <a:pt x="600512" y="173169"/>
                    </a:cubicBezTo>
                    <a:lnTo>
                      <a:pt x="600512" y="4643423"/>
                    </a:lnTo>
                    <a:cubicBezTo>
                      <a:pt x="600512" y="4689351"/>
                      <a:pt x="582268" y="4733397"/>
                      <a:pt x="549792" y="4765872"/>
                    </a:cubicBezTo>
                    <a:cubicBezTo>
                      <a:pt x="517317" y="4798348"/>
                      <a:pt x="473271" y="4816592"/>
                      <a:pt x="427343" y="4816592"/>
                    </a:cubicBezTo>
                    <a:lnTo>
                      <a:pt x="173169" y="4816592"/>
                    </a:lnTo>
                    <a:cubicBezTo>
                      <a:pt x="77530" y="4816592"/>
                      <a:pt x="0" y="4739062"/>
                      <a:pt x="0" y="4643423"/>
                    </a:cubicBezTo>
                    <a:lnTo>
                      <a:pt x="0" y="173169"/>
                    </a:lnTo>
                    <a:cubicBezTo>
                      <a:pt x="0" y="127242"/>
                      <a:pt x="18245" y="83196"/>
                      <a:pt x="50720" y="50720"/>
                    </a:cubicBezTo>
                    <a:cubicBezTo>
                      <a:pt x="83196" y="18245"/>
                      <a:pt x="127242" y="0"/>
                      <a:pt x="173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19" name="Freeform 19"/>
            <p:cNvSpPr/>
            <p:nvPr/>
          </p:nvSpPr>
          <p:spPr>
            <a:xfrm rot="-5400000">
              <a:off x="22686452" y="725697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6"/>
                  </a:lnTo>
                  <a:lnTo>
                    <a:pt x="0" y="129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797512" y="299187"/>
              <a:ext cx="18788975" cy="1972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19"/>
                </a:lnSpc>
              </a:pPr>
              <a:r>
                <a:rPr lang="en-US" sz="429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Dávame do pozornosti </a:t>
              </a:r>
            </a:p>
            <a:p>
              <a:pPr algn="ctr">
                <a:lnSpc>
                  <a:spcPts val="6019"/>
                </a:lnSpc>
                <a:spcBef>
                  <a:spcPct val="0"/>
                </a:spcBef>
              </a:pPr>
              <a:r>
                <a:rPr lang="en-US" sz="429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povinnosť povinnej osoby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489831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21505139" y="4100666"/>
              <a:ext cx="1507261" cy="3176523"/>
              <a:chOff x="0" y="0"/>
              <a:chExt cx="2957576" cy="6233033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885952" y="514350"/>
                <a:ext cx="1561846" cy="4967859"/>
              </a:xfrm>
              <a:custGeom>
                <a:avLst/>
                <a:gdLst/>
                <a:ahLst/>
                <a:cxnLst/>
                <a:rect l="l" t="t" r="r" b="b"/>
                <a:pathLst>
                  <a:path w="1561846" h="4967859">
                    <a:moveTo>
                      <a:pt x="1232535" y="4616831"/>
                    </a:moveTo>
                    <a:cubicBezTo>
                      <a:pt x="1159510" y="4702556"/>
                      <a:pt x="1086358" y="4788281"/>
                      <a:pt x="1013333" y="4874006"/>
                    </a:cubicBezTo>
                    <a:cubicBezTo>
                      <a:pt x="990600" y="4885055"/>
                      <a:pt x="814197" y="4967859"/>
                      <a:pt x="638556" y="4878959"/>
                    </a:cubicBezTo>
                    <a:cubicBezTo>
                      <a:pt x="519938" y="4819015"/>
                      <a:pt x="469900" y="4715383"/>
                      <a:pt x="453644" y="4680585"/>
                    </a:cubicBezTo>
                    <a:cubicBezTo>
                      <a:pt x="372237" y="4505706"/>
                      <a:pt x="435483" y="4338574"/>
                      <a:pt x="448691" y="4305808"/>
                    </a:cubicBezTo>
                    <a:cubicBezTo>
                      <a:pt x="486156" y="4267454"/>
                      <a:pt x="542290" y="4215892"/>
                      <a:pt x="618109" y="4165600"/>
                    </a:cubicBezTo>
                    <a:cubicBezTo>
                      <a:pt x="691896" y="4116705"/>
                      <a:pt x="774319" y="4061968"/>
                      <a:pt x="850392" y="4054983"/>
                    </a:cubicBezTo>
                    <a:cubicBezTo>
                      <a:pt x="992505" y="4042029"/>
                      <a:pt x="1147445" y="4192270"/>
                      <a:pt x="1249045" y="4407154"/>
                    </a:cubicBezTo>
                    <a:cubicBezTo>
                      <a:pt x="1243584" y="4477004"/>
                      <a:pt x="1237996" y="4546854"/>
                      <a:pt x="1232535" y="4616704"/>
                    </a:cubicBezTo>
                    <a:close/>
                    <a:moveTo>
                      <a:pt x="1206627" y="3641725"/>
                    </a:moveTo>
                    <a:lnTo>
                      <a:pt x="379984" y="3650996"/>
                    </a:lnTo>
                    <a:lnTo>
                      <a:pt x="334391" y="2794000"/>
                    </a:lnTo>
                    <a:lnTo>
                      <a:pt x="0" y="88646"/>
                    </a:lnTo>
                    <a:lnTo>
                      <a:pt x="288163" y="0"/>
                    </a:lnTo>
                    <a:lnTo>
                      <a:pt x="1561846" y="148209"/>
                    </a:lnTo>
                    <a:lnTo>
                      <a:pt x="1206500" y="3641598"/>
                    </a:lnTo>
                    <a:close/>
                  </a:path>
                </a:pathLst>
              </a:custGeom>
              <a:solidFill>
                <a:srgbClr val="E9EDED"/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-16129" y="-4191"/>
                <a:ext cx="2973705" cy="6240907"/>
              </a:xfrm>
              <a:custGeom>
                <a:avLst/>
                <a:gdLst/>
                <a:ahLst/>
                <a:cxnLst/>
                <a:rect l="l" t="t" r="r" b="b"/>
                <a:pathLst>
                  <a:path w="2973705" h="6240907">
                    <a:moveTo>
                      <a:pt x="2810129" y="3620770"/>
                    </a:moveTo>
                    <a:lnTo>
                      <a:pt x="2973705" y="272415"/>
                    </a:lnTo>
                    <a:cubicBezTo>
                      <a:pt x="2572639" y="145796"/>
                      <a:pt x="2067052" y="33147"/>
                      <a:pt x="1479042" y="9017"/>
                    </a:cubicBezTo>
                    <a:cubicBezTo>
                      <a:pt x="1259459" y="0"/>
                      <a:pt x="1053084" y="4191"/>
                      <a:pt x="861949" y="17145"/>
                    </a:cubicBezTo>
                    <a:lnTo>
                      <a:pt x="161544" y="684276"/>
                    </a:lnTo>
                    <a:cubicBezTo>
                      <a:pt x="161544" y="684276"/>
                      <a:pt x="220853" y="1558798"/>
                      <a:pt x="160274" y="1992757"/>
                    </a:cubicBezTo>
                    <a:cubicBezTo>
                      <a:pt x="99822" y="2426843"/>
                      <a:pt x="0" y="3972560"/>
                      <a:pt x="18288" y="4304030"/>
                    </a:cubicBezTo>
                    <a:cubicBezTo>
                      <a:pt x="36576" y="4635627"/>
                      <a:pt x="32893" y="4740783"/>
                      <a:pt x="32893" y="4740783"/>
                    </a:cubicBezTo>
                    <a:lnTo>
                      <a:pt x="1169670" y="6194933"/>
                    </a:lnTo>
                    <a:cubicBezTo>
                      <a:pt x="1169670" y="6194933"/>
                      <a:pt x="1408938" y="6233541"/>
                      <a:pt x="1514094" y="6237224"/>
                    </a:cubicBezTo>
                    <a:cubicBezTo>
                      <a:pt x="1619250" y="6240907"/>
                      <a:pt x="2850896" y="5863463"/>
                      <a:pt x="2850896" y="5863463"/>
                    </a:cubicBezTo>
                    <a:lnTo>
                      <a:pt x="2810002" y="3620897"/>
                    </a:lnTo>
                    <a:close/>
                    <a:moveTo>
                      <a:pt x="2134616" y="5135245"/>
                    </a:moveTo>
                    <a:cubicBezTo>
                      <a:pt x="2061591" y="5220970"/>
                      <a:pt x="1988439" y="5306695"/>
                      <a:pt x="1915414" y="5392420"/>
                    </a:cubicBezTo>
                    <a:cubicBezTo>
                      <a:pt x="1892681" y="5403469"/>
                      <a:pt x="1716278" y="5486273"/>
                      <a:pt x="1540637" y="5397373"/>
                    </a:cubicBezTo>
                    <a:cubicBezTo>
                      <a:pt x="1422019" y="5337429"/>
                      <a:pt x="1371981" y="5233797"/>
                      <a:pt x="1355725" y="5198999"/>
                    </a:cubicBezTo>
                    <a:cubicBezTo>
                      <a:pt x="1274318" y="5024120"/>
                      <a:pt x="1337564" y="4856988"/>
                      <a:pt x="1350772" y="4824222"/>
                    </a:cubicBezTo>
                    <a:cubicBezTo>
                      <a:pt x="1388237" y="4785868"/>
                      <a:pt x="1444371" y="4734306"/>
                      <a:pt x="1520190" y="4684014"/>
                    </a:cubicBezTo>
                    <a:cubicBezTo>
                      <a:pt x="1593977" y="4635119"/>
                      <a:pt x="1676400" y="4580382"/>
                      <a:pt x="1752473" y="4573397"/>
                    </a:cubicBezTo>
                    <a:cubicBezTo>
                      <a:pt x="1894586" y="4560443"/>
                      <a:pt x="2049526" y="4710684"/>
                      <a:pt x="2151126" y="4925568"/>
                    </a:cubicBezTo>
                    <a:cubicBezTo>
                      <a:pt x="2145665" y="4995418"/>
                      <a:pt x="2140077" y="5065268"/>
                      <a:pt x="2134616" y="5135118"/>
                    </a:cubicBezTo>
                    <a:close/>
                    <a:moveTo>
                      <a:pt x="2108708" y="4160139"/>
                    </a:moveTo>
                    <a:lnTo>
                      <a:pt x="1282065" y="4169410"/>
                    </a:lnTo>
                    <a:lnTo>
                      <a:pt x="1236472" y="3312414"/>
                    </a:lnTo>
                    <a:lnTo>
                      <a:pt x="902081" y="607187"/>
                    </a:lnTo>
                    <a:lnTo>
                      <a:pt x="1190244" y="518541"/>
                    </a:lnTo>
                    <a:lnTo>
                      <a:pt x="2463927" y="666750"/>
                    </a:lnTo>
                    <a:lnTo>
                      <a:pt x="2108581" y="4160139"/>
                    </a:ln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</p:grp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535187"/>
            <a:chOff x="0" y="0"/>
            <a:chExt cx="24384000" cy="14046916"/>
          </a:xfrm>
        </p:grpSpPr>
        <p:grpSp>
          <p:nvGrpSpPr>
            <p:cNvPr id="3" name="Group 3"/>
            <p:cNvGrpSpPr/>
            <p:nvPr/>
          </p:nvGrpSpPr>
          <p:grpSpPr>
            <a:xfrm>
              <a:off x="15570647" y="5189230"/>
              <a:ext cx="8608206" cy="3999087"/>
              <a:chOff x="0" y="0"/>
              <a:chExt cx="1700386" cy="78994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00386" cy="789943"/>
              </a:xfrm>
              <a:custGeom>
                <a:avLst/>
                <a:gdLst/>
                <a:ahLst/>
                <a:cxnLst/>
                <a:rect l="l" t="t" r="r" b="b"/>
                <a:pathLst>
                  <a:path w="1700386" h="789943">
                    <a:moveTo>
                      <a:pt x="61157" y="0"/>
                    </a:moveTo>
                    <a:lnTo>
                      <a:pt x="1639230" y="0"/>
                    </a:lnTo>
                    <a:cubicBezTo>
                      <a:pt x="1673005" y="0"/>
                      <a:pt x="1700386" y="27381"/>
                      <a:pt x="1700386" y="61157"/>
                    </a:cubicBezTo>
                    <a:lnTo>
                      <a:pt x="1700386" y="728786"/>
                    </a:lnTo>
                    <a:cubicBezTo>
                      <a:pt x="1700386" y="745006"/>
                      <a:pt x="1693943" y="760562"/>
                      <a:pt x="1682474" y="772031"/>
                    </a:cubicBezTo>
                    <a:cubicBezTo>
                      <a:pt x="1671005" y="783500"/>
                      <a:pt x="1655449" y="789943"/>
                      <a:pt x="1639230" y="789943"/>
                    </a:cubicBezTo>
                    <a:lnTo>
                      <a:pt x="61157" y="789943"/>
                    </a:lnTo>
                    <a:cubicBezTo>
                      <a:pt x="44937" y="789943"/>
                      <a:pt x="29382" y="783500"/>
                      <a:pt x="17912" y="772031"/>
                    </a:cubicBezTo>
                    <a:cubicBezTo>
                      <a:pt x="6443" y="760562"/>
                      <a:pt x="0" y="745006"/>
                      <a:pt x="0" y="728786"/>
                    </a:cubicBezTo>
                    <a:lnTo>
                      <a:pt x="0" y="61157"/>
                    </a:lnTo>
                    <a:cubicBezTo>
                      <a:pt x="0" y="44937"/>
                      <a:pt x="6443" y="29382"/>
                      <a:pt x="17912" y="17912"/>
                    </a:cubicBezTo>
                    <a:cubicBezTo>
                      <a:pt x="29382" y="6443"/>
                      <a:pt x="44937" y="0"/>
                      <a:pt x="61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1700386" cy="818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7060630" y="6350701"/>
              <a:ext cx="6826394" cy="1638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Pozor, za druhý doklad sa nepovažuje výpis z účtu o úhrade faktúry/ zmluvy/dohody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1032981" y="8357960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Freeform 8"/>
            <p:cNvSpPr/>
            <p:nvPr/>
          </p:nvSpPr>
          <p:spPr>
            <a:xfrm>
              <a:off x="1032981" y="6699166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Freeform 9"/>
            <p:cNvSpPr/>
            <p:nvPr/>
          </p:nvSpPr>
          <p:spPr>
            <a:xfrm>
              <a:off x="1032981" y="5043310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6"/>
                  </a:lnTo>
                  <a:lnTo>
                    <a:pt x="0" y="830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032981" y="3480287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032981" y="10293217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120731" y="3442187"/>
              <a:ext cx="20688693" cy="10604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1"/>
                </a:lnSpc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Purchase Order = Objednávka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Advance Invoice / Deposit Invoice = Zálohová faktúra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Proforma Invoice = Predfaktúra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Quotation / Offer / Estimate = Cenová Ponuka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Delivery note / Packing Slip /  = Dodací list </a:t>
              </a:r>
            </a:p>
            <a:p>
              <a:pPr marL="1036669" lvl="2" indent="-345556" algn="l">
                <a:lnSpc>
                  <a:spcPts val="3361"/>
                </a:lnSpc>
                <a:spcBef>
                  <a:spcPct val="0"/>
                </a:spcBef>
                <a:buFont typeface="Arial"/>
                <a:buChar char="⚬"/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prípadne Bill of Lading (pri preprave)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Order Confirmation Email / Order Acknowledgement = Potvrdenie objednávky / Email  o  potvrdení 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13" name="Freeform 13"/>
            <p:cNvSpPr/>
            <p:nvPr/>
          </p:nvSpPr>
          <p:spPr>
            <a:xfrm>
              <a:off x="15838714" y="6388801"/>
              <a:ext cx="1221916" cy="1767691"/>
            </a:xfrm>
            <a:custGeom>
              <a:avLst/>
              <a:gdLst/>
              <a:ahLst/>
              <a:cxnLst/>
              <a:rect l="l" t="t" r="r" b="b"/>
              <a:pathLst>
                <a:path w="1221916" h="1767691">
                  <a:moveTo>
                    <a:pt x="0" y="0"/>
                  </a:moveTo>
                  <a:lnTo>
                    <a:pt x="1221916" y="0"/>
                  </a:lnTo>
                  <a:lnTo>
                    <a:pt x="1221916" y="1767690"/>
                  </a:lnTo>
                  <a:lnTo>
                    <a:pt x="0" y="1767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032981" y="11770586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5" name="Group 15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3169" y="0"/>
                    </a:moveTo>
                    <a:lnTo>
                      <a:pt x="427343" y="0"/>
                    </a:lnTo>
                    <a:cubicBezTo>
                      <a:pt x="473271" y="0"/>
                      <a:pt x="517317" y="18245"/>
                      <a:pt x="549792" y="50720"/>
                    </a:cubicBezTo>
                    <a:cubicBezTo>
                      <a:pt x="582268" y="83196"/>
                      <a:pt x="600512" y="127242"/>
                      <a:pt x="600512" y="173169"/>
                    </a:cubicBezTo>
                    <a:lnTo>
                      <a:pt x="600512" y="4643423"/>
                    </a:lnTo>
                    <a:cubicBezTo>
                      <a:pt x="600512" y="4689351"/>
                      <a:pt x="582268" y="4733397"/>
                      <a:pt x="549792" y="4765872"/>
                    </a:cubicBezTo>
                    <a:cubicBezTo>
                      <a:pt x="517317" y="4798348"/>
                      <a:pt x="473271" y="4816592"/>
                      <a:pt x="427343" y="4816592"/>
                    </a:cubicBezTo>
                    <a:lnTo>
                      <a:pt x="173169" y="4816592"/>
                    </a:lnTo>
                    <a:cubicBezTo>
                      <a:pt x="77530" y="4816592"/>
                      <a:pt x="0" y="4739062"/>
                      <a:pt x="0" y="4643423"/>
                    </a:cubicBezTo>
                    <a:lnTo>
                      <a:pt x="0" y="173169"/>
                    </a:lnTo>
                    <a:cubicBezTo>
                      <a:pt x="0" y="127242"/>
                      <a:pt x="18245" y="83196"/>
                      <a:pt x="50720" y="50720"/>
                    </a:cubicBezTo>
                    <a:cubicBezTo>
                      <a:pt x="83196" y="18245"/>
                      <a:pt x="127242" y="0"/>
                      <a:pt x="173169" y="0"/>
                    </a:cubicBezTo>
                    <a:close/>
                  </a:path>
                </a:pathLst>
              </a:custGeom>
              <a:solidFill>
                <a:srgbClr val="E6A233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-5400000">
              <a:off x="22686452" y="725697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6"/>
                  </a:lnTo>
                  <a:lnTo>
                    <a:pt x="0" y="129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751631" y="237982"/>
              <a:ext cx="18788975" cy="2422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60"/>
                </a:lnSpc>
              </a:pPr>
              <a:r>
                <a:rPr lang="en-US" sz="3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Typy druhých dokladov preukazujúcich relevanciu </a:t>
              </a:r>
            </a:p>
            <a:p>
              <a:pPr algn="ctr">
                <a:lnSpc>
                  <a:spcPts val="4760"/>
                </a:lnSpc>
              </a:pPr>
              <a:r>
                <a:rPr lang="en-US" sz="3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účtovného dokladu </a:t>
              </a:r>
            </a:p>
            <a:p>
              <a:pPr algn="ctr">
                <a:lnSpc>
                  <a:spcPts val="5179"/>
                </a:lnSpc>
                <a:spcBef>
                  <a:spcPct val="0"/>
                </a:spcBef>
              </a:pPr>
              <a:r>
                <a:rPr lang="en-US" sz="36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 Severnej Amerike a Austrálii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489831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7014839" y="544273"/>
            <a:ext cx="832003" cy="968854"/>
          </a:xfrm>
          <a:custGeom>
            <a:avLst/>
            <a:gdLst/>
            <a:ahLst/>
            <a:cxnLst/>
            <a:rect l="l" t="t" r="r" b="b"/>
            <a:pathLst>
              <a:path w="832003" h="968854">
                <a:moveTo>
                  <a:pt x="0" y="0"/>
                </a:moveTo>
                <a:lnTo>
                  <a:pt x="832003" y="0"/>
                </a:lnTo>
                <a:lnTo>
                  <a:pt x="832003" y="968854"/>
                </a:lnTo>
                <a:lnTo>
                  <a:pt x="0" y="968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1080815"/>
            <a:chOff x="0" y="0"/>
            <a:chExt cx="24384000" cy="14774420"/>
          </a:xfrm>
        </p:grpSpPr>
        <p:grpSp>
          <p:nvGrpSpPr>
            <p:cNvPr id="4" name="Group 4"/>
            <p:cNvGrpSpPr/>
            <p:nvPr/>
          </p:nvGrpSpPr>
          <p:grpSpPr>
            <a:xfrm>
              <a:off x="15481453" y="5211810"/>
              <a:ext cx="8608206" cy="3999087"/>
              <a:chOff x="0" y="0"/>
              <a:chExt cx="1700386" cy="78994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700386" cy="789943"/>
              </a:xfrm>
              <a:custGeom>
                <a:avLst/>
                <a:gdLst/>
                <a:ahLst/>
                <a:cxnLst/>
                <a:rect l="l" t="t" r="r" b="b"/>
                <a:pathLst>
                  <a:path w="1700386" h="789943">
                    <a:moveTo>
                      <a:pt x="61157" y="0"/>
                    </a:moveTo>
                    <a:lnTo>
                      <a:pt x="1639230" y="0"/>
                    </a:lnTo>
                    <a:cubicBezTo>
                      <a:pt x="1673005" y="0"/>
                      <a:pt x="1700386" y="27381"/>
                      <a:pt x="1700386" y="61157"/>
                    </a:cubicBezTo>
                    <a:lnTo>
                      <a:pt x="1700386" y="728786"/>
                    </a:lnTo>
                    <a:cubicBezTo>
                      <a:pt x="1700386" y="745006"/>
                      <a:pt x="1693943" y="760562"/>
                      <a:pt x="1682474" y="772031"/>
                    </a:cubicBezTo>
                    <a:cubicBezTo>
                      <a:pt x="1671005" y="783500"/>
                      <a:pt x="1655449" y="789943"/>
                      <a:pt x="1639230" y="789943"/>
                    </a:cubicBezTo>
                    <a:lnTo>
                      <a:pt x="61157" y="789943"/>
                    </a:lnTo>
                    <a:cubicBezTo>
                      <a:pt x="44937" y="789943"/>
                      <a:pt x="29382" y="783500"/>
                      <a:pt x="17912" y="772031"/>
                    </a:cubicBezTo>
                    <a:cubicBezTo>
                      <a:pt x="6443" y="760562"/>
                      <a:pt x="0" y="745006"/>
                      <a:pt x="0" y="728786"/>
                    </a:cubicBezTo>
                    <a:lnTo>
                      <a:pt x="0" y="61157"/>
                    </a:lnTo>
                    <a:cubicBezTo>
                      <a:pt x="0" y="44937"/>
                      <a:pt x="6443" y="29382"/>
                      <a:pt x="17912" y="17912"/>
                    </a:cubicBezTo>
                    <a:cubicBezTo>
                      <a:pt x="29382" y="6443"/>
                      <a:pt x="44937" y="0"/>
                      <a:pt x="61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1700386" cy="818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7060630" y="6298852"/>
              <a:ext cx="6826394" cy="1638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Pozor, za druhý doklad sa nepovažuje výpis z účtu o úhrade faktúry/ zmluvy/dohody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1032981" y="8380540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Freeform 9"/>
            <p:cNvSpPr/>
            <p:nvPr/>
          </p:nvSpPr>
          <p:spPr>
            <a:xfrm>
              <a:off x="1032981" y="6721746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032981" y="5132326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032981" y="3502867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032981" y="9972897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300049" y="3609274"/>
              <a:ext cx="20915672" cy="11165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1"/>
                </a:lnSpc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Orden de Compra / Pedido de Compra  = Objednávka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Factura de Anticipo / Nota de Anticipo = Zálohová faktúra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Factura Proforma = Predfaktúra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Cotización / Presupuesto / Oferta  = Cenová Ponuka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Nota de Entrega / Guía de Remisión  = Dodací list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Confirmación de Pedido / Correo de Confirmación =  Potvrdenie objednávky / Email  o potvrdení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14" name="Freeform 14"/>
            <p:cNvSpPr/>
            <p:nvPr/>
          </p:nvSpPr>
          <p:spPr>
            <a:xfrm>
              <a:off x="15838714" y="6253080"/>
              <a:ext cx="1221916" cy="1767691"/>
            </a:xfrm>
            <a:custGeom>
              <a:avLst/>
              <a:gdLst/>
              <a:ahLst/>
              <a:cxnLst/>
              <a:rect l="l" t="t" r="r" b="b"/>
              <a:pathLst>
                <a:path w="1221916" h="1767691">
                  <a:moveTo>
                    <a:pt x="0" y="0"/>
                  </a:moveTo>
                  <a:lnTo>
                    <a:pt x="1221916" y="0"/>
                  </a:lnTo>
                  <a:lnTo>
                    <a:pt x="1221916" y="1767690"/>
                  </a:lnTo>
                  <a:lnTo>
                    <a:pt x="0" y="1767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32981" y="11793166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6" name="Group 16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3169" y="0"/>
                    </a:moveTo>
                    <a:lnTo>
                      <a:pt x="427343" y="0"/>
                    </a:lnTo>
                    <a:cubicBezTo>
                      <a:pt x="473271" y="0"/>
                      <a:pt x="517317" y="18245"/>
                      <a:pt x="549792" y="50720"/>
                    </a:cubicBezTo>
                    <a:cubicBezTo>
                      <a:pt x="582268" y="83196"/>
                      <a:pt x="600512" y="127242"/>
                      <a:pt x="600512" y="173169"/>
                    </a:cubicBezTo>
                    <a:lnTo>
                      <a:pt x="600512" y="4643423"/>
                    </a:lnTo>
                    <a:cubicBezTo>
                      <a:pt x="600512" y="4689351"/>
                      <a:pt x="582268" y="4733397"/>
                      <a:pt x="549792" y="4765872"/>
                    </a:cubicBezTo>
                    <a:cubicBezTo>
                      <a:pt x="517317" y="4798348"/>
                      <a:pt x="473271" y="4816592"/>
                      <a:pt x="427343" y="4816592"/>
                    </a:cubicBezTo>
                    <a:lnTo>
                      <a:pt x="173169" y="4816592"/>
                    </a:lnTo>
                    <a:cubicBezTo>
                      <a:pt x="77530" y="4816592"/>
                      <a:pt x="0" y="4739062"/>
                      <a:pt x="0" y="4643423"/>
                    </a:cubicBezTo>
                    <a:lnTo>
                      <a:pt x="0" y="173169"/>
                    </a:lnTo>
                    <a:cubicBezTo>
                      <a:pt x="0" y="127242"/>
                      <a:pt x="18245" y="83196"/>
                      <a:pt x="50720" y="50720"/>
                    </a:cubicBezTo>
                    <a:cubicBezTo>
                      <a:pt x="83196" y="18245"/>
                      <a:pt x="127242" y="0"/>
                      <a:pt x="173169" y="0"/>
                    </a:cubicBezTo>
                    <a:close/>
                  </a:path>
                </a:pathLst>
              </a:custGeom>
              <a:solidFill>
                <a:srgbClr val="E6A233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3751631" y="237982"/>
              <a:ext cx="18788975" cy="2422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60"/>
                </a:lnSpc>
              </a:pPr>
              <a:r>
                <a:rPr lang="en-US" sz="3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Typy druhých dokladov preukazujúcich relevanciu </a:t>
              </a:r>
            </a:p>
            <a:p>
              <a:pPr algn="ctr">
                <a:lnSpc>
                  <a:spcPts val="4760"/>
                </a:lnSpc>
              </a:pPr>
              <a:r>
                <a:rPr lang="en-US" sz="3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účtovného dokladu </a:t>
              </a:r>
            </a:p>
            <a:p>
              <a:pPr algn="ctr">
                <a:lnSpc>
                  <a:spcPts val="5179"/>
                </a:lnSpc>
                <a:spcBef>
                  <a:spcPct val="0"/>
                </a:spcBef>
              </a:pPr>
              <a:r>
                <a:rPr lang="en-US" sz="36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 Južnej Amerike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489831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1385861"/>
            <a:chOff x="0" y="0"/>
            <a:chExt cx="24384000" cy="15181148"/>
          </a:xfrm>
        </p:grpSpPr>
        <p:grpSp>
          <p:nvGrpSpPr>
            <p:cNvPr id="3" name="Group 3"/>
            <p:cNvGrpSpPr/>
            <p:nvPr/>
          </p:nvGrpSpPr>
          <p:grpSpPr>
            <a:xfrm>
              <a:off x="15278818" y="8833067"/>
              <a:ext cx="8608206" cy="3999087"/>
              <a:chOff x="0" y="0"/>
              <a:chExt cx="1700386" cy="78994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00386" cy="789943"/>
              </a:xfrm>
              <a:custGeom>
                <a:avLst/>
                <a:gdLst/>
                <a:ahLst/>
                <a:cxnLst/>
                <a:rect l="l" t="t" r="r" b="b"/>
                <a:pathLst>
                  <a:path w="1700386" h="789943">
                    <a:moveTo>
                      <a:pt x="61157" y="0"/>
                    </a:moveTo>
                    <a:lnTo>
                      <a:pt x="1639230" y="0"/>
                    </a:lnTo>
                    <a:cubicBezTo>
                      <a:pt x="1673005" y="0"/>
                      <a:pt x="1700386" y="27381"/>
                      <a:pt x="1700386" y="61157"/>
                    </a:cubicBezTo>
                    <a:lnTo>
                      <a:pt x="1700386" y="728786"/>
                    </a:lnTo>
                    <a:cubicBezTo>
                      <a:pt x="1700386" y="745006"/>
                      <a:pt x="1693943" y="760562"/>
                      <a:pt x="1682474" y="772031"/>
                    </a:cubicBezTo>
                    <a:cubicBezTo>
                      <a:pt x="1671005" y="783500"/>
                      <a:pt x="1655449" y="789943"/>
                      <a:pt x="1639230" y="789943"/>
                    </a:cubicBezTo>
                    <a:lnTo>
                      <a:pt x="61157" y="789943"/>
                    </a:lnTo>
                    <a:cubicBezTo>
                      <a:pt x="44937" y="789943"/>
                      <a:pt x="29382" y="783500"/>
                      <a:pt x="17912" y="772031"/>
                    </a:cubicBezTo>
                    <a:cubicBezTo>
                      <a:pt x="6443" y="760562"/>
                      <a:pt x="0" y="745006"/>
                      <a:pt x="0" y="728786"/>
                    </a:cubicBezTo>
                    <a:lnTo>
                      <a:pt x="0" y="61157"/>
                    </a:lnTo>
                    <a:cubicBezTo>
                      <a:pt x="0" y="44937"/>
                      <a:pt x="6443" y="29382"/>
                      <a:pt x="17912" y="17912"/>
                    </a:cubicBezTo>
                    <a:cubicBezTo>
                      <a:pt x="29382" y="6443"/>
                      <a:pt x="44937" y="0"/>
                      <a:pt x="61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1700386" cy="818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6664189" y="10042063"/>
              <a:ext cx="6826394" cy="1638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Pozor, za druhý doklad sa nepovažuje výpis z účtu o úhrade faktúry/ zmluvy/dohody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1032981" y="8931774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Freeform 8"/>
            <p:cNvSpPr/>
            <p:nvPr/>
          </p:nvSpPr>
          <p:spPr>
            <a:xfrm>
              <a:off x="1032981" y="7272980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Freeform 9"/>
            <p:cNvSpPr/>
            <p:nvPr/>
          </p:nvSpPr>
          <p:spPr>
            <a:xfrm>
              <a:off x="1032981" y="5683560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032981" y="4054101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032981" y="10524131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096728" y="4016001"/>
              <a:ext cx="20915672" cy="11165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1"/>
                </a:lnSpc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Purchase Order/ Bestellung/ Commande/ Commander/Tilaus = Objednávka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Advance Invoice/ Anzahlungsrechnung/ Facture d’acompte/ Ennakkolasku  = Zálohová faktúra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Proforma Invoice/ Proforma-Rechnung /  Facture proforma/ Proforma-lasku = Predfaktúra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 Quotation/Offer/ Angebot/ Devis/ Tarjous = Cenová Ponuka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Delivery note/ Lieferschein/ Bon de livraison/Lähetysluettelo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= Dodací list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Email  s potvrdením objednávky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13" name="Freeform 13"/>
            <p:cNvSpPr/>
            <p:nvPr/>
          </p:nvSpPr>
          <p:spPr>
            <a:xfrm>
              <a:off x="15278818" y="9948766"/>
              <a:ext cx="1221916" cy="1767691"/>
            </a:xfrm>
            <a:custGeom>
              <a:avLst/>
              <a:gdLst/>
              <a:ahLst/>
              <a:cxnLst/>
              <a:rect l="l" t="t" r="r" b="b"/>
              <a:pathLst>
                <a:path w="1221916" h="1767691">
                  <a:moveTo>
                    <a:pt x="0" y="0"/>
                  </a:moveTo>
                  <a:lnTo>
                    <a:pt x="1221916" y="0"/>
                  </a:lnTo>
                  <a:lnTo>
                    <a:pt x="1221916" y="1767690"/>
                  </a:lnTo>
                  <a:lnTo>
                    <a:pt x="0" y="1767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032981" y="12344400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5" name="Group 15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3169" y="0"/>
                    </a:moveTo>
                    <a:lnTo>
                      <a:pt x="427343" y="0"/>
                    </a:lnTo>
                    <a:cubicBezTo>
                      <a:pt x="473271" y="0"/>
                      <a:pt x="517317" y="18245"/>
                      <a:pt x="549792" y="50720"/>
                    </a:cubicBezTo>
                    <a:cubicBezTo>
                      <a:pt x="582268" y="83196"/>
                      <a:pt x="600512" y="127242"/>
                      <a:pt x="600512" y="173169"/>
                    </a:cubicBezTo>
                    <a:lnTo>
                      <a:pt x="600512" y="4643423"/>
                    </a:lnTo>
                    <a:cubicBezTo>
                      <a:pt x="600512" y="4689351"/>
                      <a:pt x="582268" y="4733397"/>
                      <a:pt x="549792" y="4765872"/>
                    </a:cubicBezTo>
                    <a:cubicBezTo>
                      <a:pt x="517317" y="4798348"/>
                      <a:pt x="473271" y="4816592"/>
                      <a:pt x="427343" y="4816592"/>
                    </a:cubicBezTo>
                    <a:lnTo>
                      <a:pt x="173169" y="4816592"/>
                    </a:lnTo>
                    <a:cubicBezTo>
                      <a:pt x="77530" y="4816592"/>
                      <a:pt x="0" y="4739062"/>
                      <a:pt x="0" y="4643423"/>
                    </a:cubicBezTo>
                    <a:lnTo>
                      <a:pt x="0" y="173169"/>
                    </a:lnTo>
                    <a:cubicBezTo>
                      <a:pt x="0" y="127242"/>
                      <a:pt x="18245" y="83196"/>
                      <a:pt x="50720" y="50720"/>
                    </a:cubicBezTo>
                    <a:cubicBezTo>
                      <a:pt x="83196" y="18245"/>
                      <a:pt x="127242" y="0"/>
                      <a:pt x="173169" y="0"/>
                    </a:cubicBezTo>
                    <a:close/>
                  </a:path>
                </a:pathLst>
              </a:custGeom>
              <a:solidFill>
                <a:srgbClr val="E6A233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-5400000">
              <a:off x="22686452" y="725697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6"/>
                  </a:lnTo>
                  <a:lnTo>
                    <a:pt x="0" y="129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751631" y="237982"/>
              <a:ext cx="18788975" cy="2422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60"/>
                </a:lnSpc>
              </a:pPr>
              <a:r>
                <a:rPr lang="en-US" sz="3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Typy druhých dokladov preukazujúcich relevanciu </a:t>
              </a:r>
            </a:p>
            <a:p>
              <a:pPr algn="ctr">
                <a:lnSpc>
                  <a:spcPts val="4760"/>
                </a:lnSpc>
              </a:pPr>
              <a:r>
                <a:rPr lang="en-US" sz="3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účtovného dokladu </a:t>
              </a:r>
            </a:p>
            <a:p>
              <a:pPr algn="ctr">
                <a:lnSpc>
                  <a:spcPts val="5179"/>
                </a:lnSpc>
                <a:spcBef>
                  <a:spcPct val="0"/>
                </a:spcBef>
              </a:pPr>
              <a:r>
                <a:rPr lang="en-US" sz="36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 Západnej a Severnej Európe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489831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7005314" y="544273"/>
            <a:ext cx="832003" cy="968854"/>
          </a:xfrm>
          <a:custGeom>
            <a:avLst/>
            <a:gdLst/>
            <a:ahLst/>
            <a:cxnLst/>
            <a:rect l="l" t="t" r="r" b="b"/>
            <a:pathLst>
              <a:path w="832003" h="968854">
                <a:moveTo>
                  <a:pt x="0" y="0"/>
                </a:moveTo>
                <a:lnTo>
                  <a:pt x="832003" y="0"/>
                </a:lnTo>
                <a:lnTo>
                  <a:pt x="832003" y="968854"/>
                </a:lnTo>
                <a:lnTo>
                  <a:pt x="0" y="968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3" name="Group 3"/>
          <p:cNvGrpSpPr/>
          <p:nvPr/>
        </p:nvGrpSpPr>
        <p:grpSpPr>
          <a:xfrm>
            <a:off x="-9525" y="0"/>
            <a:ext cx="18288000" cy="10378021"/>
            <a:chOff x="0" y="0"/>
            <a:chExt cx="24384000" cy="13837362"/>
          </a:xfrm>
        </p:grpSpPr>
        <p:sp>
          <p:nvSpPr>
            <p:cNvPr id="4" name="Freeform 4"/>
            <p:cNvSpPr/>
            <p:nvPr/>
          </p:nvSpPr>
          <p:spPr>
            <a:xfrm>
              <a:off x="1907604" y="9269241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5" name="Freeform 5"/>
            <p:cNvSpPr/>
            <p:nvPr/>
          </p:nvSpPr>
          <p:spPr>
            <a:xfrm>
              <a:off x="1907604" y="7610447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6" name="Freeform 6"/>
            <p:cNvSpPr/>
            <p:nvPr/>
          </p:nvSpPr>
          <p:spPr>
            <a:xfrm>
              <a:off x="1907604" y="6021027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Freeform 7"/>
            <p:cNvSpPr/>
            <p:nvPr/>
          </p:nvSpPr>
          <p:spPr>
            <a:xfrm>
              <a:off x="1907604" y="4391568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Freeform 8"/>
            <p:cNvSpPr/>
            <p:nvPr/>
          </p:nvSpPr>
          <p:spPr>
            <a:xfrm>
              <a:off x="1907604" y="10861598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13160969" y="5115378"/>
              <a:ext cx="8608206" cy="3999087"/>
              <a:chOff x="0" y="0"/>
              <a:chExt cx="1700386" cy="78994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00386" cy="789943"/>
              </a:xfrm>
              <a:custGeom>
                <a:avLst/>
                <a:gdLst/>
                <a:ahLst/>
                <a:cxnLst/>
                <a:rect l="l" t="t" r="r" b="b"/>
                <a:pathLst>
                  <a:path w="1700386" h="789943">
                    <a:moveTo>
                      <a:pt x="61157" y="0"/>
                    </a:moveTo>
                    <a:lnTo>
                      <a:pt x="1639230" y="0"/>
                    </a:lnTo>
                    <a:cubicBezTo>
                      <a:pt x="1673005" y="0"/>
                      <a:pt x="1700386" y="27381"/>
                      <a:pt x="1700386" y="61157"/>
                    </a:cubicBezTo>
                    <a:lnTo>
                      <a:pt x="1700386" y="728786"/>
                    </a:lnTo>
                    <a:cubicBezTo>
                      <a:pt x="1700386" y="745006"/>
                      <a:pt x="1693943" y="760562"/>
                      <a:pt x="1682474" y="772031"/>
                    </a:cubicBezTo>
                    <a:cubicBezTo>
                      <a:pt x="1671005" y="783500"/>
                      <a:pt x="1655449" y="789943"/>
                      <a:pt x="1639230" y="789943"/>
                    </a:cubicBezTo>
                    <a:lnTo>
                      <a:pt x="61157" y="789943"/>
                    </a:lnTo>
                    <a:cubicBezTo>
                      <a:pt x="44937" y="789943"/>
                      <a:pt x="29382" y="783500"/>
                      <a:pt x="17912" y="772031"/>
                    </a:cubicBezTo>
                    <a:cubicBezTo>
                      <a:pt x="6443" y="760562"/>
                      <a:pt x="0" y="745006"/>
                      <a:pt x="0" y="728786"/>
                    </a:cubicBezTo>
                    <a:lnTo>
                      <a:pt x="0" y="61157"/>
                    </a:lnTo>
                    <a:cubicBezTo>
                      <a:pt x="0" y="44937"/>
                      <a:pt x="6443" y="29382"/>
                      <a:pt x="17912" y="17912"/>
                    </a:cubicBezTo>
                    <a:cubicBezTo>
                      <a:pt x="29382" y="6443"/>
                      <a:pt x="44937" y="0"/>
                      <a:pt x="61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1700386" cy="818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4546340" y="6324374"/>
              <a:ext cx="6826394" cy="1638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Pozor, za druhý doklad sa nepovažuje výpis z účtu o úhrade faktúry/ zmluvy/dohody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160969" y="6231076"/>
              <a:ext cx="1221916" cy="1767691"/>
            </a:xfrm>
            <a:custGeom>
              <a:avLst/>
              <a:gdLst/>
              <a:ahLst/>
              <a:cxnLst/>
              <a:rect l="l" t="t" r="r" b="b"/>
              <a:pathLst>
                <a:path w="1221916" h="1767691">
                  <a:moveTo>
                    <a:pt x="0" y="0"/>
                  </a:moveTo>
                  <a:lnTo>
                    <a:pt x="1221916" y="0"/>
                  </a:lnTo>
                  <a:lnTo>
                    <a:pt x="1221916" y="1767691"/>
                  </a:lnTo>
                  <a:lnTo>
                    <a:pt x="0" y="1767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971352" y="4353468"/>
              <a:ext cx="9670758" cy="9483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1"/>
                </a:lnSpc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Comandă = Objednávka</a:t>
              </a:r>
            </a:p>
            <a:p>
              <a:pPr algn="l">
                <a:lnSpc>
                  <a:spcPts val="3361"/>
                </a:lnSpc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Factura de avans = Zálohová faktúra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Factura proforma = Predfaktúra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Ofertă de preț = Cenová Ponuka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Email  s potvrdením objednávky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grpSp>
          <p:nvGrpSpPr>
            <p:cNvPr id="15" name="Group 15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3169" y="0"/>
                    </a:moveTo>
                    <a:lnTo>
                      <a:pt x="427343" y="0"/>
                    </a:lnTo>
                    <a:cubicBezTo>
                      <a:pt x="473271" y="0"/>
                      <a:pt x="517317" y="18245"/>
                      <a:pt x="549792" y="50720"/>
                    </a:cubicBezTo>
                    <a:cubicBezTo>
                      <a:pt x="582268" y="83196"/>
                      <a:pt x="600512" y="127242"/>
                      <a:pt x="600512" y="173169"/>
                    </a:cubicBezTo>
                    <a:lnTo>
                      <a:pt x="600512" y="4643423"/>
                    </a:lnTo>
                    <a:cubicBezTo>
                      <a:pt x="600512" y="4689351"/>
                      <a:pt x="582268" y="4733397"/>
                      <a:pt x="549792" y="4765872"/>
                    </a:cubicBezTo>
                    <a:cubicBezTo>
                      <a:pt x="517317" y="4798348"/>
                      <a:pt x="473271" y="4816592"/>
                      <a:pt x="427343" y="4816592"/>
                    </a:cubicBezTo>
                    <a:lnTo>
                      <a:pt x="173169" y="4816592"/>
                    </a:lnTo>
                    <a:cubicBezTo>
                      <a:pt x="77530" y="4816592"/>
                      <a:pt x="0" y="4739062"/>
                      <a:pt x="0" y="4643423"/>
                    </a:cubicBezTo>
                    <a:lnTo>
                      <a:pt x="0" y="173169"/>
                    </a:lnTo>
                    <a:cubicBezTo>
                      <a:pt x="0" y="127242"/>
                      <a:pt x="18245" y="83196"/>
                      <a:pt x="50720" y="50720"/>
                    </a:cubicBezTo>
                    <a:cubicBezTo>
                      <a:pt x="83196" y="18245"/>
                      <a:pt x="127242" y="0"/>
                      <a:pt x="173169" y="0"/>
                    </a:cubicBezTo>
                    <a:close/>
                  </a:path>
                </a:pathLst>
              </a:custGeom>
              <a:solidFill>
                <a:srgbClr val="E6A233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2971352" y="366275"/>
              <a:ext cx="18788975" cy="2422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60"/>
                </a:lnSpc>
              </a:pPr>
              <a:r>
                <a:rPr lang="en-US" sz="3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Typy druhých dokladov preukazujúcich </a:t>
              </a:r>
            </a:p>
            <a:p>
              <a:pPr algn="ctr">
                <a:lnSpc>
                  <a:spcPts val="4760"/>
                </a:lnSpc>
              </a:pPr>
              <a:r>
                <a:rPr lang="en-US" sz="3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relevanciu účtovného dokladu </a:t>
              </a:r>
            </a:p>
            <a:p>
              <a:pPr algn="ctr">
                <a:lnSpc>
                  <a:spcPts val="5180"/>
                </a:lnSpc>
                <a:spcBef>
                  <a:spcPct val="0"/>
                </a:spcBef>
              </a:pPr>
              <a:r>
                <a:rPr lang="en-US" sz="37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 Rumunsku 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489831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7014839" y="544273"/>
            <a:ext cx="832003" cy="968854"/>
          </a:xfrm>
          <a:custGeom>
            <a:avLst/>
            <a:gdLst/>
            <a:ahLst/>
            <a:cxnLst/>
            <a:rect l="l" t="t" r="r" b="b"/>
            <a:pathLst>
              <a:path w="832003" h="968854">
                <a:moveTo>
                  <a:pt x="0" y="0"/>
                </a:moveTo>
                <a:lnTo>
                  <a:pt x="832003" y="0"/>
                </a:lnTo>
                <a:lnTo>
                  <a:pt x="832003" y="968854"/>
                </a:lnTo>
                <a:lnTo>
                  <a:pt x="0" y="968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378021"/>
            <a:chOff x="0" y="0"/>
            <a:chExt cx="24384000" cy="13837362"/>
          </a:xfrm>
        </p:grpSpPr>
        <p:sp>
          <p:nvSpPr>
            <p:cNvPr id="4" name="Freeform 4"/>
            <p:cNvSpPr/>
            <p:nvPr/>
          </p:nvSpPr>
          <p:spPr>
            <a:xfrm>
              <a:off x="1907604" y="9269241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5" name="Freeform 5"/>
            <p:cNvSpPr/>
            <p:nvPr/>
          </p:nvSpPr>
          <p:spPr>
            <a:xfrm>
              <a:off x="1907604" y="7610447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6" name="Freeform 6"/>
            <p:cNvSpPr/>
            <p:nvPr/>
          </p:nvSpPr>
          <p:spPr>
            <a:xfrm>
              <a:off x="1907604" y="6021027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Freeform 7"/>
            <p:cNvSpPr/>
            <p:nvPr/>
          </p:nvSpPr>
          <p:spPr>
            <a:xfrm>
              <a:off x="1907604" y="4391568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Freeform 8"/>
            <p:cNvSpPr/>
            <p:nvPr/>
          </p:nvSpPr>
          <p:spPr>
            <a:xfrm>
              <a:off x="1907604" y="10861598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13160969" y="5115378"/>
              <a:ext cx="9630823" cy="3999087"/>
              <a:chOff x="0" y="0"/>
              <a:chExt cx="1902385" cy="78994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02385" cy="789943"/>
              </a:xfrm>
              <a:custGeom>
                <a:avLst/>
                <a:gdLst/>
                <a:ahLst/>
                <a:cxnLst/>
                <a:rect l="l" t="t" r="r" b="b"/>
                <a:pathLst>
                  <a:path w="1902385" h="789943">
                    <a:moveTo>
                      <a:pt x="54663" y="0"/>
                    </a:moveTo>
                    <a:lnTo>
                      <a:pt x="1847722" y="0"/>
                    </a:lnTo>
                    <a:cubicBezTo>
                      <a:pt x="1877911" y="0"/>
                      <a:pt x="1902385" y="24473"/>
                      <a:pt x="1902385" y="54663"/>
                    </a:cubicBezTo>
                    <a:lnTo>
                      <a:pt x="1902385" y="735280"/>
                    </a:lnTo>
                    <a:cubicBezTo>
                      <a:pt x="1902385" y="749778"/>
                      <a:pt x="1896626" y="763681"/>
                      <a:pt x="1886374" y="773933"/>
                    </a:cubicBezTo>
                    <a:cubicBezTo>
                      <a:pt x="1876123" y="784184"/>
                      <a:pt x="1862219" y="789943"/>
                      <a:pt x="1847722" y="789943"/>
                    </a:cubicBezTo>
                    <a:lnTo>
                      <a:pt x="54663" y="789943"/>
                    </a:lnTo>
                    <a:cubicBezTo>
                      <a:pt x="40166" y="789943"/>
                      <a:pt x="26262" y="784184"/>
                      <a:pt x="16010" y="773933"/>
                    </a:cubicBezTo>
                    <a:cubicBezTo>
                      <a:pt x="5759" y="763681"/>
                      <a:pt x="0" y="749778"/>
                      <a:pt x="0" y="735280"/>
                    </a:cubicBezTo>
                    <a:lnTo>
                      <a:pt x="0" y="54663"/>
                    </a:lnTo>
                    <a:cubicBezTo>
                      <a:pt x="0" y="40166"/>
                      <a:pt x="5759" y="26262"/>
                      <a:pt x="16010" y="16010"/>
                    </a:cubicBezTo>
                    <a:cubicBezTo>
                      <a:pt x="26262" y="5759"/>
                      <a:pt x="40166" y="0"/>
                      <a:pt x="546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1902385" cy="818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5228085" y="6387580"/>
              <a:ext cx="6826394" cy="1638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Pozor, za druhý doklad sa nepovažuje výpis z účtu o úhrade faktúry/ zmluvy/dohody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501841" y="6257935"/>
              <a:ext cx="1221916" cy="1767691"/>
            </a:xfrm>
            <a:custGeom>
              <a:avLst/>
              <a:gdLst/>
              <a:ahLst/>
              <a:cxnLst/>
              <a:rect l="l" t="t" r="r" b="b"/>
              <a:pathLst>
                <a:path w="1221916" h="1767691">
                  <a:moveTo>
                    <a:pt x="0" y="0"/>
                  </a:moveTo>
                  <a:lnTo>
                    <a:pt x="1221916" y="0"/>
                  </a:lnTo>
                  <a:lnTo>
                    <a:pt x="1221916" y="1767691"/>
                  </a:lnTo>
                  <a:lnTo>
                    <a:pt x="0" y="1767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971352" y="4353468"/>
              <a:ext cx="6826394" cy="9483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1"/>
                </a:lnSpc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Predračun  = Predfaktúra</a:t>
              </a:r>
            </a:p>
            <a:p>
              <a:pPr algn="l">
                <a:lnSpc>
                  <a:spcPts val="3361"/>
                </a:lnSpc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Avansni račun = Zálohová faktúra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Otpremenica = Dodací list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Ponuda = Cenová Ponuka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Email  s potvrdením objednávky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grpSp>
          <p:nvGrpSpPr>
            <p:cNvPr id="15" name="Group 15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3169" y="0"/>
                    </a:moveTo>
                    <a:lnTo>
                      <a:pt x="427343" y="0"/>
                    </a:lnTo>
                    <a:cubicBezTo>
                      <a:pt x="473271" y="0"/>
                      <a:pt x="517317" y="18245"/>
                      <a:pt x="549792" y="50720"/>
                    </a:cubicBezTo>
                    <a:cubicBezTo>
                      <a:pt x="582268" y="83196"/>
                      <a:pt x="600512" y="127242"/>
                      <a:pt x="600512" y="173169"/>
                    </a:cubicBezTo>
                    <a:lnTo>
                      <a:pt x="600512" y="4643423"/>
                    </a:lnTo>
                    <a:cubicBezTo>
                      <a:pt x="600512" y="4689351"/>
                      <a:pt x="582268" y="4733397"/>
                      <a:pt x="549792" y="4765872"/>
                    </a:cubicBezTo>
                    <a:cubicBezTo>
                      <a:pt x="517317" y="4798348"/>
                      <a:pt x="473271" y="4816592"/>
                      <a:pt x="427343" y="4816592"/>
                    </a:cubicBezTo>
                    <a:lnTo>
                      <a:pt x="173169" y="4816592"/>
                    </a:lnTo>
                    <a:cubicBezTo>
                      <a:pt x="77530" y="4816592"/>
                      <a:pt x="0" y="4739062"/>
                      <a:pt x="0" y="4643423"/>
                    </a:cubicBezTo>
                    <a:lnTo>
                      <a:pt x="0" y="173169"/>
                    </a:lnTo>
                    <a:cubicBezTo>
                      <a:pt x="0" y="127242"/>
                      <a:pt x="18245" y="83196"/>
                      <a:pt x="50720" y="50720"/>
                    </a:cubicBezTo>
                    <a:cubicBezTo>
                      <a:pt x="83196" y="18245"/>
                      <a:pt x="127242" y="0"/>
                      <a:pt x="173169" y="0"/>
                    </a:cubicBezTo>
                    <a:close/>
                  </a:path>
                </a:pathLst>
              </a:custGeom>
              <a:solidFill>
                <a:srgbClr val="E6A233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2971352" y="366275"/>
              <a:ext cx="18788975" cy="2422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60"/>
                </a:lnSpc>
              </a:pPr>
              <a:r>
                <a:rPr lang="en-US" sz="3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Typy druhých dokladov preukazujúcich </a:t>
              </a:r>
            </a:p>
            <a:p>
              <a:pPr algn="ctr">
                <a:lnSpc>
                  <a:spcPts val="4760"/>
                </a:lnSpc>
              </a:pPr>
              <a:r>
                <a:rPr lang="en-US" sz="3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relevanciu účtovného dokladu </a:t>
              </a:r>
            </a:p>
            <a:p>
              <a:pPr algn="ctr">
                <a:lnSpc>
                  <a:spcPts val="5179"/>
                </a:lnSpc>
                <a:spcBef>
                  <a:spcPct val="0"/>
                </a:spcBef>
              </a:pPr>
              <a:r>
                <a:rPr lang="en-US" sz="36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 Srbsku 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489831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7014839" y="544273"/>
            <a:ext cx="832003" cy="968854"/>
          </a:xfrm>
          <a:custGeom>
            <a:avLst/>
            <a:gdLst/>
            <a:ahLst/>
            <a:cxnLst/>
            <a:rect l="l" t="t" r="r" b="b"/>
            <a:pathLst>
              <a:path w="832003" h="968854">
                <a:moveTo>
                  <a:pt x="0" y="0"/>
                </a:moveTo>
                <a:lnTo>
                  <a:pt x="832003" y="0"/>
                </a:lnTo>
                <a:lnTo>
                  <a:pt x="832003" y="968854"/>
                </a:lnTo>
                <a:lnTo>
                  <a:pt x="0" y="968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1288628"/>
            <a:chOff x="0" y="0"/>
            <a:chExt cx="24384000" cy="15051504"/>
          </a:xfrm>
        </p:grpSpPr>
        <p:sp>
          <p:nvSpPr>
            <p:cNvPr id="4" name="Freeform 4"/>
            <p:cNvSpPr/>
            <p:nvPr/>
          </p:nvSpPr>
          <p:spPr>
            <a:xfrm>
              <a:off x="1856847" y="12113844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5" name="Freeform 5"/>
            <p:cNvSpPr/>
            <p:nvPr/>
          </p:nvSpPr>
          <p:spPr>
            <a:xfrm>
              <a:off x="1856847" y="8802130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6" name="Freeform 6"/>
            <p:cNvSpPr/>
            <p:nvPr/>
          </p:nvSpPr>
          <p:spPr>
            <a:xfrm>
              <a:off x="1856847" y="7143336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Freeform 7"/>
            <p:cNvSpPr/>
            <p:nvPr/>
          </p:nvSpPr>
          <p:spPr>
            <a:xfrm>
              <a:off x="1856847" y="5553916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Freeform 8"/>
            <p:cNvSpPr/>
            <p:nvPr/>
          </p:nvSpPr>
          <p:spPr>
            <a:xfrm>
              <a:off x="1856847" y="3924457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Freeform 9"/>
            <p:cNvSpPr/>
            <p:nvPr/>
          </p:nvSpPr>
          <p:spPr>
            <a:xfrm>
              <a:off x="1856847" y="10394487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12815611" y="4339636"/>
              <a:ext cx="10196789" cy="3999087"/>
              <a:chOff x="0" y="0"/>
              <a:chExt cx="2014181" cy="78994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014181" cy="789943"/>
              </a:xfrm>
              <a:custGeom>
                <a:avLst/>
                <a:gdLst/>
                <a:ahLst/>
                <a:cxnLst/>
                <a:rect l="l" t="t" r="r" b="b"/>
                <a:pathLst>
                  <a:path w="2014181" h="789943">
                    <a:moveTo>
                      <a:pt x="51629" y="0"/>
                    </a:moveTo>
                    <a:lnTo>
                      <a:pt x="1962552" y="0"/>
                    </a:lnTo>
                    <a:cubicBezTo>
                      <a:pt x="1991065" y="0"/>
                      <a:pt x="2014181" y="23115"/>
                      <a:pt x="2014181" y="51629"/>
                    </a:cubicBezTo>
                    <a:lnTo>
                      <a:pt x="2014181" y="738314"/>
                    </a:lnTo>
                    <a:cubicBezTo>
                      <a:pt x="2014181" y="766828"/>
                      <a:pt x="1991065" y="789943"/>
                      <a:pt x="1962552" y="789943"/>
                    </a:cubicBezTo>
                    <a:lnTo>
                      <a:pt x="51629" y="789943"/>
                    </a:lnTo>
                    <a:cubicBezTo>
                      <a:pt x="37936" y="789943"/>
                      <a:pt x="24804" y="784504"/>
                      <a:pt x="15122" y="774821"/>
                    </a:cubicBezTo>
                    <a:cubicBezTo>
                      <a:pt x="5439" y="765139"/>
                      <a:pt x="0" y="752007"/>
                      <a:pt x="0" y="738314"/>
                    </a:cubicBezTo>
                    <a:lnTo>
                      <a:pt x="0" y="51629"/>
                    </a:lnTo>
                    <a:cubicBezTo>
                      <a:pt x="0" y="37936"/>
                      <a:pt x="5439" y="24804"/>
                      <a:pt x="15122" y="15122"/>
                    </a:cubicBezTo>
                    <a:cubicBezTo>
                      <a:pt x="24804" y="5439"/>
                      <a:pt x="37936" y="0"/>
                      <a:pt x="51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014181" cy="818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5534521" y="5599689"/>
              <a:ext cx="6826394" cy="1638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Pozor, za druhý doklad sa nepovažuje výpis z účtu o úhrade faktúry/ zmluvy/dohody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13343380" y="5553916"/>
              <a:ext cx="1221916" cy="1767691"/>
            </a:xfrm>
            <a:custGeom>
              <a:avLst/>
              <a:gdLst/>
              <a:ahLst/>
              <a:cxnLst/>
              <a:rect l="l" t="t" r="r" b="b"/>
              <a:pathLst>
                <a:path w="1221916" h="1767691">
                  <a:moveTo>
                    <a:pt x="0" y="0"/>
                  </a:moveTo>
                  <a:lnTo>
                    <a:pt x="1221916" y="0"/>
                  </a:lnTo>
                  <a:lnTo>
                    <a:pt x="1221916" y="1767691"/>
                  </a:lnTo>
                  <a:lnTo>
                    <a:pt x="0" y="1767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831258" y="3886357"/>
              <a:ext cx="6826394" cy="11165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1"/>
                </a:lnSpc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Predračun  = Predfaktúra</a:t>
              </a:r>
            </a:p>
            <a:p>
              <a:pPr algn="l">
                <a:lnSpc>
                  <a:spcPts val="3361"/>
                </a:lnSpc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Avansni račun = Zálohová faktúra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Otpremenica = Dodací list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Ponuda = Cenová Ponuka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Putni nalog = Cestovný príkaz 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Email  s potvrdením objednávky</a:t>
              </a: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361"/>
                </a:lnSpc>
                <a:spcBef>
                  <a:spcPct val="0"/>
                </a:spcBef>
              </a:pPr>
              <a:endParaRPr 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grpSp>
          <p:nvGrpSpPr>
            <p:cNvPr id="16" name="Group 16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3169" y="0"/>
                    </a:moveTo>
                    <a:lnTo>
                      <a:pt x="427343" y="0"/>
                    </a:lnTo>
                    <a:cubicBezTo>
                      <a:pt x="473271" y="0"/>
                      <a:pt x="517317" y="18245"/>
                      <a:pt x="549792" y="50720"/>
                    </a:cubicBezTo>
                    <a:cubicBezTo>
                      <a:pt x="582268" y="83196"/>
                      <a:pt x="600512" y="127242"/>
                      <a:pt x="600512" y="173169"/>
                    </a:cubicBezTo>
                    <a:lnTo>
                      <a:pt x="600512" y="4643423"/>
                    </a:lnTo>
                    <a:cubicBezTo>
                      <a:pt x="600512" y="4689351"/>
                      <a:pt x="582268" y="4733397"/>
                      <a:pt x="549792" y="4765872"/>
                    </a:cubicBezTo>
                    <a:cubicBezTo>
                      <a:pt x="517317" y="4798348"/>
                      <a:pt x="473271" y="4816592"/>
                      <a:pt x="427343" y="4816592"/>
                    </a:cubicBezTo>
                    <a:lnTo>
                      <a:pt x="173169" y="4816592"/>
                    </a:lnTo>
                    <a:cubicBezTo>
                      <a:pt x="77530" y="4816592"/>
                      <a:pt x="0" y="4739062"/>
                      <a:pt x="0" y="4643423"/>
                    </a:cubicBezTo>
                    <a:lnTo>
                      <a:pt x="0" y="173169"/>
                    </a:lnTo>
                    <a:cubicBezTo>
                      <a:pt x="0" y="127242"/>
                      <a:pt x="18245" y="83196"/>
                      <a:pt x="50720" y="50720"/>
                    </a:cubicBezTo>
                    <a:cubicBezTo>
                      <a:pt x="83196" y="18245"/>
                      <a:pt x="127242" y="0"/>
                      <a:pt x="173169" y="0"/>
                    </a:cubicBezTo>
                    <a:close/>
                  </a:path>
                </a:pathLst>
              </a:custGeom>
              <a:solidFill>
                <a:srgbClr val="E6A233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3421123" y="275235"/>
              <a:ext cx="18788975" cy="2422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60"/>
                </a:lnSpc>
              </a:pPr>
              <a:r>
                <a:rPr lang="en-US" sz="3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Typy druhých dokladov preukazujúcich </a:t>
              </a:r>
            </a:p>
            <a:p>
              <a:pPr algn="ctr">
                <a:lnSpc>
                  <a:spcPts val="4760"/>
                </a:lnSpc>
              </a:pPr>
              <a:r>
                <a:rPr lang="en-US" sz="3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relevanciu účtovného dokladu </a:t>
              </a:r>
            </a:p>
            <a:p>
              <a:pPr algn="ctr">
                <a:lnSpc>
                  <a:spcPts val="5179"/>
                </a:lnSpc>
                <a:spcBef>
                  <a:spcPct val="0"/>
                </a:spcBef>
              </a:pPr>
              <a:r>
                <a:rPr lang="en-US" sz="36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 Chorvátsku 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489831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3798430" y="9526030"/>
              <a:ext cx="9442691" cy="2192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Račun-otpremenica = doklad obsahujúci náležitosti potrebné na preukázanie odoslania tovaru, vrátane identifikácie tovaru, množstva a dodacích údajov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12815611" y="10225911"/>
              <a:ext cx="527769" cy="830357"/>
            </a:xfrm>
            <a:custGeom>
              <a:avLst/>
              <a:gdLst/>
              <a:ahLst/>
              <a:cxnLst/>
              <a:rect l="l" t="t" r="r" b="b"/>
              <a:pathLst>
                <a:path w="527769" h="830357">
                  <a:moveTo>
                    <a:pt x="0" y="0"/>
                  </a:moveTo>
                  <a:lnTo>
                    <a:pt x="527769" y="0"/>
                  </a:lnTo>
                  <a:lnTo>
                    <a:pt x="527769" y="830357"/>
                  </a:lnTo>
                  <a:lnTo>
                    <a:pt x="0" y="83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10914" y="981075"/>
            <a:ext cx="13655278" cy="842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7"/>
              </a:lnSpc>
              <a:spcBef>
                <a:spcPct val="0"/>
              </a:spcBef>
            </a:pPr>
            <a:r>
              <a:rPr lang="en-US" sz="2548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Pri nahrávaní príloh v časti: </a:t>
            </a:r>
            <a:r>
              <a:rPr lang="en-US" sz="2548" b="1">
                <a:solidFill>
                  <a:srgbClr val="E6A233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Výpisy z účtov</a:t>
            </a:r>
          </a:p>
          <a:p>
            <a:pPr algn="ctr">
              <a:lnSpc>
                <a:spcPts val="3287"/>
              </a:lnSpc>
              <a:spcBef>
                <a:spcPct val="0"/>
              </a:spcBef>
            </a:pPr>
            <a:r>
              <a:rPr lang="en-US" sz="2348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vložíte výpisy o úhradách za jednotlivé výdavky (kartou/bankovým prevodom/ v hotovosti).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430001" y="2255378"/>
            <a:ext cx="3850464" cy="941628"/>
            <a:chOff x="0" y="0"/>
            <a:chExt cx="1014114" cy="2480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14114" cy="248001"/>
            </a:xfrm>
            <a:custGeom>
              <a:avLst/>
              <a:gdLst/>
              <a:ahLst/>
              <a:cxnLst/>
              <a:rect l="l" t="t" r="r" b="b"/>
              <a:pathLst>
                <a:path w="1014114" h="248001">
                  <a:moveTo>
                    <a:pt x="102543" y="0"/>
                  </a:moveTo>
                  <a:lnTo>
                    <a:pt x="911571" y="0"/>
                  </a:lnTo>
                  <a:cubicBezTo>
                    <a:pt x="938767" y="0"/>
                    <a:pt x="964849" y="10804"/>
                    <a:pt x="984080" y="30034"/>
                  </a:cubicBezTo>
                  <a:cubicBezTo>
                    <a:pt x="1003310" y="49265"/>
                    <a:pt x="1014114" y="75347"/>
                    <a:pt x="1014114" y="102543"/>
                  </a:cubicBezTo>
                  <a:lnTo>
                    <a:pt x="1014114" y="145458"/>
                  </a:lnTo>
                  <a:cubicBezTo>
                    <a:pt x="1014114" y="202091"/>
                    <a:pt x="968204" y="248001"/>
                    <a:pt x="911571" y="248001"/>
                  </a:cubicBezTo>
                  <a:lnTo>
                    <a:pt x="102543" y="248001"/>
                  </a:lnTo>
                  <a:cubicBezTo>
                    <a:pt x="75347" y="248001"/>
                    <a:pt x="49265" y="237197"/>
                    <a:pt x="30034" y="217967"/>
                  </a:cubicBezTo>
                  <a:cubicBezTo>
                    <a:pt x="10804" y="198736"/>
                    <a:pt x="0" y="172654"/>
                    <a:pt x="0" y="145458"/>
                  </a:cubicBezTo>
                  <a:lnTo>
                    <a:pt x="0" y="102543"/>
                  </a:lnTo>
                  <a:cubicBezTo>
                    <a:pt x="0" y="45910"/>
                    <a:pt x="45910" y="0"/>
                    <a:pt x="102543" y="0"/>
                  </a:cubicBezTo>
                  <a:close/>
                </a:path>
              </a:pathLst>
            </a:custGeom>
            <a:solidFill>
              <a:srgbClr val="E6A233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014114" cy="295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0990" y="2542972"/>
            <a:ext cx="20153549" cy="7592356"/>
            <a:chOff x="0" y="0"/>
            <a:chExt cx="26871399" cy="10123141"/>
          </a:xfrm>
        </p:grpSpPr>
        <p:sp>
          <p:nvSpPr>
            <p:cNvPr id="7" name="Freeform 7"/>
            <p:cNvSpPr/>
            <p:nvPr/>
          </p:nvSpPr>
          <p:spPr>
            <a:xfrm rot="-5400000">
              <a:off x="354538" y="5457673"/>
              <a:ext cx="4310930" cy="5020005"/>
            </a:xfrm>
            <a:custGeom>
              <a:avLst/>
              <a:gdLst/>
              <a:ahLst/>
              <a:cxnLst/>
              <a:rect l="l" t="t" r="r" b="b"/>
              <a:pathLst>
                <a:path w="4310930" h="5020005">
                  <a:moveTo>
                    <a:pt x="0" y="0"/>
                  </a:moveTo>
                  <a:lnTo>
                    <a:pt x="4310929" y="0"/>
                  </a:lnTo>
                  <a:lnTo>
                    <a:pt x="4310929" y="5020006"/>
                  </a:lnTo>
                  <a:lnTo>
                    <a:pt x="0" y="5020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Freeform 8"/>
            <p:cNvSpPr/>
            <p:nvPr/>
          </p:nvSpPr>
          <p:spPr>
            <a:xfrm rot="-5400000">
              <a:off x="6491610" y="5457673"/>
              <a:ext cx="4310930" cy="5020005"/>
            </a:xfrm>
            <a:custGeom>
              <a:avLst/>
              <a:gdLst/>
              <a:ahLst/>
              <a:cxnLst/>
              <a:rect l="l" t="t" r="r" b="b"/>
              <a:pathLst>
                <a:path w="4310930" h="5020005">
                  <a:moveTo>
                    <a:pt x="0" y="0"/>
                  </a:moveTo>
                  <a:lnTo>
                    <a:pt x="4310930" y="0"/>
                  </a:lnTo>
                  <a:lnTo>
                    <a:pt x="4310930" y="5020006"/>
                  </a:lnTo>
                  <a:lnTo>
                    <a:pt x="0" y="5020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1949892" y="2192844"/>
              <a:ext cx="9713266" cy="4744758"/>
              <a:chOff x="0" y="0"/>
              <a:chExt cx="1918670" cy="93723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8670" cy="937236"/>
              </a:xfrm>
              <a:custGeom>
                <a:avLst/>
                <a:gdLst/>
                <a:ahLst/>
                <a:cxnLst/>
                <a:rect l="l" t="t" r="r" b="b"/>
                <a:pathLst>
                  <a:path w="1918670" h="937236">
                    <a:moveTo>
                      <a:pt x="54199" y="0"/>
                    </a:moveTo>
                    <a:lnTo>
                      <a:pt x="1864470" y="0"/>
                    </a:lnTo>
                    <a:cubicBezTo>
                      <a:pt x="1894404" y="0"/>
                      <a:pt x="1918670" y="24266"/>
                      <a:pt x="1918670" y="54199"/>
                    </a:cubicBezTo>
                    <a:lnTo>
                      <a:pt x="1918670" y="883037"/>
                    </a:lnTo>
                    <a:cubicBezTo>
                      <a:pt x="1918670" y="912970"/>
                      <a:pt x="1894404" y="937236"/>
                      <a:pt x="1864470" y="937236"/>
                    </a:cubicBezTo>
                    <a:lnTo>
                      <a:pt x="54199" y="937236"/>
                    </a:lnTo>
                    <a:cubicBezTo>
                      <a:pt x="24266" y="937236"/>
                      <a:pt x="0" y="912970"/>
                      <a:pt x="0" y="883037"/>
                    </a:cubicBezTo>
                    <a:lnTo>
                      <a:pt x="0" y="54199"/>
                    </a:lnTo>
                    <a:cubicBezTo>
                      <a:pt x="0" y="24266"/>
                      <a:pt x="24266" y="0"/>
                      <a:pt x="541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1918670" cy="9658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V prípade úhrady výdavku hradeného z dotácie </a:t>
                </a:r>
                <a:r>
                  <a:rPr lang="en-US" sz="2400" b="1" spc="-48">
                    <a:solidFill>
                      <a:srgbClr val="E6A233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bezhotovostnou platbou, </a:t>
                </a:r>
              </a:p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(platba bankovým prevodom, platba kartou) </a:t>
                </a:r>
              </a:p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je potrebné doručiť výpisy z dotačného účtu potvrdzujúce tieto bezhotovostné úhrady </a:t>
                </a:r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0662839" y="-38100"/>
              <a:ext cx="3192304" cy="526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27"/>
                </a:lnSpc>
                <a:spcBef>
                  <a:spcPct val="0"/>
                </a:spcBef>
              </a:pPr>
              <a:r>
                <a:rPr lang="en-US" sz="24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 prípade, keď: </a:t>
              </a:r>
            </a:p>
          </p:txBody>
        </p:sp>
        <p:sp>
          <p:nvSpPr>
            <p:cNvPr id="13" name="Freeform 13"/>
            <p:cNvSpPr/>
            <p:nvPr/>
          </p:nvSpPr>
          <p:spPr>
            <a:xfrm rot="-5400000">
              <a:off x="12670502" y="5457673"/>
              <a:ext cx="4310930" cy="5020005"/>
            </a:xfrm>
            <a:custGeom>
              <a:avLst/>
              <a:gdLst/>
              <a:ahLst/>
              <a:cxnLst/>
              <a:rect l="l" t="t" r="r" b="b"/>
              <a:pathLst>
                <a:path w="4310930" h="5020005">
                  <a:moveTo>
                    <a:pt x="0" y="0"/>
                  </a:moveTo>
                  <a:lnTo>
                    <a:pt x="4310929" y="0"/>
                  </a:lnTo>
                  <a:lnTo>
                    <a:pt x="4310929" y="5020006"/>
                  </a:lnTo>
                  <a:lnTo>
                    <a:pt x="0" y="5020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4" name="Freeform 14"/>
            <p:cNvSpPr/>
            <p:nvPr/>
          </p:nvSpPr>
          <p:spPr>
            <a:xfrm rot="-5400000">
              <a:off x="18808107" y="5457673"/>
              <a:ext cx="4310930" cy="5020005"/>
            </a:xfrm>
            <a:custGeom>
              <a:avLst/>
              <a:gdLst/>
              <a:ahLst/>
              <a:cxnLst/>
              <a:rect l="l" t="t" r="r" b="b"/>
              <a:pathLst>
                <a:path w="4310930" h="5020005">
                  <a:moveTo>
                    <a:pt x="0" y="0"/>
                  </a:moveTo>
                  <a:lnTo>
                    <a:pt x="4310930" y="0"/>
                  </a:lnTo>
                  <a:lnTo>
                    <a:pt x="4310930" y="5020006"/>
                  </a:lnTo>
                  <a:lnTo>
                    <a:pt x="0" y="5020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13084481" y="3888902"/>
              <a:ext cx="9713266" cy="4388077"/>
              <a:chOff x="0" y="0"/>
              <a:chExt cx="1918670" cy="86678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918670" cy="866781"/>
              </a:xfrm>
              <a:custGeom>
                <a:avLst/>
                <a:gdLst/>
                <a:ahLst/>
                <a:cxnLst/>
                <a:rect l="l" t="t" r="r" b="b"/>
                <a:pathLst>
                  <a:path w="1918670" h="866781">
                    <a:moveTo>
                      <a:pt x="54199" y="0"/>
                    </a:moveTo>
                    <a:lnTo>
                      <a:pt x="1864470" y="0"/>
                    </a:lnTo>
                    <a:cubicBezTo>
                      <a:pt x="1894404" y="0"/>
                      <a:pt x="1918670" y="24266"/>
                      <a:pt x="1918670" y="54199"/>
                    </a:cubicBezTo>
                    <a:lnTo>
                      <a:pt x="1918670" y="812582"/>
                    </a:lnTo>
                    <a:cubicBezTo>
                      <a:pt x="1918670" y="842515"/>
                      <a:pt x="1894404" y="866781"/>
                      <a:pt x="1864470" y="866781"/>
                    </a:cubicBezTo>
                    <a:lnTo>
                      <a:pt x="54199" y="866781"/>
                    </a:lnTo>
                    <a:cubicBezTo>
                      <a:pt x="24266" y="866781"/>
                      <a:pt x="0" y="842515"/>
                      <a:pt x="0" y="812582"/>
                    </a:cubicBezTo>
                    <a:lnTo>
                      <a:pt x="0" y="54199"/>
                    </a:lnTo>
                    <a:cubicBezTo>
                      <a:pt x="0" y="24266"/>
                      <a:pt x="24266" y="0"/>
                      <a:pt x="541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1918670" cy="8953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V prípade úhrady výdavku hradeného z dotácie </a:t>
                </a:r>
                <a:r>
                  <a:rPr lang="en-US" sz="2400" b="1" spc="-48">
                    <a:solidFill>
                      <a:srgbClr val="E6A233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v hotovosti </a:t>
                </a:r>
              </a:p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je potrebné doručiť výpisy z dotačného účtu </a:t>
                </a:r>
              </a:p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o výbere hotovosti potvrdzujúce tieto hotovostné úhrady</a:t>
                </a:r>
              </a:p>
            </p:txBody>
          </p:sp>
        </p:grpSp>
        <p:sp>
          <p:nvSpPr>
            <p:cNvPr id="18" name="AutoShape 18"/>
            <p:cNvSpPr/>
            <p:nvPr/>
          </p:nvSpPr>
          <p:spPr>
            <a:xfrm flipV="1">
              <a:off x="7506466" y="1252929"/>
              <a:ext cx="4470881" cy="571396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ysDot"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12698267" y="1227529"/>
              <a:ext cx="5779399" cy="2239841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ysDot"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0" name="AutoShape 20"/>
            <p:cNvSpPr/>
            <p:nvPr/>
          </p:nvSpPr>
          <p:spPr>
            <a:xfrm flipV="1">
              <a:off x="15063420" y="74202"/>
              <a:ext cx="9433504" cy="49083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ysDot"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15063288" y="896298"/>
              <a:ext cx="11800568" cy="3670214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ysDot"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902483" y="8957530"/>
            <a:ext cx="3657156" cy="4258696"/>
          </a:xfrm>
          <a:custGeom>
            <a:avLst/>
            <a:gdLst/>
            <a:ahLst/>
            <a:cxnLst/>
            <a:rect l="l" t="t" r="r" b="b"/>
            <a:pathLst>
              <a:path w="3657156" h="4258696">
                <a:moveTo>
                  <a:pt x="0" y="0"/>
                </a:moveTo>
                <a:lnTo>
                  <a:pt x="3657155" y="0"/>
                </a:lnTo>
                <a:lnTo>
                  <a:pt x="3657155" y="4258696"/>
                </a:lnTo>
                <a:lnTo>
                  <a:pt x="0" y="4258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3" name="Group 3"/>
          <p:cNvGrpSpPr/>
          <p:nvPr/>
        </p:nvGrpSpPr>
        <p:grpSpPr>
          <a:xfrm>
            <a:off x="-276700" y="245335"/>
            <a:ext cx="18137109" cy="9723028"/>
            <a:chOff x="0" y="0"/>
            <a:chExt cx="24182812" cy="12964037"/>
          </a:xfrm>
        </p:grpSpPr>
        <p:sp>
          <p:nvSpPr>
            <p:cNvPr id="4" name="Freeform 4"/>
            <p:cNvSpPr/>
            <p:nvPr/>
          </p:nvSpPr>
          <p:spPr>
            <a:xfrm>
              <a:off x="583587" y="0"/>
              <a:ext cx="3899785" cy="1870629"/>
            </a:xfrm>
            <a:custGeom>
              <a:avLst/>
              <a:gdLst/>
              <a:ahLst/>
              <a:cxnLst/>
              <a:rect l="l" t="t" r="r" b="b"/>
              <a:pathLst>
                <a:path w="3899785" h="1870629">
                  <a:moveTo>
                    <a:pt x="0" y="0"/>
                  </a:moveTo>
                  <a:lnTo>
                    <a:pt x="3899785" y="0"/>
                  </a:lnTo>
                  <a:lnTo>
                    <a:pt x="3899785" y="1870629"/>
                  </a:lnTo>
                  <a:lnTo>
                    <a:pt x="0" y="1870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18905577" y="-401027"/>
              <a:ext cx="4876207" cy="5678262"/>
            </a:xfrm>
            <a:custGeom>
              <a:avLst/>
              <a:gdLst/>
              <a:ahLst/>
              <a:cxnLst/>
              <a:rect l="l" t="t" r="r" b="b"/>
              <a:pathLst>
                <a:path w="4876207" h="5678262">
                  <a:moveTo>
                    <a:pt x="0" y="0"/>
                  </a:moveTo>
                  <a:lnTo>
                    <a:pt x="4876208" y="0"/>
                  </a:lnTo>
                  <a:lnTo>
                    <a:pt x="4876208" y="5678262"/>
                  </a:lnTo>
                  <a:lnTo>
                    <a:pt x="0" y="5678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3601185"/>
              <a:ext cx="5965055" cy="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ysDot"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6634258" y="1139906"/>
              <a:ext cx="12696415" cy="4490758"/>
              <a:chOff x="0" y="0"/>
              <a:chExt cx="2507934" cy="88706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507934" cy="887063"/>
              </a:xfrm>
              <a:custGeom>
                <a:avLst/>
                <a:gdLst/>
                <a:ahLst/>
                <a:cxnLst/>
                <a:rect l="l" t="t" r="r" b="b"/>
                <a:pathLst>
                  <a:path w="2507934" h="887063">
                    <a:moveTo>
                      <a:pt x="41465" y="0"/>
                    </a:moveTo>
                    <a:lnTo>
                      <a:pt x="2466469" y="0"/>
                    </a:lnTo>
                    <a:cubicBezTo>
                      <a:pt x="2477466" y="0"/>
                      <a:pt x="2488013" y="4369"/>
                      <a:pt x="2495789" y="12145"/>
                    </a:cubicBezTo>
                    <a:cubicBezTo>
                      <a:pt x="2503565" y="19921"/>
                      <a:pt x="2507934" y="30467"/>
                      <a:pt x="2507934" y="41465"/>
                    </a:cubicBezTo>
                    <a:lnTo>
                      <a:pt x="2507934" y="845599"/>
                    </a:lnTo>
                    <a:cubicBezTo>
                      <a:pt x="2507934" y="856596"/>
                      <a:pt x="2503565" y="867143"/>
                      <a:pt x="2495789" y="874919"/>
                    </a:cubicBezTo>
                    <a:cubicBezTo>
                      <a:pt x="2488013" y="882695"/>
                      <a:pt x="2477466" y="887063"/>
                      <a:pt x="2466469" y="887063"/>
                    </a:cubicBezTo>
                    <a:lnTo>
                      <a:pt x="41465" y="887063"/>
                    </a:lnTo>
                    <a:cubicBezTo>
                      <a:pt x="30467" y="887063"/>
                      <a:pt x="19921" y="882695"/>
                      <a:pt x="12145" y="874919"/>
                    </a:cubicBezTo>
                    <a:cubicBezTo>
                      <a:pt x="4369" y="867143"/>
                      <a:pt x="0" y="856596"/>
                      <a:pt x="0" y="845599"/>
                    </a:cubicBezTo>
                    <a:lnTo>
                      <a:pt x="0" y="41465"/>
                    </a:lnTo>
                    <a:cubicBezTo>
                      <a:pt x="0" y="30467"/>
                      <a:pt x="4369" y="19921"/>
                      <a:pt x="12145" y="12145"/>
                    </a:cubicBezTo>
                    <a:cubicBezTo>
                      <a:pt x="19921" y="4369"/>
                      <a:pt x="30467" y="0"/>
                      <a:pt x="414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507934" cy="9156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V prípade, ak sa</a:t>
                </a:r>
              </a:p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D88E29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jednou bezhotovostnou platbou/jedným výberom hotovosti uhrádzali viaceré výdavky súhrnne</a:t>
                </a: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,</a:t>
                </a:r>
              </a:p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napísať na výpise z bankového účtu stručnú informáciu o tom, ktoré výdavky to boli a v akej sume boli hradené. </a:t>
                </a:r>
              </a:p>
            </p:txBody>
          </p:sp>
        </p:grpSp>
        <p:sp>
          <p:nvSpPr>
            <p:cNvPr id="10" name="Freeform 10"/>
            <p:cNvSpPr/>
            <p:nvPr/>
          </p:nvSpPr>
          <p:spPr>
            <a:xfrm rot="-5400000">
              <a:off x="18905577" y="5572536"/>
              <a:ext cx="4876207" cy="5678262"/>
            </a:xfrm>
            <a:custGeom>
              <a:avLst/>
              <a:gdLst/>
              <a:ahLst/>
              <a:cxnLst/>
              <a:rect l="l" t="t" r="r" b="b"/>
              <a:pathLst>
                <a:path w="4876207" h="5678262">
                  <a:moveTo>
                    <a:pt x="0" y="0"/>
                  </a:moveTo>
                  <a:lnTo>
                    <a:pt x="4876208" y="0"/>
                  </a:lnTo>
                  <a:lnTo>
                    <a:pt x="4876208" y="5678262"/>
                  </a:lnTo>
                  <a:lnTo>
                    <a:pt x="0" y="5678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10648509" y="8219280"/>
              <a:ext cx="11204840" cy="4744758"/>
              <a:chOff x="0" y="0"/>
              <a:chExt cx="2213302" cy="93723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213302" cy="937236"/>
              </a:xfrm>
              <a:custGeom>
                <a:avLst/>
                <a:gdLst/>
                <a:ahLst/>
                <a:cxnLst/>
                <a:rect l="l" t="t" r="r" b="b"/>
                <a:pathLst>
                  <a:path w="2213302" h="937236">
                    <a:moveTo>
                      <a:pt x="46984" y="0"/>
                    </a:moveTo>
                    <a:lnTo>
                      <a:pt x="2166318" y="0"/>
                    </a:lnTo>
                    <a:cubicBezTo>
                      <a:pt x="2178778" y="0"/>
                      <a:pt x="2190729" y="4950"/>
                      <a:pt x="2199540" y="13761"/>
                    </a:cubicBezTo>
                    <a:cubicBezTo>
                      <a:pt x="2208352" y="22573"/>
                      <a:pt x="2213302" y="34523"/>
                      <a:pt x="2213302" y="46984"/>
                    </a:cubicBezTo>
                    <a:lnTo>
                      <a:pt x="2213302" y="890252"/>
                    </a:lnTo>
                    <a:cubicBezTo>
                      <a:pt x="2213302" y="916201"/>
                      <a:pt x="2192266" y="937236"/>
                      <a:pt x="2166318" y="937236"/>
                    </a:cubicBezTo>
                    <a:lnTo>
                      <a:pt x="46984" y="937236"/>
                    </a:lnTo>
                    <a:cubicBezTo>
                      <a:pt x="34523" y="937236"/>
                      <a:pt x="22573" y="932286"/>
                      <a:pt x="13761" y="923475"/>
                    </a:cubicBezTo>
                    <a:cubicBezTo>
                      <a:pt x="4950" y="914664"/>
                      <a:pt x="0" y="902713"/>
                      <a:pt x="0" y="890252"/>
                    </a:cubicBezTo>
                    <a:lnTo>
                      <a:pt x="0" y="46984"/>
                    </a:lnTo>
                    <a:cubicBezTo>
                      <a:pt x="0" y="34523"/>
                      <a:pt x="4950" y="22573"/>
                      <a:pt x="13761" y="13761"/>
                    </a:cubicBezTo>
                    <a:cubicBezTo>
                      <a:pt x="22573" y="4950"/>
                      <a:pt x="34523" y="0"/>
                      <a:pt x="469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2213302" cy="9658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V prípade, že ste </a:t>
                </a:r>
              </a:p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D88E29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výdavok uhrádzali z iného ako dotačného účtu </a:t>
                </a:r>
              </a:p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(napr. z Vášho súkromného účtu) ste povinný vložiť </a:t>
                </a:r>
              </a:p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aj výpis zo súkromného účtu o úhrade výdavku a výpis z dotačného účtu o tom, že ste peniaze poslali (refundovali) na súkromný účet. </a:t>
                </a:r>
              </a:p>
            </p:txBody>
          </p:sp>
        </p:grpSp>
        <p:sp>
          <p:nvSpPr>
            <p:cNvPr id="14" name="AutoShape 14"/>
            <p:cNvSpPr/>
            <p:nvPr/>
          </p:nvSpPr>
          <p:spPr>
            <a:xfrm>
              <a:off x="12542" y="7076691"/>
              <a:ext cx="10146836" cy="3514968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ysDot"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8016050" y="6075952"/>
              <a:ext cx="4286655" cy="4286655"/>
            </a:xfrm>
            <a:custGeom>
              <a:avLst/>
              <a:gdLst/>
              <a:ahLst/>
              <a:cxnLst/>
              <a:rect l="l" t="t" r="r" b="b"/>
              <a:pathLst>
                <a:path w="4286655" h="4286655">
                  <a:moveTo>
                    <a:pt x="0" y="0"/>
                  </a:moveTo>
                  <a:lnTo>
                    <a:pt x="4286655" y="0"/>
                  </a:lnTo>
                  <a:lnTo>
                    <a:pt x="4286655" y="4286655"/>
                  </a:lnTo>
                  <a:lnTo>
                    <a:pt x="0" y="42866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7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5025426" y="10956336"/>
              <a:ext cx="5133952" cy="1060950"/>
              <a:chOff x="0" y="0"/>
              <a:chExt cx="1014114" cy="20957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014114" cy="209570"/>
              </a:xfrm>
              <a:custGeom>
                <a:avLst/>
                <a:gdLst/>
                <a:ahLst/>
                <a:cxnLst/>
                <a:rect l="l" t="t" r="r" b="b"/>
                <a:pathLst>
                  <a:path w="1014114" h="209570">
                    <a:moveTo>
                      <a:pt x="102543" y="0"/>
                    </a:moveTo>
                    <a:lnTo>
                      <a:pt x="911571" y="0"/>
                    </a:lnTo>
                    <a:cubicBezTo>
                      <a:pt x="938767" y="0"/>
                      <a:pt x="964849" y="10804"/>
                      <a:pt x="984080" y="30034"/>
                    </a:cubicBezTo>
                    <a:cubicBezTo>
                      <a:pt x="1003310" y="49265"/>
                      <a:pt x="1014114" y="75347"/>
                      <a:pt x="1014114" y="102543"/>
                    </a:cubicBezTo>
                    <a:lnTo>
                      <a:pt x="1014114" y="107027"/>
                    </a:lnTo>
                    <a:cubicBezTo>
                      <a:pt x="1014114" y="163660"/>
                      <a:pt x="968204" y="209570"/>
                      <a:pt x="911571" y="209570"/>
                    </a:cubicBezTo>
                    <a:lnTo>
                      <a:pt x="102543" y="209570"/>
                    </a:lnTo>
                    <a:cubicBezTo>
                      <a:pt x="75347" y="209570"/>
                      <a:pt x="49265" y="198767"/>
                      <a:pt x="30034" y="179536"/>
                    </a:cubicBezTo>
                    <a:cubicBezTo>
                      <a:pt x="10804" y="160306"/>
                      <a:pt x="0" y="134224"/>
                      <a:pt x="0" y="107027"/>
                    </a:cubicBezTo>
                    <a:lnTo>
                      <a:pt x="0" y="102543"/>
                    </a:lnTo>
                    <a:cubicBezTo>
                      <a:pt x="0" y="45910"/>
                      <a:pt x="45910" y="0"/>
                      <a:pt x="102543" y="0"/>
                    </a:cubicBez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1014114" cy="2571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67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5965055" y="11242096"/>
              <a:ext cx="3254692" cy="504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87"/>
                </a:lnSpc>
                <a:spcBef>
                  <a:spcPct val="0"/>
                </a:spcBef>
              </a:pPr>
              <a:r>
                <a:rPr lang="en-US" sz="2348" b="1" spc="413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REFUNDÁCIA</a:t>
              </a:r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7014839" y="544273"/>
            <a:ext cx="832003" cy="968854"/>
          </a:xfrm>
          <a:custGeom>
            <a:avLst/>
            <a:gdLst/>
            <a:ahLst/>
            <a:cxnLst/>
            <a:rect l="l" t="t" r="r" b="b"/>
            <a:pathLst>
              <a:path w="832003" h="968854">
                <a:moveTo>
                  <a:pt x="0" y="0"/>
                </a:moveTo>
                <a:lnTo>
                  <a:pt x="832003" y="0"/>
                </a:lnTo>
                <a:lnTo>
                  <a:pt x="832003" y="968854"/>
                </a:lnTo>
                <a:lnTo>
                  <a:pt x="0" y="968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2423178"/>
            <a:chOff x="0" y="0"/>
            <a:chExt cx="24384000" cy="16564238"/>
          </a:xfrm>
        </p:grpSpPr>
        <p:sp>
          <p:nvSpPr>
            <p:cNvPr id="4" name="Freeform 4"/>
            <p:cNvSpPr/>
            <p:nvPr/>
          </p:nvSpPr>
          <p:spPr>
            <a:xfrm rot="-5400000">
              <a:off x="18536644" y="-401027"/>
              <a:ext cx="4876207" cy="5678262"/>
            </a:xfrm>
            <a:custGeom>
              <a:avLst/>
              <a:gdLst/>
              <a:ahLst/>
              <a:cxnLst/>
              <a:rect l="l" t="t" r="r" b="b"/>
              <a:pathLst>
                <a:path w="4876207" h="5678262">
                  <a:moveTo>
                    <a:pt x="0" y="0"/>
                  </a:moveTo>
                  <a:lnTo>
                    <a:pt x="4876207" y="0"/>
                  </a:lnTo>
                  <a:lnTo>
                    <a:pt x="4876207" y="5678262"/>
                  </a:lnTo>
                  <a:lnTo>
                    <a:pt x="0" y="5678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1714881" y="5941157"/>
              <a:ext cx="7284254" cy="1833686"/>
              <a:chOff x="0" y="0"/>
              <a:chExt cx="1438865" cy="36221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438865" cy="362210"/>
              </a:xfrm>
              <a:custGeom>
                <a:avLst/>
                <a:gdLst/>
                <a:ahLst/>
                <a:cxnLst/>
                <a:rect l="l" t="t" r="r" b="b"/>
                <a:pathLst>
                  <a:path w="1438865" h="362210">
                    <a:moveTo>
                      <a:pt x="49599" y="0"/>
                    </a:moveTo>
                    <a:lnTo>
                      <a:pt x="1389266" y="0"/>
                    </a:lnTo>
                    <a:cubicBezTo>
                      <a:pt x="1416659" y="0"/>
                      <a:pt x="1438865" y="22206"/>
                      <a:pt x="1438865" y="49599"/>
                    </a:cubicBezTo>
                    <a:lnTo>
                      <a:pt x="1438865" y="312611"/>
                    </a:lnTo>
                    <a:cubicBezTo>
                      <a:pt x="1438865" y="325765"/>
                      <a:pt x="1433639" y="338381"/>
                      <a:pt x="1424338" y="347682"/>
                    </a:cubicBezTo>
                    <a:cubicBezTo>
                      <a:pt x="1415036" y="356984"/>
                      <a:pt x="1402421" y="362210"/>
                      <a:pt x="1389266" y="362210"/>
                    </a:cubicBezTo>
                    <a:lnTo>
                      <a:pt x="49599" y="362210"/>
                    </a:lnTo>
                    <a:cubicBezTo>
                      <a:pt x="22206" y="362210"/>
                      <a:pt x="0" y="340003"/>
                      <a:pt x="0" y="312611"/>
                    </a:cubicBezTo>
                    <a:lnTo>
                      <a:pt x="0" y="49599"/>
                    </a:lnTo>
                    <a:cubicBezTo>
                      <a:pt x="0" y="22206"/>
                      <a:pt x="22206" y="0"/>
                      <a:pt x="49599" y="0"/>
                    </a:cubicBezTo>
                    <a:close/>
                  </a:path>
                </a:pathLst>
              </a:custGeom>
              <a:solidFill>
                <a:srgbClr val="E6A233"/>
              </a:solidFill>
              <a:ln w="11430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0"/>
                <a:ext cx="1438865" cy="3622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6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9620441" y="4007523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751631" y="2390479"/>
              <a:ext cx="9054306" cy="558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67"/>
                </a:lnSpc>
                <a:spcBef>
                  <a:spcPct val="0"/>
                </a:spcBef>
              </a:pPr>
              <a:r>
                <a:rPr lang="en-US" sz="2548" b="1">
                  <a:solidFill>
                    <a:srgbClr val="0D1B3A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Pri nahrávaní príloh v časti </a:t>
              </a:r>
              <a:r>
                <a:rPr lang="en-US" sz="2548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Kurzové lístky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167912" y="3195729"/>
              <a:ext cx="5995591" cy="2839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67"/>
                </a:lnSpc>
                <a:spcBef>
                  <a:spcPct val="0"/>
                </a:spcBef>
              </a:pPr>
              <a:r>
                <a:rPr lang="en-US" sz="2548" b="1">
                  <a:solidFill>
                    <a:srgbClr val="0D1B3A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povinná osoba môže použiť:</a:t>
              </a:r>
            </a:p>
            <a:p>
              <a:pPr algn="ctr">
                <a:lnSpc>
                  <a:spcPts val="3567"/>
                </a:lnSpc>
                <a:spcBef>
                  <a:spcPct val="0"/>
                </a:spcBef>
              </a:pPr>
              <a:endParaRPr lang="en-US" sz="2548" b="1">
                <a:solidFill>
                  <a:srgbClr val="0D1B3A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567"/>
                </a:lnSpc>
                <a:spcBef>
                  <a:spcPct val="0"/>
                </a:spcBef>
              </a:pPr>
              <a:endParaRPr lang="en-US" sz="2548" b="1">
                <a:solidFill>
                  <a:srgbClr val="0D1B3A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2867"/>
                </a:lnSpc>
                <a:spcBef>
                  <a:spcPct val="0"/>
                </a:spcBef>
              </a:pPr>
              <a:r>
                <a:rPr lang="en-US" sz="2048" b="1">
                  <a:solidFill>
                    <a:srgbClr val="0D1B3A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537370" y="6575608"/>
              <a:ext cx="5639276" cy="526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27"/>
                </a:lnSpc>
                <a:spcBef>
                  <a:spcPct val="0"/>
                </a:spcBef>
              </a:pPr>
              <a:r>
                <a:rPr lang="en-US" sz="2448" b="1">
                  <a:solidFill>
                    <a:srgbClr val="201E1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kurz zo dňa prijatia dotácie</a:t>
              </a:r>
            </a:p>
          </p:txBody>
        </p:sp>
        <p:sp>
          <p:nvSpPr>
            <p:cNvPr id="12" name="Freeform 12"/>
            <p:cNvSpPr/>
            <p:nvPr/>
          </p:nvSpPr>
          <p:spPr>
            <a:xfrm rot="-5400000">
              <a:off x="18536644" y="5445596"/>
              <a:ext cx="4876207" cy="5678262"/>
            </a:xfrm>
            <a:custGeom>
              <a:avLst/>
              <a:gdLst/>
              <a:ahLst/>
              <a:cxnLst/>
              <a:rect l="l" t="t" r="r" b="b"/>
              <a:pathLst>
                <a:path w="4876207" h="5678262">
                  <a:moveTo>
                    <a:pt x="0" y="0"/>
                  </a:moveTo>
                  <a:lnTo>
                    <a:pt x="4876207" y="0"/>
                  </a:lnTo>
                  <a:lnTo>
                    <a:pt x="4876207" y="5678262"/>
                  </a:lnTo>
                  <a:lnTo>
                    <a:pt x="0" y="5678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15729141" y="5941157"/>
              <a:ext cx="7284254" cy="1833686"/>
              <a:chOff x="0" y="0"/>
              <a:chExt cx="1438865" cy="3622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438865" cy="362210"/>
              </a:xfrm>
              <a:custGeom>
                <a:avLst/>
                <a:gdLst/>
                <a:ahLst/>
                <a:cxnLst/>
                <a:rect l="l" t="t" r="r" b="b"/>
                <a:pathLst>
                  <a:path w="1438865" h="362210">
                    <a:moveTo>
                      <a:pt x="49599" y="0"/>
                    </a:moveTo>
                    <a:lnTo>
                      <a:pt x="1389266" y="0"/>
                    </a:lnTo>
                    <a:cubicBezTo>
                      <a:pt x="1416659" y="0"/>
                      <a:pt x="1438865" y="22206"/>
                      <a:pt x="1438865" y="49599"/>
                    </a:cubicBezTo>
                    <a:lnTo>
                      <a:pt x="1438865" y="312611"/>
                    </a:lnTo>
                    <a:cubicBezTo>
                      <a:pt x="1438865" y="325765"/>
                      <a:pt x="1433639" y="338381"/>
                      <a:pt x="1424338" y="347682"/>
                    </a:cubicBezTo>
                    <a:cubicBezTo>
                      <a:pt x="1415036" y="356984"/>
                      <a:pt x="1402421" y="362210"/>
                      <a:pt x="1389266" y="362210"/>
                    </a:cubicBezTo>
                    <a:lnTo>
                      <a:pt x="49599" y="362210"/>
                    </a:lnTo>
                    <a:cubicBezTo>
                      <a:pt x="22206" y="362210"/>
                      <a:pt x="0" y="340003"/>
                      <a:pt x="0" y="312611"/>
                    </a:cubicBezTo>
                    <a:lnTo>
                      <a:pt x="0" y="49599"/>
                    </a:lnTo>
                    <a:cubicBezTo>
                      <a:pt x="0" y="22206"/>
                      <a:pt x="22206" y="0"/>
                      <a:pt x="49599" y="0"/>
                    </a:cubicBezTo>
                    <a:close/>
                  </a:path>
                </a:pathLst>
              </a:custGeom>
              <a:solidFill>
                <a:srgbClr val="E6A233"/>
              </a:solidFill>
              <a:ln w="11430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0"/>
                <a:ext cx="1438865" cy="3622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60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6251824" y="6575608"/>
              <a:ext cx="6534150" cy="526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27"/>
                </a:lnSpc>
                <a:spcBef>
                  <a:spcPct val="0"/>
                </a:spcBef>
              </a:pPr>
              <a:r>
                <a:rPr lang="en-US" sz="2448" b="1">
                  <a:solidFill>
                    <a:srgbClr val="201E1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kurz zo dňa výmeny v zmenárni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6681773" y="10103852"/>
              <a:ext cx="11363735" cy="1833686"/>
              <a:chOff x="0" y="0"/>
              <a:chExt cx="2244688" cy="36221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244689" cy="362210"/>
              </a:xfrm>
              <a:custGeom>
                <a:avLst/>
                <a:gdLst/>
                <a:ahLst/>
                <a:cxnLst/>
                <a:rect l="l" t="t" r="r" b="b"/>
                <a:pathLst>
                  <a:path w="2244689" h="362210">
                    <a:moveTo>
                      <a:pt x="31793" y="0"/>
                    </a:moveTo>
                    <a:lnTo>
                      <a:pt x="2212895" y="0"/>
                    </a:lnTo>
                    <a:cubicBezTo>
                      <a:pt x="2221327" y="0"/>
                      <a:pt x="2229414" y="3350"/>
                      <a:pt x="2235377" y="9312"/>
                    </a:cubicBezTo>
                    <a:cubicBezTo>
                      <a:pt x="2241339" y="15274"/>
                      <a:pt x="2244689" y="23361"/>
                      <a:pt x="2244689" y="31793"/>
                    </a:cubicBezTo>
                    <a:lnTo>
                      <a:pt x="2244689" y="330416"/>
                    </a:lnTo>
                    <a:cubicBezTo>
                      <a:pt x="2244689" y="338848"/>
                      <a:pt x="2241339" y="346935"/>
                      <a:pt x="2235377" y="352898"/>
                    </a:cubicBezTo>
                    <a:cubicBezTo>
                      <a:pt x="2229414" y="358860"/>
                      <a:pt x="2221327" y="362210"/>
                      <a:pt x="2212895" y="362210"/>
                    </a:cubicBezTo>
                    <a:lnTo>
                      <a:pt x="31793" y="362210"/>
                    </a:lnTo>
                    <a:cubicBezTo>
                      <a:pt x="14234" y="362210"/>
                      <a:pt x="0" y="347975"/>
                      <a:pt x="0" y="330416"/>
                    </a:cubicBezTo>
                    <a:lnTo>
                      <a:pt x="0" y="31793"/>
                    </a:lnTo>
                    <a:cubicBezTo>
                      <a:pt x="0" y="23361"/>
                      <a:pt x="3350" y="15274"/>
                      <a:pt x="9312" y="9312"/>
                    </a:cubicBezTo>
                    <a:cubicBezTo>
                      <a:pt x="15274" y="3350"/>
                      <a:pt x="23361" y="0"/>
                      <a:pt x="31793" y="0"/>
                    </a:cubicBezTo>
                    <a:close/>
                  </a:path>
                </a:pathLst>
              </a:custGeom>
              <a:solidFill>
                <a:srgbClr val="E6A233"/>
              </a:solidFill>
              <a:ln w="11430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0"/>
                <a:ext cx="2244688" cy="3622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60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7551769" y="10738303"/>
              <a:ext cx="9623743" cy="526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27"/>
                </a:lnSpc>
                <a:spcBef>
                  <a:spcPct val="0"/>
                </a:spcBef>
              </a:pPr>
              <a:r>
                <a:rPr lang="en-US" sz="2448" b="1">
                  <a:solidFill>
                    <a:srgbClr val="201E1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kurz zo dňa úhrady, resp. zo dňa pred úhradou</a:t>
              </a:r>
            </a:p>
          </p:txBody>
        </p:sp>
        <p:sp>
          <p:nvSpPr>
            <p:cNvPr id="21" name="Freeform 21"/>
            <p:cNvSpPr/>
            <p:nvPr/>
          </p:nvSpPr>
          <p:spPr>
            <a:xfrm rot="-5400000">
              <a:off x="18446536" y="11287003"/>
              <a:ext cx="4876207" cy="5678262"/>
            </a:xfrm>
            <a:custGeom>
              <a:avLst/>
              <a:gdLst/>
              <a:ahLst/>
              <a:cxnLst/>
              <a:rect l="l" t="t" r="r" b="b"/>
              <a:pathLst>
                <a:path w="4876207" h="5678262">
                  <a:moveTo>
                    <a:pt x="0" y="0"/>
                  </a:moveTo>
                  <a:lnTo>
                    <a:pt x="4876207" y="0"/>
                  </a:lnTo>
                  <a:lnTo>
                    <a:pt x="4876207" y="5678262"/>
                  </a:lnTo>
                  <a:lnTo>
                    <a:pt x="0" y="5678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22" name="Group 22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3169" y="0"/>
                    </a:moveTo>
                    <a:lnTo>
                      <a:pt x="427343" y="0"/>
                    </a:lnTo>
                    <a:cubicBezTo>
                      <a:pt x="473271" y="0"/>
                      <a:pt x="517317" y="18245"/>
                      <a:pt x="549792" y="50720"/>
                    </a:cubicBezTo>
                    <a:cubicBezTo>
                      <a:pt x="582268" y="83196"/>
                      <a:pt x="600512" y="127242"/>
                      <a:pt x="600512" y="173169"/>
                    </a:cubicBezTo>
                    <a:lnTo>
                      <a:pt x="600512" y="4643423"/>
                    </a:lnTo>
                    <a:cubicBezTo>
                      <a:pt x="600512" y="4689351"/>
                      <a:pt x="582268" y="4733397"/>
                      <a:pt x="549792" y="4765872"/>
                    </a:cubicBezTo>
                    <a:cubicBezTo>
                      <a:pt x="517317" y="4798348"/>
                      <a:pt x="473271" y="4816592"/>
                      <a:pt x="427343" y="4816592"/>
                    </a:cubicBezTo>
                    <a:lnTo>
                      <a:pt x="173169" y="4816592"/>
                    </a:lnTo>
                    <a:cubicBezTo>
                      <a:pt x="77530" y="4816592"/>
                      <a:pt x="0" y="4739062"/>
                      <a:pt x="0" y="4643423"/>
                    </a:cubicBezTo>
                    <a:lnTo>
                      <a:pt x="0" y="173169"/>
                    </a:lnTo>
                    <a:cubicBezTo>
                      <a:pt x="0" y="127242"/>
                      <a:pt x="18245" y="83196"/>
                      <a:pt x="50720" y="50720"/>
                    </a:cubicBezTo>
                    <a:cubicBezTo>
                      <a:pt x="83196" y="18245"/>
                      <a:pt x="127242" y="0"/>
                      <a:pt x="173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2797512" y="503980"/>
              <a:ext cx="18087127" cy="48534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90"/>
                </a:lnSpc>
              </a:pPr>
              <a:r>
                <a:rPr lang="en-US" sz="385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Kurzové lístky,</a:t>
              </a:r>
            </a:p>
            <a:p>
              <a:pPr algn="ctr">
                <a:lnSpc>
                  <a:spcPts val="5390"/>
                </a:lnSpc>
              </a:pPr>
              <a:r>
                <a:rPr lang="en-US" sz="385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koré môže povinná osoba použiť:</a:t>
              </a:r>
            </a:p>
            <a:p>
              <a:pPr algn="ctr">
                <a:lnSpc>
                  <a:spcPts val="6199"/>
                </a:lnSpc>
              </a:pPr>
              <a:endParaRPr lang="en-US" sz="385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6199"/>
                </a:lnSpc>
              </a:pPr>
              <a:endParaRPr lang="en-US" sz="385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6199"/>
                </a:lnSpc>
                <a:spcBef>
                  <a:spcPct val="0"/>
                </a:spcBef>
              </a:pPr>
              <a:endParaRPr lang="en-US" sz="3850" b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367373" y="612698"/>
            <a:ext cx="2446350" cy="1173453"/>
          </a:xfrm>
          <a:custGeom>
            <a:avLst/>
            <a:gdLst/>
            <a:ahLst/>
            <a:cxnLst/>
            <a:rect l="l" t="t" r="r" b="b"/>
            <a:pathLst>
              <a:path w="2446350" h="1173453">
                <a:moveTo>
                  <a:pt x="0" y="0"/>
                </a:moveTo>
                <a:lnTo>
                  <a:pt x="2446350" y="0"/>
                </a:lnTo>
                <a:lnTo>
                  <a:pt x="2446350" y="1173453"/>
                </a:lnTo>
                <a:lnTo>
                  <a:pt x="0" y="11734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 descr="Smernica č. 1/2024 o poskytovaní dotácií v pôsobnosti ÚSŽZ v znení jej neskorších  dodatkov&#10;"/>
          <p:cNvSpPr txBox="1"/>
          <p:nvPr/>
        </p:nvSpPr>
        <p:spPr>
          <a:xfrm>
            <a:off x="1822415" y="2375731"/>
            <a:ext cx="15043112" cy="1400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4400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Smernica</a:t>
            </a:r>
            <a:r>
              <a:rPr lang="en-US" sz="4400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č. 1/2024 o </a:t>
            </a:r>
            <a:r>
              <a:rPr lang="en-US" sz="4400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poskytovaní</a:t>
            </a:r>
            <a:r>
              <a:rPr lang="en-US" sz="4400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dotácií</a:t>
            </a:r>
            <a:r>
              <a:rPr lang="en-US" sz="4400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v </a:t>
            </a:r>
            <a:r>
              <a:rPr lang="en-US" sz="4400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pôsobnosti</a:t>
            </a:r>
            <a:r>
              <a:rPr lang="en-US" sz="4400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ÚSŽZ v </a:t>
            </a:r>
            <a:r>
              <a:rPr lang="en-US" sz="4400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znení</a:t>
            </a:r>
            <a:r>
              <a:rPr lang="en-US" sz="4400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jej</a:t>
            </a:r>
            <a:r>
              <a:rPr lang="en-US" sz="4400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neskorších</a:t>
            </a:r>
            <a:r>
              <a:rPr lang="en-US" sz="4400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 </a:t>
            </a:r>
            <a:r>
              <a:rPr lang="en-US" sz="4400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dodatkov</a:t>
            </a:r>
            <a:endParaRPr lang="en-US" sz="4400" b="1" dirty="0">
              <a:solidFill>
                <a:srgbClr val="FFFFFF"/>
              </a:solidFill>
              <a:latin typeface="Inria Serif Bold"/>
              <a:ea typeface="Inria Serif Bold"/>
              <a:cs typeface="Inria Serif Bold"/>
              <a:sym typeface="Inria Serif Bold"/>
            </a:endParaRPr>
          </a:p>
        </p:txBody>
      </p:sp>
      <p:grpSp>
        <p:nvGrpSpPr>
          <p:cNvPr id="3" name="Group 3"/>
          <p:cNvGrpSpPr/>
          <p:nvPr/>
        </p:nvGrpSpPr>
        <p:grpSpPr>
          <a:xfrm rot="5400000">
            <a:off x="8003965" y="-8003965"/>
            <a:ext cx="2280070" cy="18288000"/>
            <a:chOff x="0" y="0"/>
            <a:chExt cx="600512" cy="4816593"/>
          </a:xfrm>
        </p:grpSpPr>
        <p:sp>
          <p:nvSpPr>
            <p:cNvPr id="4" name="Freeform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600512" cy="4816592"/>
            </a:xfrm>
            <a:custGeom>
              <a:avLst/>
              <a:gdLst/>
              <a:ahLst/>
              <a:cxnLst/>
              <a:rect l="l" t="t" r="r" b="b"/>
              <a:pathLst>
                <a:path w="600512" h="4816592">
                  <a:moveTo>
                    <a:pt x="173169" y="0"/>
                  </a:moveTo>
                  <a:lnTo>
                    <a:pt x="427343" y="0"/>
                  </a:lnTo>
                  <a:cubicBezTo>
                    <a:pt x="473271" y="0"/>
                    <a:pt x="517317" y="18245"/>
                    <a:pt x="549792" y="50720"/>
                  </a:cubicBezTo>
                  <a:cubicBezTo>
                    <a:pt x="582268" y="83196"/>
                    <a:pt x="600512" y="127242"/>
                    <a:pt x="600512" y="173169"/>
                  </a:cubicBezTo>
                  <a:lnTo>
                    <a:pt x="600512" y="4643423"/>
                  </a:lnTo>
                  <a:cubicBezTo>
                    <a:pt x="600512" y="4689351"/>
                    <a:pt x="582268" y="4733397"/>
                    <a:pt x="549792" y="4765872"/>
                  </a:cubicBezTo>
                  <a:cubicBezTo>
                    <a:pt x="517317" y="4798348"/>
                    <a:pt x="473271" y="4816592"/>
                    <a:pt x="427343" y="4816592"/>
                  </a:cubicBezTo>
                  <a:lnTo>
                    <a:pt x="173169" y="4816592"/>
                  </a:lnTo>
                  <a:cubicBezTo>
                    <a:pt x="77530" y="4816592"/>
                    <a:pt x="0" y="4739062"/>
                    <a:pt x="0" y="4643423"/>
                  </a:cubicBezTo>
                  <a:lnTo>
                    <a:pt x="0" y="173169"/>
                  </a:lnTo>
                  <a:cubicBezTo>
                    <a:pt x="0" y="127242"/>
                    <a:pt x="18245" y="83196"/>
                    <a:pt x="50720" y="50720"/>
                  </a:cubicBezTo>
                  <a:cubicBezTo>
                    <a:pt x="83196" y="18245"/>
                    <a:pt x="127242" y="0"/>
                    <a:pt x="17316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E6A233"/>
              </a:solidFill>
              <a:prstDash val="solid"/>
              <a:rou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00512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6"/>
                </a:lnSpc>
              </a:pPr>
              <a:r>
                <a:rPr lang="en-US" sz="2400" b="1" spc="-48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</a:p>
          </p:txBody>
        </p:sp>
      </p:grp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1933" y="247565"/>
            <a:ext cx="8837881" cy="1734434"/>
          </a:xfrm>
          <a:custGeom>
            <a:avLst/>
            <a:gdLst/>
            <a:ahLst/>
            <a:cxnLst/>
            <a:rect l="l" t="t" r="r" b="b"/>
            <a:pathLst>
              <a:path w="8837881" h="1734434">
                <a:moveTo>
                  <a:pt x="0" y="0"/>
                </a:moveTo>
                <a:lnTo>
                  <a:pt x="8837881" y="0"/>
                </a:lnTo>
                <a:lnTo>
                  <a:pt x="8837881" y="1734434"/>
                </a:lnTo>
                <a:lnTo>
                  <a:pt x="0" y="17344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7" name="TextBox 7" descr="Kde nájdem pravidlá a moje povinnosti spojené s&#10; čerpaním a vyúčtovaním dotácie?&#10;"/>
          <p:cNvSpPr txBox="1"/>
          <p:nvPr/>
        </p:nvSpPr>
        <p:spPr>
          <a:xfrm>
            <a:off x="6122312" y="555548"/>
            <a:ext cx="7547502" cy="1362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dirty="0" err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Kde</a:t>
            </a:r>
            <a:r>
              <a:rPr lang="en-US" sz="2600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600" b="1" dirty="0" err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nájdem</a:t>
            </a:r>
            <a:r>
              <a:rPr lang="en-US" sz="2600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600" b="1" dirty="0" err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pravidlá</a:t>
            </a:r>
            <a:r>
              <a:rPr lang="en-US" sz="2600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a </a:t>
            </a:r>
            <a:r>
              <a:rPr lang="en-US" sz="2600" b="1" dirty="0" err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moje</a:t>
            </a:r>
            <a:r>
              <a:rPr lang="en-US" sz="2600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600" b="1" dirty="0" err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povinnosti</a:t>
            </a:r>
            <a:r>
              <a:rPr lang="en-US" sz="2600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600" b="1" dirty="0" err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spojené</a:t>
            </a:r>
            <a:r>
              <a:rPr lang="en-US" sz="2600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s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600" b="1" dirty="0" err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čerpaním</a:t>
            </a:r>
            <a:r>
              <a:rPr lang="en-US" sz="2600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a </a:t>
            </a:r>
            <a:r>
              <a:rPr lang="en-US" sz="2600" b="1" dirty="0" err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vyúčtovaním</a:t>
            </a:r>
            <a:r>
              <a:rPr lang="en-US" sz="2600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600" b="1" dirty="0" err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dotácie</a:t>
            </a:r>
            <a:r>
              <a:rPr lang="en-US" sz="2600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?</a:t>
            </a:r>
          </a:p>
        </p:txBody>
      </p:sp>
      <p:sp>
        <p:nvSpPr>
          <p:cNvPr id="8" name="Freeform 8" descr="logo ÚSŽZ"/>
          <p:cNvSpPr/>
          <p:nvPr/>
        </p:nvSpPr>
        <p:spPr>
          <a:xfrm>
            <a:off x="367373" y="612698"/>
            <a:ext cx="2446350" cy="1173453"/>
          </a:xfrm>
          <a:custGeom>
            <a:avLst/>
            <a:gdLst/>
            <a:ahLst/>
            <a:cxnLst/>
            <a:rect l="l" t="t" r="r" b="b"/>
            <a:pathLst>
              <a:path w="2446350" h="1173453">
                <a:moveTo>
                  <a:pt x="0" y="0"/>
                </a:moveTo>
                <a:lnTo>
                  <a:pt x="2446350" y="0"/>
                </a:lnTo>
                <a:lnTo>
                  <a:pt x="2446350" y="1173453"/>
                </a:lnTo>
                <a:lnTo>
                  <a:pt x="0" y="11734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9" name="Freeform 9"/>
          <p:cNvSpPr/>
          <p:nvPr/>
        </p:nvSpPr>
        <p:spPr>
          <a:xfrm rot="-5400000">
            <a:off x="17014839" y="544273"/>
            <a:ext cx="832003" cy="968854"/>
          </a:xfrm>
          <a:custGeom>
            <a:avLst/>
            <a:gdLst/>
            <a:ahLst/>
            <a:cxnLst/>
            <a:rect l="l" t="t" r="r" b="b"/>
            <a:pathLst>
              <a:path w="832003" h="968854">
                <a:moveTo>
                  <a:pt x="0" y="0"/>
                </a:moveTo>
                <a:lnTo>
                  <a:pt x="832003" y="0"/>
                </a:lnTo>
                <a:lnTo>
                  <a:pt x="832003" y="968854"/>
                </a:lnTo>
                <a:lnTo>
                  <a:pt x="0" y="9688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10" name="Group 10"/>
          <p:cNvGrpSpPr/>
          <p:nvPr/>
        </p:nvGrpSpPr>
        <p:grpSpPr>
          <a:xfrm>
            <a:off x="367373" y="4072890"/>
            <a:ext cx="555395" cy="4875928"/>
            <a:chOff x="0" y="0"/>
            <a:chExt cx="740527" cy="6501238"/>
          </a:xfrm>
        </p:grpSpPr>
        <p:sp>
          <p:nvSpPr>
            <p:cNvPr id="11" name="Freeform 11"/>
            <p:cNvSpPr/>
            <p:nvPr/>
          </p:nvSpPr>
          <p:spPr>
            <a:xfrm>
              <a:off x="0" y="990565"/>
              <a:ext cx="740527" cy="723865"/>
            </a:xfrm>
            <a:custGeom>
              <a:avLst/>
              <a:gdLst/>
              <a:ahLst/>
              <a:cxnLst/>
              <a:rect l="l" t="t" r="r" b="b"/>
              <a:pathLst>
                <a:path w="740527" h="723865">
                  <a:moveTo>
                    <a:pt x="0" y="0"/>
                  </a:moveTo>
                  <a:lnTo>
                    <a:pt x="740527" y="0"/>
                  </a:lnTo>
                  <a:lnTo>
                    <a:pt x="740527" y="723864"/>
                  </a:lnTo>
                  <a:lnTo>
                    <a:pt x="0" y="7238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1981129"/>
              <a:ext cx="740527" cy="723865"/>
            </a:xfrm>
            <a:custGeom>
              <a:avLst/>
              <a:gdLst/>
              <a:ahLst/>
              <a:cxnLst/>
              <a:rect l="l" t="t" r="r" b="b"/>
              <a:pathLst>
                <a:path w="740527" h="723865">
                  <a:moveTo>
                    <a:pt x="0" y="0"/>
                  </a:moveTo>
                  <a:lnTo>
                    <a:pt x="740527" y="0"/>
                  </a:lnTo>
                  <a:lnTo>
                    <a:pt x="740527" y="723865"/>
                  </a:lnTo>
                  <a:lnTo>
                    <a:pt x="0" y="723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2971694"/>
              <a:ext cx="740527" cy="723865"/>
            </a:xfrm>
            <a:custGeom>
              <a:avLst/>
              <a:gdLst/>
              <a:ahLst/>
              <a:cxnLst/>
              <a:rect l="l" t="t" r="r" b="b"/>
              <a:pathLst>
                <a:path w="740527" h="723865">
                  <a:moveTo>
                    <a:pt x="0" y="0"/>
                  </a:moveTo>
                  <a:lnTo>
                    <a:pt x="740527" y="0"/>
                  </a:lnTo>
                  <a:lnTo>
                    <a:pt x="740527" y="723865"/>
                  </a:lnTo>
                  <a:lnTo>
                    <a:pt x="0" y="723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3965716"/>
              <a:ext cx="740527" cy="723865"/>
            </a:xfrm>
            <a:custGeom>
              <a:avLst/>
              <a:gdLst/>
              <a:ahLst/>
              <a:cxnLst/>
              <a:rect l="l" t="t" r="r" b="b"/>
              <a:pathLst>
                <a:path w="740527" h="723865">
                  <a:moveTo>
                    <a:pt x="0" y="0"/>
                  </a:moveTo>
                  <a:lnTo>
                    <a:pt x="740527" y="0"/>
                  </a:lnTo>
                  <a:lnTo>
                    <a:pt x="740527" y="723864"/>
                  </a:lnTo>
                  <a:lnTo>
                    <a:pt x="0" y="7238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5777373"/>
              <a:ext cx="740527" cy="723865"/>
            </a:xfrm>
            <a:custGeom>
              <a:avLst/>
              <a:gdLst/>
              <a:ahLst/>
              <a:cxnLst/>
              <a:rect l="l" t="t" r="r" b="b"/>
              <a:pathLst>
                <a:path w="740527" h="723865">
                  <a:moveTo>
                    <a:pt x="0" y="0"/>
                  </a:moveTo>
                  <a:lnTo>
                    <a:pt x="740527" y="0"/>
                  </a:lnTo>
                  <a:lnTo>
                    <a:pt x="740527" y="723865"/>
                  </a:lnTo>
                  <a:lnTo>
                    <a:pt x="0" y="723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4900259"/>
              <a:ext cx="740527" cy="723865"/>
            </a:xfrm>
            <a:custGeom>
              <a:avLst/>
              <a:gdLst/>
              <a:ahLst/>
              <a:cxnLst/>
              <a:rect l="l" t="t" r="r" b="b"/>
              <a:pathLst>
                <a:path w="740527" h="723865">
                  <a:moveTo>
                    <a:pt x="0" y="0"/>
                  </a:moveTo>
                  <a:lnTo>
                    <a:pt x="740527" y="0"/>
                  </a:lnTo>
                  <a:lnTo>
                    <a:pt x="740527" y="723864"/>
                  </a:lnTo>
                  <a:lnTo>
                    <a:pt x="0" y="7238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740527" cy="723865"/>
            </a:xfrm>
            <a:custGeom>
              <a:avLst/>
              <a:gdLst/>
              <a:ahLst/>
              <a:cxnLst/>
              <a:rect l="l" t="t" r="r" b="b"/>
              <a:pathLst>
                <a:path w="740527" h="723865">
                  <a:moveTo>
                    <a:pt x="0" y="0"/>
                  </a:moveTo>
                  <a:lnTo>
                    <a:pt x="740527" y="0"/>
                  </a:lnTo>
                  <a:lnTo>
                    <a:pt x="740527" y="723865"/>
                  </a:lnTo>
                  <a:lnTo>
                    <a:pt x="0" y="723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4072890"/>
            <a:ext cx="19517370" cy="5185410"/>
            <a:chOff x="0" y="0"/>
            <a:chExt cx="26023159" cy="6913880"/>
          </a:xfrm>
        </p:grpSpPr>
        <p:sp>
          <p:nvSpPr>
            <p:cNvPr id="19" name="TextBox 19" descr="Čl. 4 Podmienky poskytovania dotácií&#10;&#10; Čl. 5 Zmena podmienok použitia dotácie&#10;&#10;Čl. 11 Čerpanie dotácie&#10;&#10;Čl. 12 Realizácia projektu&#10;&#10;Čl. 13 Riadne vedenie vyúčtovania poskytnutej dotácie&#10;&#10;Čl. 14 Dodržiavanie lehôt&#10;&#10;Čl. 15 Požiadavky na tvorbu vyúčtovania&#10;&#10;"/>
            <p:cNvSpPr txBox="1"/>
            <p:nvPr/>
          </p:nvSpPr>
          <p:spPr>
            <a:xfrm>
              <a:off x="0" y="-9525"/>
              <a:ext cx="13622593" cy="6923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Čl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. 4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Podmienky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poskytovania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dotácií</a:t>
              </a:r>
              <a:endParaRPr lang="en-US" sz="23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999"/>
                </a:lnSpc>
              </a:pPr>
              <a:endParaRPr lang="en-US" sz="23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999"/>
                </a:lnSpc>
              </a:pP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Čl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. 5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Zmena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podmienok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použitia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dotácie</a:t>
              </a:r>
              <a:endParaRPr lang="en-US" sz="23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999"/>
                </a:lnSpc>
              </a:pPr>
              <a:endParaRPr lang="en-US" sz="23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999"/>
                </a:lnSpc>
              </a:pP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Čl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. 11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Čerpanie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dotácie</a:t>
              </a:r>
              <a:endParaRPr lang="en-US" sz="23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999"/>
                </a:lnSpc>
              </a:pPr>
              <a:endParaRPr lang="en-US" sz="23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999"/>
                </a:lnSpc>
              </a:pP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Čl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. 12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Realizácia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projektu</a:t>
              </a:r>
              <a:endParaRPr lang="en-US" sz="23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999"/>
                </a:lnSpc>
              </a:pPr>
              <a:endParaRPr lang="en-US" sz="23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999"/>
                </a:lnSpc>
              </a:pP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Čl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. 13 Riadne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vedenie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vyúčtovania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poskytnutej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dotácie</a:t>
              </a:r>
              <a:endParaRPr lang="en-US" sz="23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999"/>
                </a:lnSpc>
              </a:pPr>
              <a:endParaRPr lang="en-US" sz="23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999"/>
                </a:lnSpc>
              </a:pP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Čl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. 14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Dodržiavanie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lehôt</a:t>
              </a:r>
              <a:endParaRPr lang="en-US" sz="23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999"/>
                </a:lnSpc>
              </a:pPr>
              <a:endParaRPr lang="en-US" sz="23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999"/>
                </a:lnSpc>
              </a:pP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Čl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. 15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Požiadavky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na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tvorbu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vyúčtovania</a:t>
              </a:r>
              <a:endParaRPr lang="en-US" sz="23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ctr">
                <a:lnSpc>
                  <a:spcPts val="2999"/>
                </a:lnSpc>
              </a:pPr>
              <a:endParaRPr lang="en-US" sz="23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</p:txBody>
        </p:sp>
        <p:sp>
          <p:nvSpPr>
            <p:cNvPr id="20" name="TextBox 20" descr="Čl. 16 Formulár Vyúčtovanie poskytnutej dotácie &#10;&#10;Čl. 17 Výpisy z bankových účtov&#10;&#10;Čl. 18 Čitateľné fotokópie účtovných dokladov a&#10; druhých dokladov preukazujúcich ich relevanciu&#10;&#10;Čl. 19 Pravidlá a náležitosti účtovných dokladov &#10;&#10;Čl. 20 Typy kontrol &#10;&#10;Čl. 21 Sankcie &#10;"/>
            <p:cNvSpPr txBox="1"/>
            <p:nvPr/>
          </p:nvSpPr>
          <p:spPr>
            <a:xfrm>
              <a:off x="12400567" y="176075"/>
              <a:ext cx="13622593" cy="5932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Čl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. 16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Formulár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Vyúčtovanie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poskytnutej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dotácie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</a:p>
            <a:p>
              <a:pPr algn="l">
                <a:lnSpc>
                  <a:spcPts val="2999"/>
                </a:lnSpc>
              </a:pPr>
              <a:endParaRPr lang="en-US" sz="23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999"/>
                </a:lnSpc>
              </a:pP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Čl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. 17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Výpisy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z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bankových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účtov</a:t>
              </a:r>
              <a:endParaRPr lang="en-US" sz="23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999"/>
                </a:lnSpc>
              </a:pPr>
              <a:endParaRPr lang="en-US" sz="23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999"/>
                </a:lnSpc>
              </a:pP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Čl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. 18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Čitateľné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fotokópie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účtovných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dokladov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a</a:t>
              </a:r>
            </a:p>
            <a:p>
              <a:pPr algn="l">
                <a:lnSpc>
                  <a:spcPts val="2999"/>
                </a:lnSpc>
              </a:pP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druhých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dokladov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preukazujúcich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ich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relevanciu</a:t>
              </a:r>
              <a:endParaRPr lang="en-US" sz="23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999"/>
                </a:lnSpc>
              </a:pPr>
              <a:endParaRPr lang="en-US" sz="23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999"/>
                </a:lnSpc>
              </a:pP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Čl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. 19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Pravidlá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a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náležitosti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účtovných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dokladov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</a:p>
            <a:p>
              <a:pPr algn="l">
                <a:lnSpc>
                  <a:spcPts val="2999"/>
                </a:lnSpc>
              </a:pPr>
              <a:endParaRPr lang="en-US" sz="23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999"/>
                </a:lnSpc>
              </a:pP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Čl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. 20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Typy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kontrol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</a:p>
            <a:p>
              <a:pPr algn="l">
                <a:lnSpc>
                  <a:spcPts val="2999"/>
                </a:lnSpc>
              </a:pPr>
              <a:endParaRPr lang="en-US" sz="2399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endParaRPr>
            </a:p>
            <a:p>
              <a:pPr algn="l">
                <a:lnSpc>
                  <a:spcPts val="2999"/>
                </a:lnSpc>
              </a:pP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Čl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. 21 </a:t>
              </a:r>
              <a:r>
                <a:rPr lang="en-US" sz="2399" b="1" dirty="0" err="1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Sankcie</a:t>
              </a:r>
              <a:r>
                <a:rPr lang="en-US" sz="2399" b="1" dirty="0">
                  <a:solidFill>
                    <a:srgbClr val="FFFFFF"/>
                  </a:solidFill>
                  <a:latin typeface="Inria Serif Bold"/>
                  <a:ea typeface="Inria Serif Bold"/>
                  <a:cs typeface="Inria Serif Bold"/>
                  <a:sym typeface="Inria Serif Bold"/>
                </a:rPr>
                <a:t> 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11087027" y="185600"/>
              <a:ext cx="740527" cy="723865"/>
            </a:xfrm>
            <a:custGeom>
              <a:avLst/>
              <a:gdLst/>
              <a:ahLst/>
              <a:cxnLst/>
              <a:rect l="l" t="t" r="r" b="b"/>
              <a:pathLst>
                <a:path w="740527" h="723865">
                  <a:moveTo>
                    <a:pt x="0" y="0"/>
                  </a:moveTo>
                  <a:lnTo>
                    <a:pt x="740527" y="0"/>
                  </a:lnTo>
                  <a:lnTo>
                    <a:pt x="740527" y="723865"/>
                  </a:lnTo>
                  <a:lnTo>
                    <a:pt x="0" y="723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1087027" y="1235699"/>
              <a:ext cx="740527" cy="723865"/>
            </a:xfrm>
            <a:custGeom>
              <a:avLst/>
              <a:gdLst/>
              <a:ahLst/>
              <a:cxnLst/>
              <a:rect l="l" t="t" r="r" b="b"/>
              <a:pathLst>
                <a:path w="740527" h="723865">
                  <a:moveTo>
                    <a:pt x="0" y="0"/>
                  </a:moveTo>
                  <a:lnTo>
                    <a:pt x="740527" y="0"/>
                  </a:lnTo>
                  <a:lnTo>
                    <a:pt x="740527" y="723864"/>
                  </a:lnTo>
                  <a:lnTo>
                    <a:pt x="0" y="7238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1087027" y="2253828"/>
              <a:ext cx="740527" cy="723865"/>
            </a:xfrm>
            <a:custGeom>
              <a:avLst/>
              <a:gdLst/>
              <a:ahLst/>
              <a:cxnLst/>
              <a:rect l="l" t="t" r="r" b="b"/>
              <a:pathLst>
                <a:path w="740527" h="723865">
                  <a:moveTo>
                    <a:pt x="0" y="0"/>
                  </a:moveTo>
                  <a:lnTo>
                    <a:pt x="740527" y="0"/>
                  </a:lnTo>
                  <a:lnTo>
                    <a:pt x="740527" y="723864"/>
                  </a:lnTo>
                  <a:lnTo>
                    <a:pt x="0" y="7238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1087027" y="3271957"/>
              <a:ext cx="740527" cy="723865"/>
            </a:xfrm>
            <a:custGeom>
              <a:avLst/>
              <a:gdLst/>
              <a:ahLst/>
              <a:cxnLst/>
              <a:rect l="l" t="t" r="r" b="b"/>
              <a:pathLst>
                <a:path w="740527" h="723865">
                  <a:moveTo>
                    <a:pt x="0" y="0"/>
                  </a:moveTo>
                  <a:lnTo>
                    <a:pt x="740527" y="0"/>
                  </a:lnTo>
                  <a:lnTo>
                    <a:pt x="740527" y="723864"/>
                  </a:lnTo>
                  <a:lnTo>
                    <a:pt x="0" y="7238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1087027" y="4326021"/>
              <a:ext cx="740527" cy="723865"/>
            </a:xfrm>
            <a:custGeom>
              <a:avLst/>
              <a:gdLst/>
              <a:ahLst/>
              <a:cxnLst/>
              <a:rect l="l" t="t" r="r" b="b"/>
              <a:pathLst>
                <a:path w="740527" h="723865">
                  <a:moveTo>
                    <a:pt x="0" y="0"/>
                  </a:moveTo>
                  <a:lnTo>
                    <a:pt x="740527" y="0"/>
                  </a:lnTo>
                  <a:lnTo>
                    <a:pt x="740527" y="723865"/>
                  </a:lnTo>
                  <a:lnTo>
                    <a:pt x="0" y="723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1087027" y="5385016"/>
              <a:ext cx="740527" cy="723865"/>
            </a:xfrm>
            <a:custGeom>
              <a:avLst/>
              <a:gdLst/>
              <a:ahLst/>
              <a:cxnLst/>
              <a:rect l="l" t="t" r="r" b="b"/>
              <a:pathLst>
                <a:path w="740527" h="723865">
                  <a:moveTo>
                    <a:pt x="0" y="0"/>
                  </a:moveTo>
                  <a:lnTo>
                    <a:pt x="740527" y="0"/>
                  </a:lnTo>
                  <a:lnTo>
                    <a:pt x="740527" y="723864"/>
                  </a:lnTo>
                  <a:lnTo>
                    <a:pt x="0" y="7238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27" name="TextBox 27" descr="Smernicu a jej prílohy nájdete na webe: &#10;https://www.uszz.sk/vnutorne-predpisy-uszz-k-dotaciam/ &#10;"/>
          <p:cNvSpPr txBox="1"/>
          <p:nvPr/>
        </p:nvSpPr>
        <p:spPr>
          <a:xfrm>
            <a:off x="1356498" y="9142593"/>
            <a:ext cx="15043112" cy="104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3300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Smernicu</a:t>
            </a:r>
            <a:r>
              <a:rPr lang="en-US" sz="3300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a </a:t>
            </a:r>
            <a:r>
              <a:rPr lang="en-US" sz="3300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jej</a:t>
            </a:r>
            <a:r>
              <a:rPr lang="en-US" sz="3300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3300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prílohy</a:t>
            </a:r>
            <a:r>
              <a:rPr lang="en-US" sz="3300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</a:t>
            </a:r>
            <a:r>
              <a:rPr lang="en-US" sz="3300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nájdete</a:t>
            </a:r>
            <a:r>
              <a:rPr lang="en-US" sz="3300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 na </a:t>
            </a:r>
            <a:r>
              <a:rPr lang="en-US" sz="3300" b="1" dirty="0" err="1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webe</a:t>
            </a:r>
            <a:r>
              <a:rPr lang="en-US" sz="3300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: </a:t>
            </a:r>
          </a:p>
          <a:p>
            <a:pPr algn="ctr">
              <a:lnSpc>
                <a:spcPts val="4125"/>
              </a:lnSpc>
            </a:pPr>
            <a:r>
              <a:rPr lang="en-US" sz="3300" b="1" dirty="0">
                <a:solidFill>
                  <a:srgbClr val="FFFFFF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https://www.uszz.sk/vnutorne-predpisy-uszz-k-dotaciam/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7032938" y="128272"/>
            <a:ext cx="832003" cy="968854"/>
          </a:xfrm>
          <a:custGeom>
            <a:avLst/>
            <a:gdLst/>
            <a:ahLst/>
            <a:cxnLst/>
            <a:rect l="l" t="t" r="r" b="b"/>
            <a:pathLst>
              <a:path w="832003" h="968854">
                <a:moveTo>
                  <a:pt x="0" y="0"/>
                </a:moveTo>
                <a:lnTo>
                  <a:pt x="832003" y="0"/>
                </a:lnTo>
                <a:lnTo>
                  <a:pt x="832003" y="968853"/>
                </a:lnTo>
                <a:lnTo>
                  <a:pt x="0" y="9688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3" name="Group 3"/>
          <p:cNvGrpSpPr/>
          <p:nvPr/>
        </p:nvGrpSpPr>
        <p:grpSpPr>
          <a:xfrm>
            <a:off x="160990" y="134363"/>
            <a:ext cx="17073130" cy="10018273"/>
            <a:chOff x="0" y="0"/>
            <a:chExt cx="22764173" cy="13357698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935053" cy="13357698"/>
              <a:chOff x="0" y="0"/>
              <a:chExt cx="1764949" cy="263855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764949" cy="2638558"/>
              </a:xfrm>
              <a:custGeom>
                <a:avLst/>
                <a:gdLst/>
                <a:ahLst/>
                <a:cxnLst/>
                <a:rect l="l" t="t" r="r" b="b"/>
                <a:pathLst>
                  <a:path w="1764949" h="2638558">
                    <a:moveTo>
                      <a:pt x="58920" y="0"/>
                    </a:moveTo>
                    <a:lnTo>
                      <a:pt x="1706029" y="0"/>
                    </a:lnTo>
                    <a:cubicBezTo>
                      <a:pt x="1721655" y="0"/>
                      <a:pt x="1736642" y="6208"/>
                      <a:pt x="1747692" y="17257"/>
                    </a:cubicBezTo>
                    <a:cubicBezTo>
                      <a:pt x="1758741" y="28307"/>
                      <a:pt x="1764949" y="43293"/>
                      <a:pt x="1764949" y="58920"/>
                    </a:cubicBezTo>
                    <a:lnTo>
                      <a:pt x="1764949" y="2579638"/>
                    </a:lnTo>
                    <a:cubicBezTo>
                      <a:pt x="1764949" y="2612178"/>
                      <a:pt x="1738569" y="2638558"/>
                      <a:pt x="1706029" y="2638558"/>
                    </a:cubicBezTo>
                    <a:lnTo>
                      <a:pt x="58920" y="2638558"/>
                    </a:lnTo>
                    <a:cubicBezTo>
                      <a:pt x="43293" y="2638558"/>
                      <a:pt x="28307" y="2632350"/>
                      <a:pt x="17257" y="2621300"/>
                    </a:cubicBezTo>
                    <a:cubicBezTo>
                      <a:pt x="6208" y="2610251"/>
                      <a:pt x="0" y="2595264"/>
                      <a:pt x="0" y="2579638"/>
                    </a:cubicBezTo>
                    <a:lnTo>
                      <a:pt x="0" y="58920"/>
                    </a:lnTo>
                    <a:cubicBezTo>
                      <a:pt x="0" y="26379"/>
                      <a:pt x="26379" y="0"/>
                      <a:pt x="589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764949" cy="26766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84"/>
                  </a:lnSpc>
                </a:pPr>
                <a:endParaRPr/>
              </a:p>
              <a:p>
                <a:pPr algn="ctr">
                  <a:lnSpc>
                    <a:spcPts val="3484"/>
                  </a:lnSpc>
                </a:pPr>
                <a:endParaRPr/>
              </a:p>
              <a:p>
                <a:pPr algn="ctr">
                  <a:lnSpc>
                    <a:spcPts val="3484"/>
                  </a:lnSpc>
                </a:pPr>
                <a:endParaRPr/>
              </a:p>
              <a:p>
                <a:pPr algn="ctr">
                  <a:lnSpc>
                    <a:spcPts val="3484"/>
                  </a:lnSpc>
                </a:pPr>
                <a:r>
                  <a:rPr lang="en-US" sz="2600" b="1" spc="-52">
                    <a:solidFill>
                      <a:srgbClr val="E6A233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Fotografie/fotodokumentácia projektu</a:t>
                </a:r>
              </a:p>
              <a:p>
                <a:pPr algn="ctr">
                  <a:lnSpc>
                    <a:spcPts val="3216"/>
                  </a:lnSpc>
                </a:pPr>
                <a:endParaRPr lang="en-US" sz="2600" b="1" spc="-52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endParaRPr>
              </a:p>
              <a:p>
                <a:pPr algn="ctr">
                  <a:lnSpc>
                    <a:spcPts val="3350"/>
                  </a:lnSpc>
                </a:pPr>
                <a:r>
                  <a:rPr lang="en-US" sz="2500" b="1" spc="-50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  <a:p>
                <a:pPr algn="ctr">
                  <a:lnSpc>
                    <a:spcPts val="3350"/>
                  </a:lnSpc>
                </a:pPr>
                <a:r>
                  <a:rPr lang="en-US" sz="2500" b="1" spc="-50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V tejto sekcii je možné postupovať buď vložením príloh – nahratím fotografií,</a:t>
                </a:r>
              </a:p>
              <a:p>
                <a:pPr algn="ctr">
                  <a:lnSpc>
                    <a:spcPts val="3350"/>
                  </a:lnSpc>
                </a:pPr>
                <a:endParaRPr lang="en-US" sz="2500" b="1" spc="-5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endParaRPr>
              </a:p>
              <a:p>
                <a:pPr algn="ctr">
                  <a:lnSpc>
                    <a:spcPts val="3350"/>
                  </a:lnSpc>
                </a:pPr>
                <a:r>
                  <a:rPr lang="en-US" sz="2500" b="1" spc="-50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alebo uviesť platný internetový link. </a:t>
                </a:r>
              </a:p>
              <a:p>
                <a:pPr algn="ctr">
                  <a:lnSpc>
                    <a:spcPts val="3216"/>
                  </a:lnSpc>
                </a:pPr>
                <a:endParaRPr lang="en-US" sz="2500" b="1" spc="-5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endParaRPr>
              </a:p>
            </p:txBody>
          </p:sp>
        </p:grpSp>
        <p:sp>
          <p:nvSpPr>
            <p:cNvPr id="7" name="AutoShape 7"/>
            <p:cNvSpPr/>
            <p:nvPr/>
          </p:nvSpPr>
          <p:spPr>
            <a:xfrm>
              <a:off x="12002746" y="4066044"/>
              <a:ext cx="25389" cy="6520627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ysDot"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Freeform 8"/>
            <p:cNvSpPr/>
            <p:nvPr/>
          </p:nvSpPr>
          <p:spPr>
            <a:xfrm>
              <a:off x="6863656" y="9214904"/>
              <a:ext cx="4142794" cy="4142794"/>
            </a:xfrm>
            <a:custGeom>
              <a:avLst/>
              <a:gdLst/>
              <a:ahLst/>
              <a:cxnLst/>
              <a:rect l="l" t="t" r="r" b="b"/>
              <a:pathLst>
                <a:path w="4142794" h="4142794">
                  <a:moveTo>
                    <a:pt x="0" y="0"/>
                  </a:moveTo>
                  <a:lnTo>
                    <a:pt x="4142794" y="0"/>
                  </a:lnTo>
                  <a:lnTo>
                    <a:pt x="4142794" y="4142794"/>
                  </a:lnTo>
                  <a:lnTo>
                    <a:pt x="0" y="4142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363295" y="3508514"/>
              <a:ext cx="4208462" cy="1134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54"/>
                </a:lnSpc>
                <a:spcBef>
                  <a:spcPct val="0"/>
                </a:spcBef>
              </a:pPr>
              <a:r>
                <a:rPr lang="en-US" sz="5699" b="1" spc="-113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Sekcia 7.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737729" y="954364"/>
              <a:ext cx="4208462" cy="1134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54"/>
                </a:lnSpc>
                <a:spcBef>
                  <a:spcPct val="0"/>
                </a:spcBef>
              </a:pPr>
              <a:r>
                <a:rPr lang="en-US" sz="5699" b="1" spc="-113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Sekcia 8.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714552" y="2257882"/>
              <a:ext cx="6785134" cy="558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67"/>
                </a:lnSpc>
                <a:spcBef>
                  <a:spcPct val="0"/>
                </a:spcBef>
              </a:pPr>
              <a:r>
                <a:rPr lang="en-US" sz="2548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Dodanie dodatočných dokladov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841961" y="4235873"/>
              <a:ext cx="9922213" cy="61516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96"/>
                </a:lnSpc>
              </a:pPr>
              <a:r>
                <a:rPr lang="en-US" sz="24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 prípade, že si nie ste istí, aké sú tieto iné doklady, môžete sa obrátiť na stránku www.uszz.sk </a:t>
              </a:r>
            </a:p>
            <a:p>
              <a:pPr algn="l">
                <a:lnSpc>
                  <a:spcPts val="3696"/>
                </a:lnSpc>
              </a:pPr>
              <a:endParaRPr lang="en-US" sz="2448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marL="528585" lvl="1" indent="-264292" algn="l">
                <a:lnSpc>
                  <a:spcPts val="3696"/>
                </a:lnSpc>
                <a:buFont typeface="Arial"/>
                <a:buChar char="•"/>
              </a:pPr>
              <a:r>
                <a:rPr lang="en-US" sz="2448" b="1" spc="132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(</a:t>
              </a:r>
              <a:r>
                <a:rPr lang="en-US" sz="2448" b="1" i="1" spc="132">
                  <a:solidFill>
                    <a:srgbClr val="FFFFFF"/>
                  </a:solidFill>
                  <a:latin typeface="Open Sans 2 Bold Italics"/>
                  <a:ea typeface="Open Sans 2 Bold Italics"/>
                  <a:cs typeface="Open Sans 2 Bold Italics"/>
                  <a:sym typeface="Open Sans 2 Bold Italics"/>
                </a:rPr>
                <a:t>napr. v prípade položky doprava je iný doklad zoznam/prezenčná listina cestujúcich, v prípade položky strava je to zoznam/prezenčná listina stravníkov, v prípade ubytovania zoznam/prezenčná listina ubytovaných osôb).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275178" y="637780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7032938" y="128272"/>
            <a:ext cx="832003" cy="968854"/>
          </a:xfrm>
          <a:custGeom>
            <a:avLst/>
            <a:gdLst/>
            <a:ahLst/>
            <a:cxnLst/>
            <a:rect l="l" t="t" r="r" b="b"/>
            <a:pathLst>
              <a:path w="832003" h="968854">
                <a:moveTo>
                  <a:pt x="0" y="0"/>
                </a:moveTo>
                <a:lnTo>
                  <a:pt x="832003" y="0"/>
                </a:lnTo>
                <a:lnTo>
                  <a:pt x="832003" y="968853"/>
                </a:lnTo>
                <a:lnTo>
                  <a:pt x="0" y="9688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3" name="Group 3"/>
          <p:cNvGrpSpPr/>
          <p:nvPr/>
        </p:nvGrpSpPr>
        <p:grpSpPr>
          <a:xfrm>
            <a:off x="0" y="1028700"/>
            <a:ext cx="18288000" cy="9043839"/>
            <a:chOff x="0" y="0"/>
            <a:chExt cx="24384000" cy="1205845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627178"/>
              <a:ext cx="24384000" cy="8431274"/>
              <a:chOff x="0" y="0"/>
              <a:chExt cx="4816593" cy="166543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816592" cy="1665437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665437">
                    <a:moveTo>
                      <a:pt x="21590" y="0"/>
                    </a:moveTo>
                    <a:lnTo>
                      <a:pt x="4795002" y="0"/>
                    </a:lnTo>
                    <a:cubicBezTo>
                      <a:pt x="4800728" y="0"/>
                      <a:pt x="4806220" y="2275"/>
                      <a:pt x="4810269" y="6324"/>
                    </a:cubicBezTo>
                    <a:cubicBezTo>
                      <a:pt x="4814318" y="10372"/>
                      <a:pt x="4816592" y="15864"/>
                      <a:pt x="4816592" y="21590"/>
                    </a:cubicBezTo>
                    <a:lnTo>
                      <a:pt x="4816592" y="1643847"/>
                    </a:lnTo>
                    <a:cubicBezTo>
                      <a:pt x="4816592" y="1655771"/>
                      <a:pt x="4806926" y="1665437"/>
                      <a:pt x="4795002" y="1665437"/>
                    </a:cubicBezTo>
                    <a:lnTo>
                      <a:pt x="21590" y="1665437"/>
                    </a:lnTo>
                    <a:cubicBezTo>
                      <a:pt x="9666" y="1665437"/>
                      <a:pt x="0" y="1655771"/>
                      <a:pt x="0" y="1643847"/>
                    </a:cubicBezTo>
                    <a:lnTo>
                      <a:pt x="0" y="21590"/>
                    </a:lnTo>
                    <a:cubicBezTo>
                      <a:pt x="0" y="9666"/>
                      <a:pt x="9666" y="0"/>
                      <a:pt x="21590" y="0"/>
                    </a:cubicBez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4816593" cy="17130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67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399930" y="4109778"/>
              <a:ext cx="23584140" cy="7182605"/>
            </a:xfrm>
            <a:custGeom>
              <a:avLst/>
              <a:gdLst/>
              <a:ahLst/>
              <a:cxnLst/>
              <a:rect l="l" t="t" r="r" b="b"/>
              <a:pathLst>
                <a:path w="23584140" h="7182605">
                  <a:moveTo>
                    <a:pt x="0" y="0"/>
                  </a:moveTo>
                  <a:lnTo>
                    <a:pt x="23584140" y="0"/>
                  </a:lnTo>
                  <a:lnTo>
                    <a:pt x="23584140" y="7182605"/>
                  </a:lnTo>
                  <a:lnTo>
                    <a:pt x="0" y="7182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3020"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171277" y="19050"/>
              <a:ext cx="4208462" cy="1134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54"/>
                </a:lnSpc>
                <a:spcBef>
                  <a:spcPct val="0"/>
                </a:spcBef>
              </a:pPr>
              <a:r>
                <a:rPr lang="en-US" sz="5699" b="1" spc="-113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Sekcia 9.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171277" y="1781204"/>
              <a:ext cx="8745062" cy="558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67"/>
                </a:lnSpc>
                <a:spcBef>
                  <a:spcPct val="0"/>
                </a:spcBef>
              </a:pPr>
              <a:r>
                <a:rPr lang="en-US" sz="2548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Čestné vyhlásenie k vyúčtovaniu dotácie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4540176" y="630555"/>
              <a:ext cx="9370979" cy="2348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67"/>
                </a:lnSpc>
              </a:pPr>
              <a:r>
                <a:rPr lang="en-US" sz="25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Ide o záverečnú sekciu, kde sa požaduje zaškrtnutie vopred daných políčok, čím oficiálne prehlasujte, že Vami uvedené informácie sú pravdivé.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7899033" y="1153159"/>
              <a:ext cx="5121849" cy="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ysDot"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993487" y="9622215"/>
            <a:ext cx="5939879" cy="28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0D1B3A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Zdroj: Úrad pre Slovákov žijúcich v zahraničíi - DIS, 2025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7373" y="612698"/>
            <a:ext cx="2446350" cy="1173453"/>
          </a:xfrm>
          <a:custGeom>
            <a:avLst/>
            <a:gdLst/>
            <a:ahLst/>
            <a:cxnLst/>
            <a:rect l="l" t="t" r="r" b="b"/>
            <a:pathLst>
              <a:path w="2446350" h="1173453">
                <a:moveTo>
                  <a:pt x="0" y="0"/>
                </a:moveTo>
                <a:lnTo>
                  <a:pt x="2446350" y="0"/>
                </a:lnTo>
                <a:lnTo>
                  <a:pt x="2446350" y="1173453"/>
                </a:lnTo>
                <a:lnTo>
                  <a:pt x="0" y="11734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3" name="Group 3"/>
          <p:cNvGrpSpPr/>
          <p:nvPr/>
        </p:nvGrpSpPr>
        <p:grpSpPr>
          <a:xfrm>
            <a:off x="6879236" y="0"/>
            <a:ext cx="11271162" cy="2799464"/>
            <a:chOff x="0" y="0"/>
            <a:chExt cx="2968536" cy="7373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68536" cy="737307"/>
            </a:xfrm>
            <a:custGeom>
              <a:avLst/>
              <a:gdLst/>
              <a:ahLst/>
              <a:cxnLst/>
              <a:rect l="l" t="t" r="r" b="b"/>
              <a:pathLst>
                <a:path w="2968536" h="737307">
                  <a:moveTo>
                    <a:pt x="35031" y="0"/>
                  </a:moveTo>
                  <a:lnTo>
                    <a:pt x="2933506" y="0"/>
                  </a:lnTo>
                  <a:cubicBezTo>
                    <a:pt x="2942796" y="0"/>
                    <a:pt x="2951707" y="3691"/>
                    <a:pt x="2958276" y="10260"/>
                  </a:cubicBezTo>
                  <a:cubicBezTo>
                    <a:pt x="2964846" y="16830"/>
                    <a:pt x="2968536" y="25740"/>
                    <a:pt x="2968536" y="35031"/>
                  </a:cubicBezTo>
                  <a:lnTo>
                    <a:pt x="2968536" y="702276"/>
                  </a:lnTo>
                  <a:cubicBezTo>
                    <a:pt x="2968536" y="711567"/>
                    <a:pt x="2964846" y="720477"/>
                    <a:pt x="2958276" y="727047"/>
                  </a:cubicBezTo>
                  <a:cubicBezTo>
                    <a:pt x="2951707" y="733617"/>
                    <a:pt x="2942796" y="737307"/>
                    <a:pt x="2933506" y="737307"/>
                  </a:cubicBezTo>
                  <a:lnTo>
                    <a:pt x="35031" y="737307"/>
                  </a:lnTo>
                  <a:cubicBezTo>
                    <a:pt x="25740" y="737307"/>
                    <a:pt x="16830" y="733617"/>
                    <a:pt x="10260" y="727047"/>
                  </a:cubicBezTo>
                  <a:cubicBezTo>
                    <a:pt x="3691" y="720477"/>
                    <a:pt x="0" y="711567"/>
                    <a:pt x="0" y="702276"/>
                  </a:cubicBezTo>
                  <a:lnTo>
                    <a:pt x="0" y="35031"/>
                  </a:lnTo>
                  <a:cubicBezTo>
                    <a:pt x="0" y="25740"/>
                    <a:pt x="3691" y="16830"/>
                    <a:pt x="10260" y="10260"/>
                  </a:cubicBezTo>
                  <a:cubicBezTo>
                    <a:pt x="16830" y="3691"/>
                    <a:pt x="25740" y="0"/>
                    <a:pt x="35031" y="0"/>
                  </a:cubicBez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968536" cy="784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6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5783" y="-1666013"/>
            <a:ext cx="18044615" cy="18378655"/>
            <a:chOff x="0" y="0"/>
            <a:chExt cx="24059486" cy="24504873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2667281"/>
              <a:ext cx="7866267" cy="12847912"/>
              <a:chOff x="0" y="0"/>
              <a:chExt cx="1553830" cy="253785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53830" cy="2537859"/>
              </a:xfrm>
              <a:custGeom>
                <a:avLst/>
                <a:gdLst/>
                <a:ahLst/>
                <a:cxnLst/>
                <a:rect l="l" t="t" r="r" b="b"/>
                <a:pathLst>
                  <a:path w="1553830" h="2537859">
                    <a:moveTo>
                      <a:pt x="66925" y="0"/>
                    </a:moveTo>
                    <a:lnTo>
                      <a:pt x="1486905" y="0"/>
                    </a:lnTo>
                    <a:cubicBezTo>
                      <a:pt x="1523867" y="0"/>
                      <a:pt x="1553830" y="29963"/>
                      <a:pt x="1553830" y="66925"/>
                    </a:cubicBezTo>
                    <a:lnTo>
                      <a:pt x="1553830" y="2470934"/>
                    </a:lnTo>
                    <a:cubicBezTo>
                      <a:pt x="1553830" y="2488684"/>
                      <a:pt x="1546779" y="2505706"/>
                      <a:pt x="1534229" y="2518257"/>
                    </a:cubicBezTo>
                    <a:cubicBezTo>
                      <a:pt x="1521678" y="2530808"/>
                      <a:pt x="1504655" y="2537859"/>
                      <a:pt x="1486905" y="2537859"/>
                    </a:cubicBezTo>
                    <a:lnTo>
                      <a:pt x="66925" y="2537859"/>
                    </a:lnTo>
                    <a:cubicBezTo>
                      <a:pt x="49175" y="2537859"/>
                      <a:pt x="32153" y="2530808"/>
                      <a:pt x="19602" y="2518257"/>
                    </a:cubicBezTo>
                    <a:cubicBezTo>
                      <a:pt x="7051" y="2505706"/>
                      <a:pt x="0" y="2488684"/>
                      <a:pt x="0" y="2470934"/>
                    </a:cubicBezTo>
                    <a:lnTo>
                      <a:pt x="0" y="66925"/>
                    </a:lnTo>
                    <a:cubicBezTo>
                      <a:pt x="0" y="49175"/>
                      <a:pt x="7051" y="32153"/>
                      <a:pt x="19602" y="19602"/>
                    </a:cubicBezTo>
                    <a:cubicBezTo>
                      <a:pt x="32153" y="7051"/>
                      <a:pt x="49175" y="0"/>
                      <a:pt x="669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1553830" cy="25664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4792847" y="0"/>
              <a:ext cx="19083170" cy="24504873"/>
            </a:xfrm>
            <a:custGeom>
              <a:avLst/>
              <a:gdLst/>
              <a:ahLst/>
              <a:cxnLst/>
              <a:rect l="l" t="t" r="r" b="b"/>
              <a:pathLst>
                <a:path w="19083170" h="24504873">
                  <a:moveTo>
                    <a:pt x="0" y="0"/>
                  </a:moveTo>
                  <a:lnTo>
                    <a:pt x="19083170" y="0"/>
                  </a:lnTo>
                  <a:lnTo>
                    <a:pt x="19083170" y="24504873"/>
                  </a:lnTo>
                  <a:lnTo>
                    <a:pt x="0" y="24504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9656252" y="6842374"/>
              <a:ext cx="14403235" cy="4364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219"/>
                </a:lnSpc>
              </a:pPr>
              <a:r>
                <a:rPr lang="en-US" sz="229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2. VYPLNENIE RELEVANTNÝCH OBSAHOVÝCH INFORMÁCIÍ</a:t>
              </a:r>
            </a:p>
            <a:p>
              <a:pPr marL="453390" lvl="1" indent="-226695" algn="just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Cez tlačidlo „</a:t>
              </a:r>
              <a:r>
                <a:rPr lang="en-US" sz="21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upraviť</a:t>
              </a: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“ už dopĺňate </a:t>
              </a:r>
              <a:r>
                <a:rPr lang="en-US" sz="21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namiesto</a:t>
              </a: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„0“ slova „doplniť“ </a:t>
              </a:r>
            </a:p>
            <a:p>
              <a:pPr algn="just">
                <a:lnSpc>
                  <a:spcPts val="2940"/>
                </a:lnSpc>
              </a:pP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     alebo „náhodného dátumu“</a:t>
              </a:r>
              <a:r>
                <a:rPr lang="en-US" sz="2100" b="1">
                  <a:solidFill>
                    <a:srgbClr val="CE9C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1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relevantné informácie</a:t>
              </a:r>
            </a:p>
            <a:p>
              <a:pPr marL="453390" lvl="1" indent="-226695" algn="just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Takto vyplnený formulár dáte </a:t>
              </a:r>
              <a:r>
                <a:rPr lang="en-US" sz="21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znovu uložiť. </a:t>
              </a: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(cez tlačidlo “uložiť”)</a:t>
              </a:r>
            </a:p>
            <a:p>
              <a:pPr algn="just">
                <a:lnSpc>
                  <a:spcPts val="2940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just">
                <a:lnSpc>
                  <a:spcPts val="2482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just">
                <a:lnSpc>
                  <a:spcPts val="2482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just">
                <a:lnSpc>
                  <a:spcPts val="3133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just">
                <a:lnSpc>
                  <a:spcPts val="3133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61217" y="5648204"/>
              <a:ext cx="6543832" cy="7384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7353"/>
                </a:lnSpc>
              </a:pPr>
              <a:r>
                <a:rPr lang="en-US" sz="5252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Priebežné uloženie Vyúčtovania</a:t>
              </a:r>
            </a:p>
            <a:p>
              <a:pPr algn="just">
                <a:lnSpc>
                  <a:spcPts val="7353"/>
                </a:lnSpc>
              </a:pPr>
              <a:r>
                <a:rPr lang="en-US" sz="5252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 jeho</a:t>
              </a:r>
            </a:p>
            <a:p>
              <a:pPr algn="just">
                <a:lnSpc>
                  <a:spcPts val="7353"/>
                </a:lnSpc>
                <a:spcBef>
                  <a:spcPct val="0"/>
                </a:spcBef>
              </a:pPr>
              <a:r>
                <a:rPr lang="en-US" sz="5252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finálne odoslanie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9839721" y="2442674"/>
              <a:ext cx="14036296" cy="4920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220"/>
                </a:lnSpc>
              </a:pPr>
              <a:r>
                <a:rPr lang="en-US" sz="23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1. FORMÁLNE VYPLNENIE FORMULÁRA - priebežné uloženie</a:t>
              </a:r>
            </a:p>
            <a:p>
              <a:pPr marL="431801" lvl="1" indent="-215900" algn="just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Ak ste vyplnili a odoslali “Vyúčtovanie” máte väčšinu vecných info autom. vyplnenú</a:t>
              </a:r>
            </a:p>
            <a:p>
              <a:pPr marL="431801" lvl="1" indent="-215900" algn="just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Všade</a:t>
              </a:r>
              <a:r>
                <a:rPr lang="en-US" sz="2000" b="1">
                  <a:solidFill>
                    <a:srgbClr val="F9D252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0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kde je </a:t>
              </a:r>
              <a:r>
                <a:rPr lang="en-US" sz="20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potrebné uviesť </a:t>
              </a:r>
              <a:r>
                <a:rPr lang="en-US" sz="20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číslo </a:t>
              </a:r>
              <a:r>
                <a:rPr lang="en-US" sz="20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dáte </a:t>
              </a:r>
              <a:r>
                <a:rPr lang="en-US" sz="20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0</a:t>
              </a:r>
            </a:p>
            <a:p>
              <a:pPr marL="431801" lvl="1" indent="-215900" algn="just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Všade</a:t>
              </a:r>
              <a:r>
                <a:rPr lang="en-US" sz="20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kde je</a:t>
              </a:r>
              <a:r>
                <a:rPr lang="en-US" sz="20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potrebné uviesť „</a:t>
              </a:r>
              <a:r>
                <a:rPr lang="en-US" sz="20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slovnú informáciu</a:t>
              </a:r>
              <a:r>
                <a:rPr lang="en-US" sz="20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“ dáte napr. slovo </a:t>
              </a:r>
              <a:r>
                <a:rPr lang="en-US" sz="20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DOPLNIŤ</a:t>
              </a:r>
            </a:p>
            <a:p>
              <a:pPr marL="431801" lvl="1" indent="-215900" algn="just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3213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Všade</a:t>
              </a:r>
              <a:r>
                <a:rPr lang="en-US" sz="20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kde je</a:t>
              </a:r>
              <a:r>
                <a:rPr lang="en-US" sz="2000" b="1">
                  <a:solidFill>
                    <a:srgbClr val="03213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potrebný </a:t>
              </a:r>
              <a:r>
                <a:rPr lang="en-US" sz="20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“výber možnosti”</a:t>
              </a:r>
              <a:r>
                <a:rPr lang="en-US" sz="2000" b="1">
                  <a:solidFill>
                    <a:srgbClr val="03213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označíte </a:t>
              </a:r>
              <a:r>
                <a:rPr lang="en-US" sz="20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náhodný výber</a:t>
              </a:r>
            </a:p>
            <a:p>
              <a:pPr marL="431801" lvl="1" indent="-215900" algn="just">
                <a:lnSpc>
                  <a:spcPts val="28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0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Takto</a:t>
              </a:r>
              <a:r>
                <a:rPr lang="en-US" sz="20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formálne vyplnený formulár</a:t>
              </a:r>
              <a:r>
                <a:rPr lang="en-US" sz="20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si uložíte cez tlačidlo „</a:t>
              </a:r>
              <a:r>
                <a:rPr lang="en-US" sz="20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uložiť</a:t>
              </a:r>
              <a:r>
                <a:rPr lang="en-US" sz="20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"</a:t>
              </a:r>
            </a:p>
            <a:p>
              <a:pPr algn="just">
                <a:lnSpc>
                  <a:spcPts val="2762"/>
                </a:lnSpc>
                <a:spcBef>
                  <a:spcPct val="0"/>
                </a:spcBef>
              </a:pPr>
              <a:endParaRPr lang="en-US" sz="20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just">
                <a:lnSpc>
                  <a:spcPts val="3413"/>
                </a:lnSpc>
                <a:spcBef>
                  <a:spcPct val="0"/>
                </a:spcBef>
              </a:pPr>
              <a:endParaRPr lang="en-US" sz="20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just">
                <a:lnSpc>
                  <a:spcPts val="3413"/>
                </a:lnSpc>
                <a:spcBef>
                  <a:spcPct val="0"/>
                </a:spcBef>
              </a:pPr>
              <a:endParaRPr lang="en-US" sz="20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9527230" y="10860279"/>
              <a:ext cx="14036296" cy="5355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219"/>
                </a:lnSpc>
              </a:pPr>
              <a:r>
                <a:rPr lang="en-US" sz="229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3. VLOŽENIE POVINNÝCH PRÍLOH</a:t>
              </a:r>
            </a:p>
            <a:p>
              <a:pPr marL="453390" lvl="1" indent="-226695" algn="just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 vyplnení obsahovej stránky vyúčtovania</a:t>
              </a:r>
              <a:r>
                <a:rPr lang="en-US" sz="21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môžete vložiť jednotlivé prílohy</a:t>
              </a:r>
            </a:p>
            <a:p>
              <a:pPr marL="453390" lvl="1" indent="-226695" algn="just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Odporúčame</a:t>
              </a:r>
              <a:r>
                <a:rPr lang="en-US" sz="21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vkladať </a:t>
              </a: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prílohy </a:t>
              </a:r>
              <a:r>
                <a:rPr lang="en-US" sz="21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postupne </a:t>
              </a: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 teda vložiť napr. iba výpisy z účtu</a:t>
              </a:r>
            </a:p>
            <a:p>
              <a:pPr marL="453390" lvl="1" indent="-226695" algn="just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Následne kliknite na „</a:t>
              </a:r>
              <a:r>
                <a:rPr lang="en-US" sz="21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uložiť</a:t>
              </a: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“ a následne vložte ďalšie prílohy cez tlačidlo  „</a:t>
              </a:r>
              <a:r>
                <a:rPr lang="en-US" sz="21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upraviť</a:t>
              </a: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“</a:t>
              </a:r>
            </a:p>
            <a:p>
              <a:pPr algn="just">
                <a:lnSpc>
                  <a:spcPts val="2940"/>
                </a:lnSpc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just">
                <a:lnSpc>
                  <a:spcPts val="2940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just">
                <a:lnSpc>
                  <a:spcPts val="2482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just">
                <a:lnSpc>
                  <a:spcPts val="2482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just">
                <a:lnSpc>
                  <a:spcPts val="3133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just">
                <a:lnSpc>
                  <a:spcPts val="3133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9031270" y="14349550"/>
              <a:ext cx="15028216" cy="3732618"/>
              <a:chOff x="0" y="0"/>
              <a:chExt cx="2968536" cy="73730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968536" cy="737307"/>
              </a:xfrm>
              <a:custGeom>
                <a:avLst/>
                <a:gdLst/>
                <a:ahLst/>
                <a:cxnLst/>
                <a:rect l="l" t="t" r="r" b="b"/>
                <a:pathLst>
                  <a:path w="2968536" h="737307">
                    <a:moveTo>
                      <a:pt x="35031" y="0"/>
                    </a:moveTo>
                    <a:lnTo>
                      <a:pt x="2933506" y="0"/>
                    </a:lnTo>
                    <a:cubicBezTo>
                      <a:pt x="2942796" y="0"/>
                      <a:pt x="2951707" y="3691"/>
                      <a:pt x="2958276" y="10260"/>
                    </a:cubicBezTo>
                    <a:cubicBezTo>
                      <a:pt x="2964846" y="16830"/>
                      <a:pt x="2968536" y="25740"/>
                      <a:pt x="2968536" y="35031"/>
                    </a:cubicBezTo>
                    <a:lnTo>
                      <a:pt x="2968536" y="702276"/>
                    </a:lnTo>
                    <a:cubicBezTo>
                      <a:pt x="2968536" y="711567"/>
                      <a:pt x="2964846" y="720477"/>
                      <a:pt x="2958276" y="727047"/>
                    </a:cubicBezTo>
                    <a:cubicBezTo>
                      <a:pt x="2951707" y="733617"/>
                      <a:pt x="2942796" y="737307"/>
                      <a:pt x="2933506" y="737307"/>
                    </a:cubicBezTo>
                    <a:lnTo>
                      <a:pt x="35031" y="737307"/>
                    </a:lnTo>
                    <a:cubicBezTo>
                      <a:pt x="25740" y="737307"/>
                      <a:pt x="16830" y="733617"/>
                      <a:pt x="10260" y="727047"/>
                    </a:cubicBezTo>
                    <a:cubicBezTo>
                      <a:pt x="3691" y="720477"/>
                      <a:pt x="0" y="711567"/>
                      <a:pt x="0" y="702276"/>
                    </a:cubicBezTo>
                    <a:lnTo>
                      <a:pt x="0" y="35031"/>
                    </a:lnTo>
                    <a:cubicBezTo>
                      <a:pt x="0" y="25740"/>
                      <a:pt x="3691" y="16830"/>
                      <a:pt x="10260" y="10260"/>
                    </a:cubicBezTo>
                    <a:cubicBezTo>
                      <a:pt x="16830" y="3691"/>
                      <a:pt x="25740" y="0"/>
                      <a:pt x="35031" y="0"/>
                    </a:cubicBezTo>
                    <a:close/>
                  </a:path>
                </a:pathLst>
              </a:custGeom>
              <a:solidFill>
                <a:srgbClr val="FEFEFE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2968536" cy="7849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67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9527230" y="14681853"/>
              <a:ext cx="14036296" cy="3374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219"/>
                </a:lnSpc>
              </a:pPr>
              <a:r>
                <a:rPr lang="en-US" sz="2299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4. FINÁLNE ODOSLANIE VYÚČTOVANIA</a:t>
              </a:r>
            </a:p>
            <a:p>
              <a:pPr marL="453390" lvl="1" indent="-226695" algn="just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kliknite na tlačidlo „</a:t>
              </a:r>
              <a:r>
                <a:rPr lang="en-US" sz="21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odoslať</a:t>
              </a:r>
              <a:r>
                <a:rPr lang="en-US" sz="21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“ čím sa elektronicky vyúčtovanie odošle.                           </a:t>
              </a:r>
            </a:p>
            <a:p>
              <a:pPr algn="just">
                <a:lnSpc>
                  <a:spcPts val="2940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just">
                <a:lnSpc>
                  <a:spcPts val="2482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just">
                <a:lnSpc>
                  <a:spcPts val="2482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just">
                <a:lnSpc>
                  <a:spcPts val="3133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just">
                <a:lnSpc>
                  <a:spcPts val="3133"/>
                </a:lnSpc>
                <a:spcBef>
                  <a:spcPct val="0"/>
                </a:spcBef>
              </a:pPr>
              <a:endParaRPr lang="en-US" sz="21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12562" y="-3813356"/>
            <a:ext cx="23417517" cy="14100356"/>
            <a:chOff x="0" y="0"/>
            <a:chExt cx="31223356" cy="18800474"/>
          </a:xfrm>
        </p:grpSpPr>
        <p:sp>
          <p:nvSpPr>
            <p:cNvPr id="3" name="Freeform 3"/>
            <p:cNvSpPr/>
            <p:nvPr/>
          </p:nvSpPr>
          <p:spPr>
            <a:xfrm rot="-5400000">
              <a:off x="6899097" y="13523239"/>
              <a:ext cx="4876207" cy="5678262"/>
            </a:xfrm>
            <a:custGeom>
              <a:avLst/>
              <a:gdLst/>
              <a:ahLst/>
              <a:cxnLst/>
              <a:rect l="l" t="t" r="r" b="b"/>
              <a:pathLst>
                <a:path w="4876207" h="5678262">
                  <a:moveTo>
                    <a:pt x="0" y="0"/>
                  </a:moveTo>
                  <a:lnTo>
                    <a:pt x="4876207" y="0"/>
                  </a:lnTo>
                  <a:lnTo>
                    <a:pt x="4876207" y="5678262"/>
                  </a:lnTo>
                  <a:lnTo>
                    <a:pt x="0" y="5678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0" y="0"/>
              <a:ext cx="16453867" cy="14817837"/>
              <a:chOff x="0" y="0"/>
              <a:chExt cx="890919" cy="80233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90919" cy="802334"/>
              </a:xfrm>
              <a:custGeom>
                <a:avLst/>
                <a:gdLst/>
                <a:ahLst/>
                <a:cxnLst/>
                <a:rect l="l" t="t" r="r" b="b"/>
                <a:pathLst>
                  <a:path w="890919" h="802334">
                    <a:moveTo>
                      <a:pt x="445459" y="0"/>
                    </a:moveTo>
                    <a:cubicBezTo>
                      <a:pt x="199439" y="0"/>
                      <a:pt x="0" y="179608"/>
                      <a:pt x="0" y="401167"/>
                    </a:cubicBezTo>
                    <a:cubicBezTo>
                      <a:pt x="0" y="622725"/>
                      <a:pt x="199439" y="802334"/>
                      <a:pt x="445459" y="802334"/>
                    </a:cubicBezTo>
                    <a:cubicBezTo>
                      <a:pt x="691480" y="802334"/>
                      <a:pt x="890919" y="622725"/>
                      <a:pt x="890919" y="401167"/>
                    </a:cubicBezTo>
                    <a:cubicBezTo>
                      <a:pt x="890919" y="179608"/>
                      <a:pt x="691480" y="0"/>
                      <a:pt x="445459" y="0"/>
                    </a:cubicBezTo>
                    <a:close/>
                  </a:path>
                </a:pathLst>
              </a:custGeom>
              <a:solidFill>
                <a:srgbClr val="FFFFFF">
                  <a:alpha val="95686"/>
                </a:srgbClr>
              </a:solidFill>
              <a:ln w="114300" cap="sq">
                <a:solidFill>
                  <a:srgbClr val="E6A233">
                    <a:alpha val="95686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83524" y="75219"/>
                <a:ext cx="723872" cy="6518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60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 rot="-5400000">
              <a:off x="28994000" y="5255503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5"/>
                  </a:lnTo>
                  <a:lnTo>
                    <a:pt x="0" y="1291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781880" y="8982813"/>
              <a:ext cx="9952519" cy="10403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53"/>
                </a:lnSpc>
              </a:pPr>
              <a:r>
                <a:rPr lang="en-US" sz="5002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Záver vyúčtovania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7246422" y="7651863"/>
              <a:ext cx="12302247" cy="4647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254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 vyplnení „Vyúčtovania“ má prijímateľ dotácie povinnosť FORMULáR: </a:t>
              </a:r>
            </a:p>
            <a:p>
              <a:pPr algn="ctr">
                <a:lnSpc>
                  <a:spcPts val="4000"/>
                </a:lnSpc>
              </a:pPr>
              <a:endParaRPr lang="en-US" sz="2548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marL="550174" lvl="1" indent="-275087" algn="l">
                <a:lnSpc>
                  <a:spcPts val="4000"/>
                </a:lnSpc>
                <a:buFont typeface="Arial"/>
                <a:buChar char="•"/>
              </a:pPr>
              <a:r>
                <a:rPr lang="en-US" sz="2548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vytlačiť, </a:t>
              </a:r>
            </a:p>
            <a:p>
              <a:pPr marL="550174" lvl="1" indent="-275087" algn="l">
                <a:lnSpc>
                  <a:spcPts val="4000"/>
                </a:lnSpc>
                <a:buFont typeface="Arial"/>
                <a:buChar char="•"/>
              </a:pPr>
              <a:r>
                <a:rPr lang="en-US" sz="2548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podpísať </a:t>
              </a:r>
            </a:p>
            <a:p>
              <a:pPr marL="550174" lvl="1" indent="-275087" algn="l">
                <a:lnSpc>
                  <a:spcPts val="4000"/>
                </a:lnSpc>
                <a:buFont typeface="Arial"/>
                <a:buChar char="•"/>
              </a:pPr>
              <a:r>
                <a:rPr lang="en-US" sz="2548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(opečiatkovať, ak má PO pečiatku) </a:t>
              </a:r>
            </a:p>
            <a:p>
              <a:pPr marL="550174" lvl="1" indent="-275087" algn="l">
                <a:lnSpc>
                  <a:spcPts val="4000"/>
                </a:lnSpc>
                <a:buFont typeface="Arial"/>
                <a:buChar char="•"/>
              </a:pPr>
              <a:r>
                <a:rPr lang="en-US" sz="2548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poslať formulár v stanovenej lehote na úrad.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9748968" y="14817837"/>
              <a:ext cx="19546849" cy="2611037"/>
              <a:chOff x="0" y="0"/>
              <a:chExt cx="3861106" cy="5157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861106" cy="515760"/>
              </a:xfrm>
              <a:custGeom>
                <a:avLst/>
                <a:gdLst/>
                <a:ahLst/>
                <a:cxnLst/>
                <a:rect l="l" t="t" r="r" b="b"/>
                <a:pathLst>
                  <a:path w="3861106" h="515760">
                    <a:moveTo>
                      <a:pt x="26933" y="0"/>
                    </a:moveTo>
                    <a:lnTo>
                      <a:pt x="3834173" y="0"/>
                    </a:lnTo>
                    <a:cubicBezTo>
                      <a:pt x="3841316" y="0"/>
                      <a:pt x="3848167" y="2838"/>
                      <a:pt x="3853218" y="7888"/>
                    </a:cubicBezTo>
                    <a:cubicBezTo>
                      <a:pt x="3858268" y="12939"/>
                      <a:pt x="3861106" y="19790"/>
                      <a:pt x="3861106" y="26933"/>
                    </a:cubicBezTo>
                    <a:lnTo>
                      <a:pt x="3861106" y="488828"/>
                    </a:lnTo>
                    <a:cubicBezTo>
                      <a:pt x="3861106" y="495971"/>
                      <a:pt x="3858268" y="502821"/>
                      <a:pt x="3853218" y="507872"/>
                    </a:cubicBezTo>
                    <a:cubicBezTo>
                      <a:pt x="3848167" y="512923"/>
                      <a:pt x="3841316" y="515760"/>
                      <a:pt x="3834173" y="515760"/>
                    </a:cubicBezTo>
                    <a:lnTo>
                      <a:pt x="26933" y="515760"/>
                    </a:lnTo>
                    <a:cubicBezTo>
                      <a:pt x="12058" y="515760"/>
                      <a:pt x="0" y="503702"/>
                      <a:pt x="0" y="488828"/>
                    </a:cubicBezTo>
                    <a:lnTo>
                      <a:pt x="0" y="26933"/>
                    </a:lnTo>
                    <a:cubicBezTo>
                      <a:pt x="0" y="19790"/>
                      <a:pt x="2838" y="12939"/>
                      <a:pt x="7888" y="7888"/>
                    </a:cubicBezTo>
                    <a:cubicBezTo>
                      <a:pt x="12939" y="2838"/>
                      <a:pt x="19790" y="0"/>
                      <a:pt x="269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861106" cy="5443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V prípade, </a:t>
                </a:r>
              </a:p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ak formulár „Vyúčtovanie“ prijímateľ nevyplní, nepodpíše a nezašle v stanovenej lehote, </a:t>
                </a:r>
              </a:p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E6A233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tak sa vyúčtovanie považuje za neplatné.</a:t>
                </a:r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27368276" y="15777606"/>
              <a:ext cx="3855080" cy="2726593"/>
            </a:xfrm>
            <a:custGeom>
              <a:avLst/>
              <a:gdLst/>
              <a:ahLst/>
              <a:cxnLst/>
              <a:rect l="l" t="t" r="r" b="b"/>
              <a:pathLst>
                <a:path w="3855080" h="2726593">
                  <a:moveTo>
                    <a:pt x="0" y="0"/>
                  </a:moveTo>
                  <a:lnTo>
                    <a:pt x="3855080" y="0"/>
                  </a:lnTo>
                  <a:lnTo>
                    <a:pt x="3855080" y="2726593"/>
                  </a:lnTo>
                  <a:lnTo>
                    <a:pt x="0" y="2726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7317413" y="12299155"/>
              <a:ext cx="2019788" cy="4256664"/>
              <a:chOff x="0" y="0"/>
              <a:chExt cx="2957576" cy="623303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885952" y="514350"/>
                <a:ext cx="1561846" cy="4967859"/>
              </a:xfrm>
              <a:custGeom>
                <a:avLst/>
                <a:gdLst/>
                <a:ahLst/>
                <a:cxnLst/>
                <a:rect l="l" t="t" r="r" b="b"/>
                <a:pathLst>
                  <a:path w="1561846" h="4967859">
                    <a:moveTo>
                      <a:pt x="1232535" y="4616831"/>
                    </a:moveTo>
                    <a:cubicBezTo>
                      <a:pt x="1159510" y="4702556"/>
                      <a:pt x="1086358" y="4788281"/>
                      <a:pt x="1013333" y="4874006"/>
                    </a:cubicBezTo>
                    <a:cubicBezTo>
                      <a:pt x="990600" y="4885055"/>
                      <a:pt x="814197" y="4967859"/>
                      <a:pt x="638556" y="4878959"/>
                    </a:cubicBezTo>
                    <a:cubicBezTo>
                      <a:pt x="519938" y="4819015"/>
                      <a:pt x="469900" y="4715383"/>
                      <a:pt x="453644" y="4680585"/>
                    </a:cubicBezTo>
                    <a:cubicBezTo>
                      <a:pt x="372237" y="4505706"/>
                      <a:pt x="435483" y="4338574"/>
                      <a:pt x="448691" y="4305808"/>
                    </a:cubicBezTo>
                    <a:cubicBezTo>
                      <a:pt x="486156" y="4267454"/>
                      <a:pt x="542290" y="4215892"/>
                      <a:pt x="618109" y="4165600"/>
                    </a:cubicBezTo>
                    <a:cubicBezTo>
                      <a:pt x="691896" y="4116705"/>
                      <a:pt x="774319" y="4061968"/>
                      <a:pt x="850392" y="4054983"/>
                    </a:cubicBezTo>
                    <a:cubicBezTo>
                      <a:pt x="992505" y="4042029"/>
                      <a:pt x="1147445" y="4192270"/>
                      <a:pt x="1249045" y="4407154"/>
                    </a:cubicBezTo>
                    <a:cubicBezTo>
                      <a:pt x="1243584" y="4477004"/>
                      <a:pt x="1237996" y="4546854"/>
                      <a:pt x="1232535" y="4616704"/>
                    </a:cubicBezTo>
                    <a:close/>
                    <a:moveTo>
                      <a:pt x="1206627" y="3641725"/>
                    </a:moveTo>
                    <a:lnTo>
                      <a:pt x="379984" y="3650996"/>
                    </a:lnTo>
                    <a:lnTo>
                      <a:pt x="334391" y="2794000"/>
                    </a:lnTo>
                    <a:lnTo>
                      <a:pt x="0" y="88646"/>
                    </a:lnTo>
                    <a:lnTo>
                      <a:pt x="288163" y="0"/>
                    </a:lnTo>
                    <a:lnTo>
                      <a:pt x="1561846" y="148209"/>
                    </a:lnTo>
                    <a:lnTo>
                      <a:pt x="1206500" y="3641598"/>
                    </a:lnTo>
                    <a:close/>
                  </a:path>
                </a:pathLst>
              </a:custGeom>
              <a:solidFill>
                <a:srgbClr val="E9EDED"/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-16129" y="-4191"/>
                <a:ext cx="2973705" cy="6240907"/>
              </a:xfrm>
              <a:custGeom>
                <a:avLst/>
                <a:gdLst/>
                <a:ahLst/>
                <a:cxnLst/>
                <a:rect l="l" t="t" r="r" b="b"/>
                <a:pathLst>
                  <a:path w="2973705" h="6240907">
                    <a:moveTo>
                      <a:pt x="2810129" y="3620770"/>
                    </a:moveTo>
                    <a:lnTo>
                      <a:pt x="2973705" y="272415"/>
                    </a:lnTo>
                    <a:cubicBezTo>
                      <a:pt x="2572639" y="145796"/>
                      <a:pt x="2067052" y="33147"/>
                      <a:pt x="1479042" y="9017"/>
                    </a:cubicBezTo>
                    <a:cubicBezTo>
                      <a:pt x="1259459" y="0"/>
                      <a:pt x="1053084" y="4191"/>
                      <a:pt x="861949" y="17145"/>
                    </a:cubicBezTo>
                    <a:lnTo>
                      <a:pt x="161544" y="684276"/>
                    </a:lnTo>
                    <a:cubicBezTo>
                      <a:pt x="161544" y="684276"/>
                      <a:pt x="220853" y="1558798"/>
                      <a:pt x="160274" y="1992757"/>
                    </a:cubicBezTo>
                    <a:cubicBezTo>
                      <a:pt x="99822" y="2426843"/>
                      <a:pt x="0" y="3972560"/>
                      <a:pt x="18288" y="4304030"/>
                    </a:cubicBezTo>
                    <a:cubicBezTo>
                      <a:pt x="36576" y="4635627"/>
                      <a:pt x="32893" y="4740783"/>
                      <a:pt x="32893" y="4740783"/>
                    </a:cubicBezTo>
                    <a:lnTo>
                      <a:pt x="1169670" y="6194933"/>
                    </a:lnTo>
                    <a:cubicBezTo>
                      <a:pt x="1169670" y="6194933"/>
                      <a:pt x="1408938" y="6233541"/>
                      <a:pt x="1514094" y="6237224"/>
                    </a:cubicBezTo>
                    <a:cubicBezTo>
                      <a:pt x="1619250" y="6240907"/>
                      <a:pt x="2850896" y="5863463"/>
                      <a:pt x="2850896" y="5863463"/>
                    </a:cubicBezTo>
                    <a:lnTo>
                      <a:pt x="2810002" y="3620897"/>
                    </a:lnTo>
                    <a:close/>
                    <a:moveTo>
                      <a:pt x="2134616" y="5135245"/>
                    </a:moveTo>
                    <a:cubicBezTo>
                      <a:pt x="2061591" y="5220970"/>
                      <a:pt x="1988439" y="5306695"/>
                      <a:pt x="1915414" y="5392420"/>
                    </a:cubicBezTo>
                    <a:cubicBezTo>
                      <a:pt x="1892681" y="5403469"/>
                      <a:pt x="1716278" y="5486273"/>
                      <a:pt x="1540637" y="5397373"/>
                    </a:cubicBezTo>
                    <a:cubicBezTo>
                      <a:pt x="1422019" y="5337429"/>
                      <a:pt x="1371981" y="5233797"/>
                      <a:pt x="1355725" y="5198999"/>
                    </a:cubicBezTo>
                    <a:cubicBezTo>
                      <a:pt x="1274318" y="5024120"/>
                      <a:pt x="1337564" y="4856988"/>
                      <a:pt x="1350772" y="4824222"/>
                    </a:cubicBezTo>
                    <a:cubicBezTo>
                      <a:pt x="1388237" y="4785868"/>
                      <a:pt x="1444371" y="4734306"/>
                      <a:pt x="1520190" y="4684014"/>
                    </a:cubicBezTo>
                    <a:cubicBezTo>
                      <a:pt x="1593977" y="4635119"/>
                      <a:pt x="1676400" y="4580382"/>
                      <a:pt x="1752473" y="4573397"/>
                    </a:cubicBezTo>
                    <a:cubicBezTo>
                      <a:pt x="1894586" y="4560443"/>
                      <a:pt x="2049526" y="4710684"/>
                      <a:pt x="2151126" y="4925568"/>
                    </a:cubicBezTo>
                    <a:cubicBezTo>
                      <a:pt x="2145665" y="4995418"/>
                      <a:pt x="2140077" y="5065268"/>
                      <a:pt x="2134616" y="5135118"/>
                    </a:cubicBezTo>
                    <a:close/>
                    <a:moveTo>
                      <a:pt x="2108708" y="4160139"/>
                    </a:moveTo>
                    <a:lnTo>
                      <a:pt x="1282065" y="4169410"/>
                    </a:lnTo>
                    <a:lnTo>
                      <a:pt x="1236472" y="3312414"/>
                    </a:lnTo>
                    <a:lnTo>
                      <a:pt x="902081" y="607187"/>
                    </a:lnTo>
                    <a:lnTo>
                      <a:pt x="1190244" y="518541"/>
                    </a:lnTo>
                    <a:lnTo>
                      <a:pt x="2463927" y="666750"/>
                    </a:lnTo>
                    <a:lnTo>
                      <a:pt x="2108581" y="4160139"/>
                    </a:ln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6773247" y="5901405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1" y="0"/>
                  </a:lnTo>
                  <a:lnTo>
                    <a:pt x="3261801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062122" y="-364738"/>
            <a:ext cx="39084803" cy="11522668"/>
            <a:chOff x="0" y="0"/>
            <a:chExt cx="52113071" cy="15363557"/>
          </a:xfrm>
        </p:grpSpPr>
        <p:grpSp>
          <p:nvGrpSpPr>
            <p:cNvPr id="3" name="Group 3"/>
            <p:cNvGrpSpPr/>
            <p:nvPr/>
          </p:nvGrpSpPr>
          <p:grpSpPr>
            <a:xfrm>
              <a:off x="37751126" y="0"/>
              <a:ext cx="13425209" cy="15363557"/>
              <a:chOff x="0" y="0"/>
              <a:chExt cx="2651893" cy="303477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651893" cy="3034777"/>
              </a:xfrm>
              <a:custGeom>
                <a:avLst/>
                <a:gdLst/>
                <a:ahLst/>
                <a:cxnLst/>
                <a:rect l="l" t="t" r="r" b="b"/>
                <a:pathLst>
                  <a:path w="2651893" h="3034777">
                    <a:moveTo>
                      <a:pt x="0" y="0"/>
                    </a:moveTo>
                    <a:lnTo>
                      <a:pt x="2651893" y="0"/>
                    </a:lnTo>
                    <a:lnTo>
                      <a:pt x="2651893" y="3034777"/>
                    </a:lnTo>
                    <a:lnTo>
                      <a:pt x="0" y="3034777"/>
                    </a:lnTo>
                    <a:close/>
                  </a:path>
                </a:pathLst>
              </a:custGeom>
              <a:solidFill>
                <a:srgbClr val="03213E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2651893" cy="30728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4880948" y="12213382"/>
              <a:ext cx="14060548" cy="1234671"/>
              <a:chOff x="0" y="0"/>
              <a:chExt cx="2777392" cy="2438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77392" cy="243886"/>
              </a:xfrm>
              <a:custGeom>
                <a:avLst/>
                <a:gdLst/>
                <a:ahLst/>
                <a:cxnLst/>
                <a:rect l="l" t="t" r="r" b="b"/>
                <a:pathLst>
                  <a:path w="2777392" h="243886">
                    <a:moveTo>
                      <a:pt x="0" y="0"/>
                    </a:moveTo>
                    <a:lnTo>
                      <a:pt x="2777392" y="0"/>
                    </a:lnTo>
                    <a:lnTo>
                      <a:pt x="2777392" y="243886"/>
                    </a:lnTo>
                    <a:lnTo>
                      <a:pt x="0" y="243886"/>
                    </a:ln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777392" cy="2915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42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5693726" y="4348487"/>
              <a:ext cx="4114800" cy="4114800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42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1857918"/>
              <a:ext cx="28662524" cy="1234671"/>
              <a:chOff x="0" y="0"/>
              <a:chExt cx="5661733" cy="24388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661733" cy="243886"/>
              </a:xfrm>
              <a:custGeom>
                <a:avLst/>
                <a:gdLst/>
                <a:ahLst/>
                <a:cxnLst/>
                <a:rect l="l" t="t" r="r" b="b"/>
                <a:pathLst>
                  <a:path w="5661733" h="243886">
                    <a:moveTo>
                      <a:pt x="0" y="0"/>
                    </a:moveTo>
                    <a:lnTo>
                      <a:pt x="5661733" y="0"/>
                    </a:lnTo>
                    <a:lnTo>
                      <a:pt x="5661733" y="243886"/>
                    </a:lnTo>
                    <a:lnTo>
                      <a:pt x="0" y="243886"/>
                    </a:lnTo>
                    <a:close/>
                  </a:path>
                </a:pathLst>
              </a:custGeom>
              <a:solidFill>
                <a:srgbClr val="03213E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5661733" cy="2819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40497731" y="5731946"/>
              <a:ext cx="11615339" cy="11049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6000" b="1">
                  <a:solidFill>
                    <a:srgbClr val="E6A233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Kontrola vyúčtovaní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35693726" y="5419004"/>
              <a:ext cx="4114800" cy="1973766"/>
            </a:xfrm>
            <a:custGeom>
              <a:avLst/>
              <a:gdLst/>
              <a:ahLst/>
              <a:cxnLst/>
              <a:rect l="l" t="t" r="r" b="b"/>
              <a:pathLst>
                <a:path w="4114800" h="1973766">
                  <a:moveTo>
                    <a:pt x="0" y="0"/>
                  </a:moveTo>
                  <a:lnTo>
                    <a:pt x="4114800" y="0"/>
                  </a:lnTo>
                  <a:lnTo>
                    <a:pt x="4114800" y="1973766"/>
                  </a:lnTo>
                  <a:lnTo>
                    <a:pt x="0" y="1973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7" name="Freeform 17"/>
            <p:cNvSpPr/>
            <p:nvPr/>
          </p:nvSpPr>
          <p:spPr>
            <a:xfrm rot="-5400000">
              <a:off x="37196457" y="10630151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6"/>
                  </a:lnTo>
                  <a:lnTo>
                    <a:pt x="0" y="129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6949875" y="12626036"/>
              <a:ext cx="11638542" cy="547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 spc="1644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III. ČASŤ</a:t>
              </a:r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76817"/>
            <a:ext cx="17386694" cy="9324433"/>
            <a:chOff x="0" y="0"/>
            <a:chExt cx="23182259" cy="12432577"/>
          </a:xfrm>
        </p:grpSpPr>
        <p:sp>
          <p:nvSpPr>
            <p:cNvPr id="3" name="TextBox 3"/>
            <p:cNvSpPr txBox="1"/>
            <p:nvPr/>
          </p:nvSpPr>
          <p:spPr>
            <a:xfrm>
              <a:off x="339717" y="95250"/>
              <a:ext cx="10197705" cy="10790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00"/>
                </a:lnSpc>
              </a:pPr>
              <a:r>
                <a:rPr lang="en-US" sz="5800" b="1">
                  <a:solidFill>
                    <a:srgbClr val="F7B8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Typy kontrol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7289015" y="584748"/>
              <a:ext cx="15893243" cy="183180"/>
              <a:chOff x="0" y="0"/>
              <a:chExt cx="3139406" cy="3618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139406" cy="36184"/>
              </a:xfrm>
              <a:custGeom>
                <a:avLst/>
                <a:gdLst/>
                <a:ahLst/>
                <a:cxnLst/>
                <a:rect l="l" t="t" r="r" b="b"/>
                <a:pathLst>
                  <a:path w="3139406" h="36184">
                    <a:moveTo>
                      <a:pt x="0" y="0"/>
                    </a:moveTo>
                    <a:lnTo>
                      <a:pt x="3139406" y="0"/>
                    </a:lnTo>
                    <a:lnTo>
                      <a:pt x="3139406" y="36184"/>
                    </a:lnTo>
                    <a:lnTo>
                      <a:pt x="0" y="36184"/>
                    </a:ln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139406" cy="742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7119157" y="1801980"/>
              <a:ext cx="14521643" cy="2815399"/>
              <a:chOff x="0" y="0"/>
              <a:chExt cx="2868473" cy="5561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868473" cy="556128"/>
              </a:xfrm>
              <a:custGeom>
                <a:avLst/>
                <a:gdLst/>
                <a:ahLst/>
                <a:cxnLst/>
                <a:rect l="l" t="t" r="r" b="b"/>
                <a:pathLst>
                  <a:path w="2868473" h="556128">
                    <a:moveTo>
                      <a:pt x="36253" y="0"/>
                    </a:moveTo>
                    <a:lnTo>
                      <a:pt x="2832220" y="0"/>
                    </a:lnTo>
                    <a:cubicBezTo>
                      <a:pt x="2852242" y="0"/>
                      <a:pt x="2868473" y="16231"/>
                      <a:pt x="2868473" y="36253"/>
                    </a:cubicBezTo>
                    <a:lnTo>
                      <a:pt x="2868473" y="519875"/>
                    </a:lnTo>
                    <a:cubicBezTo>
                      <a:pt x="2868473" y="529490"/>
                      <a:pt x="2864653" y="538711"/>
                      <a:pt x="2857855" y="545510"/>
                    </a:cubicBezTo>
                    <a:cubicBezTo>
                      <a:pt x="2851056" y="552309"/>
                      <a:pt x="2841835" y="556128"/>
                      <a:pt x="2832220" y="556128"/>
                    </a:cubicBezTo>
                    <a:lnTo>
                      <a:pt x="36253" y="556128"/>
                    </a:lnTo>
                    <a:cubicBezTo>
                      <a:pt x="16231" y="556128"/>
                      <a:pt x="0" y="539897"/>
                      <a:pt x="0" y="519875"/>
                    </a:cubicBezTo>
                    <a:lnTo>
                      <a:pt x="0" y="36253"/>
                    </a:lnTo>
                    <a:cubicBezTo>
                      <a:pt x="0" y="26638"/>
                      <a:pt x="3819" y="17417"/>
                      <a:pt x="10618" y="10618"/>
                    </a:cubicBezTo>
                    <a:cubicBezTo>
                      <a:pt x="17417" y="3819"/>
                      <a:pt x="26638" y="0"/>
                      <a:pt x="3625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2868473" cy="6037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27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7324163" y="5173834"/>
              <a:ext cx="14521643" cy="2815399"/>
              <a:chOff x="0" y="0"/>
              <a:chExt cx="2868473" cy="55612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68473" cy="556128"/>
              </a:xfrm>
              <a:custGeom>
                <a:avLst/>
                <a:gdLst/>
                <a:ahLst/>
                <a:cxnLst/>
                <a:rect l="l" t="t" r="r" b="b"/>
                <a:pathLst>
                  <a:path w="2868473" h="556128">
                    <a:moveTo>
                      <a:pt x="36253" y="0"/>
                    </a:moveTo>
                    <a:lnTo>
                      <a:pt x="2832220" y="0"/>
                    </a:lnTo>
                    <a:cubicBezTo>
                      <a:pt x="2852242" y="0"/>
                      <a:pt x="2868473" y="16231"/>
                      <a:pt x="2868473" y="36253"/>
                    </a:cubicBezTo>
                    <a:lnTo>
                      <a:pt x="2868473" y="519875"/>
                    </a:lnTo>
                    <a:cubicBezTo>
                      <a:pt x="2868473" y="529490"/>
                      <a:pt x="2864653" y="538711"/>
                      <a:pt x="2857855" y="545510"/>
                    </a:cubicBezTo>
                    <a:cubicBezTo>
                      <a:pt x="2851056" y="552309"/>
                      <a:pt x="2841835" y="556128"/>
                      <a:pt x="2832220" y="556128"/>
                    </a:cubicBezTo>
                    <a:lnTo>
                      <a:pt x="36253" y="556128"/>
                    </a:lnTo>
                    <a:cubicBezTo>
                      <a:pt x="16231" y="556128"/>
                      <a:pt x="0" y="539897"/>
                      <a:pt x="0" y="519875"/>
                    </a:cubicBezTo>
                    <a:lnTo>
                      <a:pt x="0" y="36253"/>
                    </a:lnTo>
                    <a:cubicBezTo>
                      <a:pt x="0" y="26638"/>
                      <a:pt x="3819" y="17417"/>
                      <a:pt x="10618" y="10618"/>
                    </a:cubicBezTo>
                    <a:cubicBezTo>
                      <a:pt x="17417" y="3819"/>
                      <a:pt x="26638" y="0"/>
                      <a:pt x="3625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2868473" cy="6037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27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7289015" y="8399960"/>
              <a:ext cx="14521643" cy="2815399"/>
              <a:chOff x="0" y="0"/>
              <a:chExt cx="2868473" cy="55612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868473" cy="556128"/>
              </a:xfrm>
              <a:custGeom>
                <a:avLst/>
                <a:gdLst/>
                <a:ahLst/>
                <a:cxnLst/>
                <a:rect l="l" t="t" r="r" b="b"/>
                <a:pathLst>
                  <a:path w="2868473" h="556128">
                    <a:moveTo>
                      <a:pt x="36253" y="0"/>
                    </a:moveTo>
                    <a:lnTo>
                      <a:pt x="2832220" y="0"/>
                    </a:lnTo>
                    <a:cubicBezTo>
                      <a:pt x="2852242" y="0"/>
                      <a:pt x="2868473" y="16231"/>
                      <a:pt x="2868473" y="36253"/>
                    </a:cubicBezTo>
                    <a:lnTo>
                      <a:pt x="2868473" y="519875"/>
                    </a:lnTo>
                    <a:cubicBezTo>
                      <a:pt x="2868473" y="529490"/>
                      <a:pt x="2864653" y="538711"/>
                      <a:pt x="2857855" y="545510"/>
                    </a:cubicBezTo>
                    <a:cubicBezTo>
                      <a:pt x="2851056" y="552309"/>
                      <a:pt x="2841835" y="556128"/>
                      <a:pt x="2832220" y="556128"/>
                    </a:cubicBezTo>
                    <a:lnTo>
                      <a:pt x="36253" y="556128"/>
                    </a:lnTo>
                    <a:cubicBezTo>
                      <a:pt x="16231" y="556128"/>
                      <a:pt x="0" y="539897"/>
                      <a:pt x="0" y="519875"/>
                    </a:cubicBezTo>
                    <a:lnTo>
                      <a:pt x="0" y="36253"/>
                    </a:lnTo>
                    <a:cubicBezTo>
                      <a:pt x="0" y="26638"/>
                      <a:pt x="3819" y="17417"/>
                      <a:pt x="10618" y="10618"/>
                    </a:cubicBezTo>
                    <a:cubicBezTo>
                      <a:pt x="17417" y="3819"/>
                      <a:pt x="26638" y="0"/>
                      <a:pt x="3625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2868473" cy="6037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27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0" y="2101101"/>
              <a:ext cx="8313269" cy="2021305"/>
              <a:chOff x="0" y="0"/>
              <a:chExt cx="1642127" cy="39927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642127" cy="399270"/>
              </a:xfrm>
              <a:custGeom>
                <a:avLst/>
                <a:gdLst/>
                <a:ahLst/>
                <a:cxnLst/>
                <a:rect l="l" t="t" r="r" b="b"/>
                <a:pathLst>
                  <a:path w="1642127" h="399270">
                    <a:moveTo>
                      <a:pt x="63327" y="0"/>
                    </a:moveTo>
                    <a:lnTo>
                      <a:pt x="1578801" y="0"/>
                    </a:lnTo>
                    <a:cubicBezTo>
                      <a:pt x="1613775" y="0"/>
                      <a:pt x="1642127" y="28352"/>
                      <a:pt x="1642127" y="63327"/>
                    </a:cubicBezTo>
                    <a:lnTo>
                      <a:pt x="1642127" y="335944"/>
                    </a:lnTo>
                    <a:cubicBezTo>
                      <a:pt x="1642127" y="370918"/>
                      <a:pt x="1613775" y="399270"/>
                      <a:pt x="1578801" y="399270"/>
                    </a:cubicBezTo>
                    <a:lnTo>
                      <a:pt x="63327" y="399270"/>
                    </a:lnTo>
                    <a:cubicBezTo>
                      <a:pt x="28352" y="399270"/>
                      <a:pt x="0" y="370918"/>
                      <a:pt x="0" y="335944"/>
                    </a:cubicBezTo>
                    <a:lnTo>
                      <a:pt x="0" y="63327"/>
                    </a:lnTo>
                    <a:cubicBezTo>
                      <a:pt x="0" y="28352"/>
                      <a:pt x="28352" y="0"/>
                      <a:pt x="63327" y="0"/>
                    </a:cubicBez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1642127" cy="4468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27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5455579"/>
              <a:ext cx="8313269" cy="2021305"/>
              <a:chOff x="0" y="0"/>
              <a:chExt cx="1642127" cy="39927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642127" cy="399270"/>
              </a:xfrm>
              <a:custGeom>
                <a:avLst/>
                <a:gdLst/>
                <a:ahLst/>
                <a:cxnLst/>
                <a:rect l="l" t="t" r="r" b="b"/>
                <a:pathLst>
                  <a:path w="1642127" h="399270">
                    <a:moveTo>
                      <a:pt x="63327" y="0"/>
                    </a:moveTo>
                    <a:lnTo>
                      <a:pt x="1578801" y="0"/>
                    </a:lnTo>
                    <a:cubicBezTo>
                      <a:pt x="1613775" y="0"/>
                      <a:pt x="1642127" y="28352"/>
                      <a:pt x="1642127" y="63327"/>
                    </a:cubicBezTo>
                    <a:lnTo>
                      <a:pt x="1642127" y="335944"/>
                    </a:lnTo>
                    <a:cubicBezTo>
                      <a:pt x="1642127" y="370918"/>
                      <a:pt x="1613775" y="399270"/>
                      <a:pt x="1578801" y="399270"/>
                    </a:cubicBezTo>
                    <a:lnTo>
                      <a:pt x="63327" y="399270"/>
                    </a:lnTo>
                    <a:cubicBezTo>
                      <a:pt x="28352" y="399270"/>
                      <a:pt x="0" y="370918"/>
                      <a:pt x="0" y="335944"/>
                    </a:cubicBezTo>
                    <a:lnTo>
                      <a:pt x="0" y="63327"/>
                    </a:lnTo>
                    <a:cubicBezTo>
                      <a:pt x="0" y="28352"/>
                      <a:pt x="28352" y="0"/>
                      <a:pt x="63327" y="0"/>
                    </a:cubicBez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1642127" cy="4468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27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0" y="8797007"/>
              <a:ext cx="8313269" cy="2021305"/>
              <a:chOff x="0" y="0"/>
              <a:chExt cx="1642127" cy="39927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642127" cy="399270"/>
              </a:xfrm>
              <a:custGeom>
                <a:avLst/>
                <a:gdLst/>
                <a:ahLst/>
                <a:cxnLst/>
                <a:rect l="l" t="t" r="r" b="b"/>
                <a:pathLst>
                  <a:path w="1642127" h="399270">
                    <a:moveTo>
                      <a:pt x="63327" y="0"/>
                    </a:moveTo>
                    <a:lnTo>
                      <a:pt x="1578801" y="0"/>
                    </a:lnTo>
                    <a:cubicBezTo>
                      <a:pt x="1613775" y="0"/>
                      <a:pt x="1642127" y="28352"/>
                      <a:pt x="1642127" y="63327"/>
                    </a:cubicBezTo>
                    <a:lnTo>
                      <a:pt x="1642127" y="335944"/>
                    </a:lnTo>
                    <a:cubicBezTo>
                      <a:pt x="1642127" y="370918"/>
                      <a:pt x="1613775" y="399270"/>
                      <a:pt x="1578801" y="399270"/>
                    </a:cubicBezTo>
                    <a:lnTo>
                      <a:pt x="63327" y="399270"/>
                    </a:lnTo>
                    <a:cubicBezTo>
                      <a:pt x="28352" y="399270"/>
                      <a:pt x="0" y="370918"/>
                      <a:pt x="0" y="335944"/>
                    </a:cubicBezTo>
                    <a:lnTo>
                      <a:pt x="0" y="63327"/>
                    </a:lnTo>
                    <a:cubicBezTo>
                      <a:pt x="0" y="28352"/>
                      <a:pt x="28352" y="0"/>
                      <a:pt x="63327" y="0"/>
                    </a:cubicBez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1642127" cy="4468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27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8888476" y="2524378"/>
              <a:ext cx="11393018" cy="1438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 algn="l">
                <a:lnSpc>
                  <a:spcPts val="2879"/>
                </a:lnSpc>
                <a:buFont typeface="Arial"/>
                <a:buChar char="•"/>
              </a:pPr>
              <a:r>
                <a:rPr lang="en-US" sz="2400" b="1">
                  <a:solidFill>
                    <a:srgbClr val="03213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Vykonáva sa pred uzatvorením každej dotačnej zmluvy a rozhodnutia o udelení dotácie vo forme vyhotovenia kontrolného listu a likvidačného listu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053933" y="2524378"/>
              <a:ext cx="5738291" cy="1184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99"/>
                </a:lnSpc>
              </a:pPr>
              <a:r>
                <a:rPr lang="en-US" sz="29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Základná finančná kontrola (ZFK)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380866" y="5695709"/>
              <a:ext cx="5738291" cy="1781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99"/>
                </a:lnSpc>
              </a:pPr>
              <a:r>
                <a:rPr lang="en-US" sz="2999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Administratívna finančná kontrola (AFK)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29490" y="9220284"/>
              <a:ext cx="7254289" cy="1184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99"/>
                </a:lnSpc>
              </a:pPr>
              <a:r>
                <a:rPr lang="en-US" sz="2999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Finančná kontrola na mieste (FKnM)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873628" y="11441977"/>
              <a:ext cx="19024040" cy="990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FEFEF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Všetky 3 typy kontrol vykonáva Úrad v zmysle zákona č. 357/2015 Z. z. o finančnej kontrole a audite 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8888476" y="5695709"/>
              <a:ext cx="11393018" cy="1920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 algn="l">
                <a:lnSpc>
                  <a:spcPts val="2879"/>
                </a:lnSpc>
                <a:buFont typeface="Arial"/>
                <a:buChar char="•"/>
              </a:pPr>
              <a:r>
                <a:rPr lang="en-US" sz="2400" b="1">
                  <a:solidFill>
                    <a:srgbClr val="03213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vykonáva sa po ukončení projektu a teda po doručený vyúčtovania na úrad </a:t>
              </a:r>
            </a:p>
            <a:p>
              <a:pPr marL="518160" lvl="1" indent="-259080" algn="l">
                <a:lnSpc>
                  <a:spcPts val="2879"/>
                </a:lnSpc>
                <a:buFont typeface="Arial"/>
                <a:buChar char="•"/>
              </a:pPr>
              <a:r>
                <a:rPr lang="en-US" sz="2400" b="1">
                  <a:solidFill>
                    <a:srgbClr val="03213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vykonáva sa pri každom vyúčtovaní dotácie bez výnimky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8478114" y="8897437"/>
              <a:ext cx="12884296" cy="1920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 algn="l">
                <a:lnSpc>
                  <a:spcPts val="2879"/>
                </a:lnSpc>
                <a:buFont typeface="Arial"/>
                <a:buChar char="•"/>
              </a:pPr>
              <a:r>
                <a:rPr lang="en-US" sz="2400" b="1">
                  <a:solidFill>
                    <a:srgbClr val="03213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vykonáva sa po ukončení AFK alebo spolu s AFK</a:t>
              </a:r>
            </a:p>
            <a:p>
              <a:pPr marL="518160" lvl="1" indent="-259080" algn="l">
                <a:lnSpc>
                  <a:spcPts val="2879"/>
                </a:lnSpc>
                <a:buFont typeface="Arial"/>
                <a:buChar char="•"/>
              </a:pPr>
              <a:r>
                <a:rPr lang="en-US" sz="2400" b="1">
                  <a:solidFill>
                    <a:srgbClr val="03213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vykonať sa môže pri každom jednom vyúčtovaní dotácie</a:t>
              </a:r>
            </a:p>
            <a:p>
              <a:pPr marL="518160" lvl="1" indent="-259080" algn="l">
                <a:lnSpc>
                  <a:spcPts val="2879"/>
                </a:lnSpc>
                <a:buFont typeface="Arial"/>
                <a:buChar char="•"/>
              </a:pPr>
              <a:r>
                <a:rPr lang="en-US" sz="2400" b="1">
                  <a:solidFill>
                    <a:srgbClr val="03213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vykonáva sa hlavne pri investičných dotáciách (kúpa, nadstavba, prístavba, rekonštrukcia, oprava nehnuteľnosti)</a:t>
              </a:r>
            </a:p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4291" y="669085"/>
            <a:ext cx="17079359" cy="9457618"/>
            <a:chOff x="0" y="0"/>
            <a:chExt cx="22772479" cy="12610157"/>
          </a:xfrm>
        </p:grpSpPr>
        <p:sp>
          <p:nvSpPr>
            <p:cNvPr id="3" name="TextBox 3"/>
            <p:cNvSpPr txBox="1"/>
            <p:nvPr/>
          </p:nvSpPr>
          <p:spPr>
            <a:xfrm>
              <a:off x="721899" y="114300"/>
              <a:ext cx="10197705" cy="11658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00"/>
                </a:lnSpc>
              </a:pPr>
              <a:r>
                <a:rPr lang="en-US" sz="6300" b="1">
                  <a:solidFill>
                    <a:srgbClr val="F7B8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AFK/FKnM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6879236" y="455358"/>
              <a:ext cx="15893243" cy="183180"/>
              <a:chOff x="0" y="0"/>
              <a:chExt cx="3139406" cy="3618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139406" cy="36184"/>
              </a:xfrm>
              <a:custGeom>
                <a:avLst/>
                <a:gdLst/>
                <a:ahLst/>
                <a:cxnLst/>
                <a:rect l="l" t="t" r="r" b="b"/>
                <a:pathLst>
                  <a:path w="3139406" h="36184">
                    <a:moveTo>
                      <a:pt x="0" y="0"/>
                    </a:moveTo>
                    <a:lnTo>
                      <a:pt x="3139406" y="0"/>
                    </a:lnTo>
                    <a:lnTo>
                      <a:pt x="3139406" y="36184"/>
                    </a:lnTo>
                    <a:lnTo>
                      <a:pt x="0" y="36184"/>
                    </a:ln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139406" cy="742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7565036" y="1536237"/>
              <a:ext cx="14521643" cy="2815399"/>
              <a:chOff x="0" y="0"/>
              <a:chExt cx="2868473" cy="5561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868473" cy="556128"/>
              </a:xfrm>
              <a:custGeom>
                <a:avLst/>
                <a:gdLst/>
                <a:ahLst/>
                <a:cxnLst/>
                <a:rect l="l" t="t" r="r" b="b"/>
                <a:pathLst>
                  <a:path w="2868473" h="556128">
                    <a:moveTo>
                      <a:pt x="36253" y="0"/>
                    </a:moveTo>
                    <a:lnTo>
                      <a:pt x="2832220" y="0"/>
                    </a:lnTo>
                    <a:cubicBezTo>
                      <a:pt x="2852242" y="0"/>
                      <a:pt x="2868473" y="16231"/>
                      <a:pt x="2868473" y="36253"/>
                    </a:cubicBezTo>
                    <a:lnTo>
                      <a:pt x="2868473" y="519875"/>
                    </a:lnTo>
                    <a:cubicBezTo>
                      <a:pt x="2868473" y="529490"/>
                      <a:pt x="2864653" y="538711"/>
                      <a:pt x="2857855" y="545510"/>
                    </a:cubicBezTo>
                    <a:cubicBezTo>
                      <a:pt x="2851056" y="552309"/>
                      <a:pt x="2841835" y="556128"/>
                      <a:pt x="2832220" y="556128"/>
                    </a:cubicBezTo>
                    <a:lnTo>
                      <a:pt x="36253" y="556128"/>
                    </a:lnTo>
                    <a:cubicBezTo>
                      <a:pt x="16231" y="556128"/>
                      <a:pt x="0" y="539897"/>
                      <a:pt x="0" y="519875"/>
                    </a:cubicBezTo>
                    <a:lnTo>
                      <a:pt x="0" y="36253"/>
                    </a:lnTo>
                    <a:cubicBezTo>
                      <a:pt x="0" y="26638"/>
                      <a:pt x="3819" y="17417"/>
                      <a:pt x="10618" y="10618"/>
                    </a:cubicBezTo>
                    <a:cubicBezTo>
                      <a:pt x="17417" y="3819"/>
                      <a:pt x="26638" y="0"/>
                      <a:pt x="3625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2868473" cy="6037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27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7565036" y="4845138"/>
              <a:ext cx="14521643" cy="2964025"/>
              <a:chOff x="0" y="0"/>
              <a:chExt cx="2868473" cy="58548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68473" cy="585487"/>
              </a:xfrm>
              <a:custGeom>
                <a:avLst/>
                <a:gdLst/>
                <a:ahLst/>
                <a:cxnLst/>
                <a:rect l="l" t="t" r="r" b="b"/>
                <a:pathLst>
                  <a:path w="2868473" h="585487">
                    <a:moveTo>
                      <a:pt x="36253" y="0"/>
                    </a:moveTo>
                    <a:lnTo>
                      <a:pt x="2832220" y="0"/>
                    </a:lnTo>
                    <a:cubicBezTo>
                      <a:pt x="2852242" y="0"/>
                      <a:pt x="2868473" y="16231"/>
                      <a:pt x="2868473" y="36253"/>
                    </a:cubicBezTo>
                    <a:lnTo>
                      <a:pt x="2868473" y="549234"/>
                    </a:lnTo>
                    <a:cubicBezTo>
                      <a:pt x="2868473" y="558849"/>
                      <a:pt x="2864653" y="568070"/>
                      <a:pt x="2857855" y="574868"/>
                    </a:cubicBezTo>
                    <a:cubicBezTo>
                      <a:pt x="2851056" y="581667"/>
                      <a:pt x="2841835" y="585487"/>
                      <a:pt x="2832220" y="585487"/>
                    </a:cubicBezTo>
                    <a:lnTo>
                      <a:pt x="36253" y="585487"/>
                    </a:lnTo>
                    <a:cubicBezTo>
                      <a:pt x="16231" y="585487"/>
                      <a:pt x="0" y="569256"/>
                      <a:pt x="0" y="549234"/>
                    </a:cubicBezTo>
                    <a:lnTo>
                      <a:pt x="0" y="36253"/>
                    </a:lnTo>
                    <a:cubicBezTo>
                      <a:pt x="0" y="26638"/>
                      <a:pt x="3819" y="17417"/>
                      <a:pt x="10618" y="10618"/>
                    </a:cubicBezTo>
                    <a:cubicBezTo>
                      <a:pt x="17417" y="3819"/>
                      <a:pt x="26638" y="0"/>
                      <a:pt x="3625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2868473" cy="6331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27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7565036" y="8304463"/>
              <a:ext cx="14521643" cy="4305694"/>
              <a:chOff x="0" y="0"/>
              <a:chExt cx="2868473" cy="85050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868473" cy="850507"/>
              </a:xfrm>
              <a:custGeom>
                <a:avLst/>
                <a:gdLst/>
                <a:ahLst/>
                <a:cxnLst/>
                <a:rect l="l" t="t" r="r" b="b"/>
                <a:pathLst>
                  <a:path w="2868473" h="850507">
                    <a:moveTo>
                      <a:pt x="36253" y="0"/>
                    </a:moveTo>
                    <a:lnTo>
                      <a:pt x="2832220" y="0"/>
                    </a:lnTo>
                    <a:cubicBezTo>
                      <a:pt x="2852242" y="0"/>
                      <a:pt x="2868473" y="16231"/>
                      <a:pt x="2868473" y="36253"/>
                    </a:cubicBezTo>
                    <a:lnTo>
                      <a:pt x="2868473" y="814255"/>
                    </a:lnTo>
                    <a:cubicBezTo>
                      <a:pt x="2868473" y="823869"/>
                      <a:pt x="2864653" y="833091"/>
                      <a:pt x="2857855" y="839889"/>
                    </a:cubicBezTo>
                    <a:cubicBezTo>
                      <a:pt x="2851056" y="846688"/>
                      <a:pt x="2841835" y="850507"/>
                      <a:pt x="2832220" y="850507"/>
                    </a:cubicBezTo>
                    <a:lnTo>
                      <a:pt x="36253" y="850507"/>
                    </a:lnTo>
                    <a:cubicBezTo>
                      <a:pt x="26638" y="850507"/>
                      <a:pt x="17417" y="846688"/>
                      <a:pt x="10618" y="839889"/>
                    </a:cubicBezTo>
                    <a:cubicBezTo>
                      <a:pt x="3819" y="833091"/>
                      <a:pt x="0" y="823869"/>
                      <a:pt x="0" y="814255"/>
                    </a:cubicBezTo>
                    <a:lnTo>
                      <a:pt x="0" y="36253"/>
                    </a:lnTo>
                    <a:cubicBezTo>
                      <a:pt x="0" y="26638"/>
                      <a:pt x="3819" y="17417"/>
                      <a:pt x="10618" y="10618"/>
                    </a:cubicBezTo>
                    <a:cubicBezTo>
                      <a:pt x="17417" y="3819"/>
                      <a:pt x="26638" y="0"/>
                      <a:pt x="3625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2868473" cy="8981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27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127394" y="1933284"/>
              <a:ext cx="8313269" cy="2021305"/>
              <a:chOff x="0" y="0"/>
              <a:chExt cx="1642127" cy="39927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642127" cy="399270"/>
              </a:xfrm>
              <a:custGeom>
                <a:avLst/>
                <a:gdLst/>
                <a:ahLst/>
                <a:cxnLst/>
                <a:rect l="l" t="t" r="r" b="b"/>
                <a:pathLst>
                  <a:path w="1642127" h="399270">
                    <a:moveTo>
                      <a:pt x="63327" y="0"/>
                    </a:moveTo>
                    <a:lnTo>
                      <a:pt x="1578801" y="0"/>
                    </a:lnTo>
                    <a:cubicBezTo>
                      <a:pt x="1613775" y="0"/>
                      <a:pt x="1642127" y="28352"/>
                      <a:pt x="1642127" y="63327"/>
                    </a:cubicBezTo>
                    <a:lnTo>
                      <a:pt x="1642127" y="335944"/>
                    </a:lnTo>
                    <a:cubicBezTo>
                      <a:pt x="1642127" y="370918"/>
                      <a:pt x="1613775" y="399270"/>
                      <a:pt x="1578801" y="399270"/>
                    </a:cubicBezTo>
                    <a:lnTo>
                      <a:pt x="63327" y="399270"/>
                    </a:lnTo>
                    <a:cubicBezTo>
                      <a:pt x="28352" y="399270"/>
                      <a:pt x="0" y="370918"/>
                      <a:pt x="0" y="335944"/>
                    </a:cubicBezTo>
                    <a:lnTo>
                      <a:pt x="0" y="63327"/>
                    </a:lnTo>
                    <a:cubicBezTo>
                      <a:pt x="0" y="28352"/>
                      <a:pt x="28352" y="0"/>
                      <a:pt x="63327" y="0"/>
                    </a:cubicBez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1642127" cy="4468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27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5396327"/>
              <a:ext cx="8313269" cy="2021305"/>
              <a:chOff x="0" y="0"/>
              <a:chExt cx="1642127" cy="39927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642127" cy="399270"/>
              </a:xfrm>
              <a:custGeom>
                <a:avLst/>
                <a:gdLst/>
                <a:ahLst/>
                <a:cxnLst/>
                <a:rect l="l" t="t" r="r" b="b"/>
                <a:pathLst>
                  <a:path w="1642127" h="399270">
                    <a:moveTo>
                      <a:pt x="63327" y="0"/>
                    </a:moveTo>
                    <a:lnTo>
                      <a:pt x="1578801" y="0"/>
                    </a:lnTo>
                    <a:cubicBezTo>
                      <a:pt x="1613775" y="0"/>
                      <a:pt x="1642127" y="28352"/>
                      <a:pt x="1642127" y="63327"/>
                    </a:cubicBezTo>
                    <a:lnTo>
                      <a:pt x="1642127" y="335944"/>
                    </a:lnTo>
                    <a:cubicBezTo>
                      <a:pt x="1642127" y="370918"/>
                      <a:pt x="1613775" y="399270"/>
                      <a:pt x="1578801" y="399270"/>
                    </a:cubicBezTo>
                    <a:lnTo>
                      <a:pt x="63327" y="399270"/>
                    </a:lnTo>
                    <a:cubicBezTo>
                      <a:pt x="28352" y="399270"/>
                      <a:pt x="0" y="370918"/>
                      <a:pt x="0" y="335944"/>
                    </a:cubicBezTo>
                    <a:lnTo>
                      <a:pt x="0" y="63327"/>
                    </a:lnTo>
                    <a:cubicBezTo>
                      <a:pt x="0" y="28352"/>
                      <a:pt x="28352" y="0"/>
                      <a:pt x="63327" y="0"/>
                    </a:cubicBez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1642127" cy="4468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27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9074215" y="2096538"/>
              <a:ext cx="11902594" cy="1920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 algn="l">
                <a:lnSpc>
                  <a:spcPts val="2879"/>
                </a:lnSpc>
                <a:buFont typeface="Arial"/>
                <a:buChar char="•"/>
              </a:pPr>
              <a:r>
                <a:rPr lang="en-US" sz="2400" b="1">
                  <a:solidFill>
                    <a:srgbClr val="03213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overenie dodržania účelu použitia dotácie v súlade so všeobecne záväzným predpisom/zmluvou o poskytnutí dotácie/vnútorným predpisom/inými podmienkami poskytnutia dotácie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414883" y="2655011"/>
              <a:ext cx="5738291" cy="587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99"/>
                </a:lnSpc>
              </a:pPr>
              <a:r>
                <a:rPr lang="en-US" sz="29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Účel kontroly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414883" y="6118055"/>
              <a:ext cx="5738291" cy="587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99"/>
                </a:lnSpc>
              </a:pPr>
              <a:r>
                <a:rPr lang="en-US" sz="2999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AFK/FKnM</a:t>
              </a: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0" y="9082765"/>
              <a:ext cx="8313269" cy="2021305"/>
              <a:chOff x="0" y="0"/>
              <a:chExt cx="1642127" cy="39927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642127" cy="399270"/>
              </a:xfrm>
              <a:custGeom>
                <a:avLst/>
                <a:gdLst/>
                <a:ahLst/>
                <a:cxnLst/>
                <a:rect l="l" t="t" r="r" b="b"/>
                <a:pathLst>
                  <a:path w="1642127" h="399270">
                    <a:moveTo>
                      <a:pt x="63327" y="0"/>
                    </a:moveTo>
                    <a:lnTo>
                      <a:pt x="1578801" y="0"/>
                    </a:lnTo>
                    <a:cubicBezTo>
                      <a:pt x="1613775" y="0"/>
                      <a:pt x="1642127" y="28352"/>
                      <a:pt x="1642127" y="63327"/>
                    </a:cubicBezTo>
                    <a:lnTo>
                      <a:pt x="1642127" y="335944"/>
                    </a:lnTo>
                    <a:cubicBezTo>
                      <a:pt x="1642127" y="370918"/>
                      <a:pt x="1613775" y="399270"/>
                      <a:pt x="1578801" y="399270"/>
                    </a:cubicBezTo>
                    <a:lnTo>
                      <a:pt x="63327" y="399270"/>
                    </a:lnTo>
                    <a:cubicBezTo>
                      <a:pt x="28352" y="399270"/>
                      <a:pt x="0" y="370918"/>
                      <a:pt x="0" y="335944"/>
                    </a:cubicBezTo>
                    <a:lnTo>
                      <a:pt x="0" y="63327"/>
                    </a:lnTo>
                    <a:cubicBezTo>
                      <a:pt x="0" y="28352"/>
                      <a:pt x="28352" y="0"/>
                      <a:pt x="63327" y="0"/>
                    </a:cubicBez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1642127" cy="4468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27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529490" y="9506043"/>
              <a:ext cx="7254289" cy="587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99"/>
                </a:lnSpc>
              </a:pPr>
              <a:r>
                <a:rPr lang="en-US" sz="2999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Postup pri výkone kontroly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9074215" y="5210005"/>
              <a:ext cx="11985975" cy="2403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 algn="l">
                <a:lnSpc>
                  <a:spcPts val="2879"/>
                </a:lnSpc>
                <a:buFont typeface="Arial"/>
                <a:buChar char="•"/>
              </a:pPr>
              <a:r>
                <a:rPr lang="en-US" sz="2400" b="1">
                  <a:solidFill>
                    <a:srgbClr val="03213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vykonáva sa po ukončení projektu a teda po doručený vyúčtovania na úrad </a:t>
              </a:r>
            </a:p>
            <a:p>
              <a:pPr marL="518160" lvl="1" indent="-259080" algn="l">
                <a:lnSpc>
                  <a:spcPts val="2879"/>
                </a:lnSpc>
                <a:buFont typeface="Arial"/>
                <a:buChar char="•"/>
              </a:pPr>
              <a:r>
                <a:rPr lang="en-US" sz="2400" b="1">
                  <a:solidFill>
                    <a:srgbClr val="03213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vykonáva sa pri každom vyúčtovaní dotácie bez výnimky</a:t>
              </a:r>
            </a:p>
            <a:p>
              <a:pPr marL="518160" lvl="1" indent="-259080" algn="l">
                <a:lnSpc>
                  <a:spcPts val="2879"/>
                </a:lnSpc>
                <a:buFont typeface="Arial"/>
                <a:buChar char="•"/>
              </a:pPr>
              <a:r>
                <a:rPr lang="en-US" sz="2400" b="1">
                  <a:solidFill>
                    <a:srgbClr val="03213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FKnM vykonáva sa hlavne pri investičných dotáciách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9074215" y="8536435"/>
              <a:ext cx="12884296" cy="3851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 algn="l">
                <a:lnSpc>
                  <a:spcPts val="2879"/>
                </a:lnSpc>
                <a:buFont typeface="Arial"/>
                <a:buChar char="•"/>
              </a:pPr>
              <a:r>
                <a:rPr lang="en-US" sz="2400" b="1">
                  <a:solidFill>
                    <a:srgbClr val="03213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1. vyžiadanie chýbajúcich dokumentov a informácií</a:t>
              </a:r>
            </a:p>
            <a:p>
              <a:pPr marL="518160" lvl="1" indent="-259080" algn="l">
                <a:lnSpc>
                  <a:spcPts val="2879"/>
                </a:lnSpc>
                <a:buFont typeface="Arial"/>
                <a:buChar char="•"/>
              </a:pPr>
              <a:r>
                <a:rPr lang="en-US" sz="2400" b="1">
                  <a:solidFill>
                    <a:srgbClr val="03213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2. kontrola a vyhodnotenie relevancie doručených dokumentov a informácií</a:t>
              </a:r>
            </a:p>
            <a:p>
              <a:pPr marL="518160" lvl="1" indent="-259080" algn="l">
                <a:lnSpc>
                  <a:spcPts val="2879"/>
                </a:lnSpc>
                <a:buFont typeface="Arial"/>
                <a:buChar char="•"/>
              </a:pPr>
              <a:r>
                <a:rPr lang="en-US" sz="2400" b="1">
                  <a:solidFill>
                    <a:srgbClr val="03213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3. Príprava a odoslanie Návrhu správy z AFK/ FKnM</a:t>
              </a:r>
            </a:p>
            <a:p>
              <a:pPr marL="518160" lvl="1" indent="-259080" algn="l">
                <a:lnSpc>
                  <a:spcPts val="2879"/>
                </a:lnSpc>
                <a:buFont typeface="Arial"/>
                <a:buChar char="•"/>
              </a:pPr>
              <a:r>
                <a:rPr lang="en-US" sz="2400" b="1">
                  <a:solidFill>
                    <a:srgbClr val="03213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4. Vyhodnotenie prípadných písomných námietok</a:t>
              </a:r>
            </a:p>
            <a:p>
              <a:pPr marL="518160" lvl="1" indent="-259080" algn="l">
                <a:lnSpc>
                  <a:spcPts val="2879"/>
                </a:lnSpc>
                <a:buFont typeface="Arial"/>
                <a:buChar char="•"/>
              </a:pPr>
              <a:r>
                <a:rPr lang="en-US" sz="2400" b="1">
                  <a:solidFill>
                    <a:srgbClr val="03213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5. Príprava a odoslanie Správy z AFK/ FKnM (ukončenie kontroly)</a:t>
              </a:r>
            </a:p>
            <a:p>
              <a:pPr marL="518160" lvl="1" indent="-259080" algn="l">
                <a:lnSpc>
                  <a:spcPts val="2879"/>
                </a:lnSpc>
                <a:buFont typeface="Arial"/>
                <a:buChar char="•"/>
              </a:pPr>
              <a:r>
                <a:rPr lang="en-US" sz="2400" b="1">
                  <a:solidFill>
                    <a:srgbClr val="03213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6. Odoslanie Zoznamu prijatých opatrení povinnou osobou</a:t>
              </a:r>
            </a:p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9957037"/>
            <a:chOff x="0" y="0"/>
            <a:chExt cx="24384000" cy="13276050"/>
          </a:xfrm>
        </p:grpSpPr>
        <p:sp>
          <p:nvSpPr>
            <p:cNvPr id="3" name="TextBox 3"/>
            <p:cNvSpPr txBox="1"/>
            <p:nvPr/>
          </p:nvSpPr>
          <p:spPr>
            <a:xfrm>
              <a:off x="3751631" y="2390479"/>
              <a:ext cx="9054306" cy="558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67"/>
                </a:lnSpc>
                <a:spcBef>
                  <a:spcPct val="0"/>
                </a:spcBef>
              </a:pPr>
              <a:r>
                <a:rPr lang="en-US" sz="2548" b="1">
                  <a:solidFill>
                    <a:srgbClr val="0D1B3A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Pri nahrávaní príloh v časti </a:t>
              </a:r>
              <a:r>
                <a:rPr lang="en-US" sz="2548" b="1">
                  <a:solidFill>
                    <a:srgbClr val="E6A233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Kurzové lístky 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 rot="5400000">
              <a:off x="10671953" y="-10671953"/>
              <a:ext cx="3040094" cy="24384000"/>
              <a:chOff x="0" y="0"/>
              <a:chExt cx="600512" cy="481659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00512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600512" h="4816592">
                    <a:moveTo>
                      <a:pt x="173169" y="0"/>
                    </a:moveTo>
                    <a:lnTo>
                      <a:pt x="427343" y="0"/>
                    </a:lnTo>
                    <a:cubicBezTo>
                      <a:pt x="473271" y="0"/>
                      <a:pt x="517317" y="18245"/>
                      <a:pt x="549792" y="50720"/>
                    </a:cubicBezTo>
                    <a:cubicBezTo>
                      <a:pt x="582268" y="83196"/>
                      <a:pt x="600512" y="127242"/>
                      <a:pt x="600512" y="173169"/>
                    </a:cubicBezTo>
                    <a:lnTo>
                      <a:pt x="600512" y="4643423"/>
                    </a:lnTo>
                    <a:cubicBezTo>
                      <a:pt x="600512" y="4689351"/>
                      <a:pt x="582268" y="4733397"/>
                      <a:pt x="549792" y="4765872"/>
                    </a:cubicBezTo>
                    <a:cubicBezTo>
                      <a:pt x="517317" y="4798348"/>
                      <a:pt x="473271" y="4816592"/>
                      <a:pt x="427343" y="4816592"/>
                    </a:cubicBezTo>
                    <a:lnTo>
                      <a:pt x="173169" y="4816592"/>
                    </a:lnTo>
                    <a:cubicBezTo>
                      <a:pt x="77530" y="4816592"/>
                      <a:pt x="0" y="4739062"/>
                      <a:pt x="0" y="4643423"/>
                    </a:cubicBezTo>
                    <a:lnTo>
                      <a:pt x="0" y="173169"/>
                    </a:lnTo>
                    <a:cubicBezTo>
                      <a:pt x="0" y="127242"/>
                      <a:pt x="18245" y="83196"/>
                      <a:pt x="50720" y="50720"/>
                    </a:cubicBezTo>
                    <a:cubicBezTo>
                      <a:pt x="83196" y="18245"/>
                      <a:pt x="127242" y="0"/>
                      <a:pt x="173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600512" cy="4845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7" name="Freeform 7"/>
            <p:cNvSpPr/>
            <p:nvPr/>
          </p:nvSpPr>
          <p:spPr>
            <a:xfrm rot="-5400000">
              <a:off x="22686452" y="725697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8" y="0"/>
                  </a:lnTo>
                  <a:lnTo>
                    <a:pt x="1109338" y="1291806"/>
                  </a:lnTo>
                  <a:lnTo>
                    <a:pt x="0" y="129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882412" y="524367"/>
              <a:ext cx="18087127" cy="1915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Časová os </a:t>
              </a:r>
            </a:p>
            <a:p>
              <a:pPr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4200" b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čerpanie a vyúčtovanie dotácie 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489831" y="816931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4"/>
                  </a:lnTo>
                  <a:lnTo>
                    <a:pt x="0" y="15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735988" y="4219360"/>
              <a:ext cx="4946321" cy="3639345"/>
            </a:xfrm>
            <a:custGeom>
              <a:avLst/>
              <a:gdLst/>
              <a:ahLst/>
              <a:cxnLst/>
              <a:rect l="l" t="t" r="r" b="b"/>
              <a:pathLst>
                <a:path w="4946321" h="3639345">
                  <a:moveTo>
                    <a:pt x="0" y="0"/>
                  </a:moveTo>
                  <a:lnTo>
                    <a:pt x="4946321" y="0"/>
                  </a:lnTo>
                  <a:lnTo>
                    <a:pt x="4946321" y="3639345"/>
                  </a:lnTo>
                  <a:lnTo>
                    <a:pt x="0" y="3639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593201" y="5448694"/>
              <a:ext cx="3231894" cy="1152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Úhrada </a:t>
              </a:r>
            </a:p>
            <a:p>
              <a:pPr algn="ctr">
                <a:lnSpc>
                  <a:spcPts val="2380"/>
                </a:lnSpc>
              </a:pPr>
              <a:r>
                <a:rPr lang="en-US" sz="17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schválenej dotácie </a:t>
              </a:r>
            </a:p>
            <a:p>
              <a:pPr algn="ctr">
                <a:lnSpc>
                  <a:spcPts val="2380"/>
                </a:lnSpc>
              </a:pPr>
              <a:r>
                <a:rPr lang="en-US" sz="17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 31.7./ po 1.8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8663509" y="9636705"/>
              <a:ext cx="4946321" cy="3639345"/>
            </a:xfrm>
            <a:custGeom>
              <a:avLst/>
              <a:gdLst/>
              <a:ahLst/>
              <a:cxnLst/>
              <a:rect l="l" t="t" r="r" b="b"/>
              <a:pathLst>
                <a:path w="4946321" h="3639345">
                  <a:moveTo>
                    <a:pt x="0" y="0"/>
                  </a:moveTo>
                  <a:lnTo>
                    <a:pt x="4946321" y="0"/>
                  </a:lnTo>
                  <a:lnTo>
                    <a:pt x="4946321" y="3639345"/>
                  </a:lnTo>
                  <a:lnTo>
                    <a:pt x="0" y="3639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8753994" y="10419757"/>
              <a:ext cx="4765352" cy="233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Vyplniť a odoslať</a:t>
              </a:r>
            </a:p>
            <a:p>
              <a:pPr algn="ctr">
                <a:lnSpc>
                  <a:spcPts val="2380"/>
                </a:lnSpc>
              </a:pPr>
              <a:r>
                <a:rPr lang="en-US" sz="17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Vyúčtovanie</a:t>
              </a:r>
            </a:p>
            <a:p>
              <a:pPr algn="ctr">
                <a:lnSpc>
                  <a:spcPts val="2380"/>
                </a:lnSpc>
              </a:pPr>
              <a:r>
                <a:rPr lang="en-US" sz="17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 31.12 / do 31.03</a:t>
              </a:r>
            </a:p>
            <a:p>
              <a:pPr algn="ctr">
                <a:lnSpc>
                  <a:spcPts val="2380"/>
                </a:lnSpc>
              </a:pPr>
              <a:r>
                <a:rPr lang="en-US" sz="17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(ihneď po ukončení projektu a PO Správe o merateľ. ukazovateľoch)-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8663509" y="4219360"/>
              <a:ext cx="4946321" cy="3639345"/>
            </a:xfrm>
            <a:custGeom>
              <a:avLst/>
              <a:gdLst/>
              <a:ahLst/>
              <a:cxnLst/>
              <a:rect l="l" t="t" r="r" b="b"/>
              <a:pathLst>
                <a:path w="4946321" h="3639345">
                  <a:moveTo>
                    <a:pt x="0" y="0"/>
                  </a:moveTo>
                  <a:lnTo>
                    <a:pt x="4946321" y="0"/>
                  </a:lnTo>
                  <a:lnTo>
                    <a:pt x="4946321" y="3639345"/>
                  </a:lnTo>
                  <a:lnTo>
                    <a:pt x="0" y="3639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753994" y="5221621"/>
              <a:ext cx="4765352" cy="1545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Vyplniť a odoslať</a:t>
              </a:r>
            </a:p>
            <a:p>
              <a:pPr algn="ctr">
                <a:lnSpc>
                  <a:spcPts val="2380"/>
                </a:lnSpc>
              </a:pPr>
              <a:r>
                <a:rPr lang="en-US" sz="17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Oznámenie o realizácii projektu</a:t>
              </a:r>
            </a:p>
            <a:p>
              <a:pPr algn="ctr">
                <a:lnSpc>
                  <a:spcPts val="2380"/>
                </a:lnSpc>
              </a:pPr>
              <a:r>
                <a:rPr lang="en-US" sz="17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aspoň 2 týždne pred uskutočneným projektu</a:t>
              </a:r>
            </a:p>
          </p:txBody>
        </p:sp>
        <p:sp>
          <p:nvSpPr>
            <p:cNvPr id="16" name="Freeform 16"/>
            <p:cNvSpPr/>
            <p:nvPr/>
          </p:nvSpPr>
          <p:spPr>
            <a:xfrm rot="7792483">
              <a:off x="17341358" y="7754476"/>
              <a:ext cx="2562227" cy="855143"/>
            </a:xfrm>
            <a:custGeom>
              <a:avLst/>
              <a:gdLst/>
              <a:ahLst/>
              <a:cxnLst/>
              <a:rect l="l" t="t" r="r" b="b"/>
              <a:pathLst>
                <a:path w="2562227" h="855143">
                  <a:moveTo>
                    <a:pt x="0" y="0"/>
                  </a:moveTo>
                  <a:lnTo>
                    <a:pt x="2562228" y="0"/>
                  </a:lnTo>
                  <a:lnTo>
                    <a:pt x="2562228" y="855143"/>
                  </a:lnTo>
                  <a:lnTo>
                    <a:pt x="0" y="855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6319145" y="4219360"/>
              <a:ext cx="4946321" cy="3639345"/>
            </a:xfrm>
            <a:custGeom>
              <a:avLst/>
              <a:gdLst/>
              <a:ahLst/>
              <a:cxnLst/>
              <a:rect l="l" t="t" r="r" b="b"/>
              <a:pathLst>
                <a:path w="4946321" h="3639345">
                  <a:moveTo>
                    <a:pt x="0" y="0"/>
                  </a:moveTo>
                  <a:lnTo>
                    <a:pt x="4946320" y="0"/>
                  </a:lnTo>
                  <a:lnTo>
                    <a:pt x="4946320" y="3639345"/>
                  </a:lnTo>
                  <a:lnTo>
                    <a:pt x="0" y="3639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409629" y="5054994"/>
              <a:ext cx="4765352" cy="1939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Vyplniť a odoslať</a:t>
              </a:r>
            </a:p>
            <a:p>
              <a:pPr algn="ctr">
                <a:lnSpc>
                  <a:spcPts val="2380"/>
                </a:lnSpc>
              </a:pPr>
              <a:r>
                <a:rPr lang="en-US" sz="17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Správu o merateľných ukazovateľoch</a:t>
              </a:r>
            </a:p>
            <a:p>
              <a:pPr algn="ctr">
                <a:lnSpc>
                  <a:spcPts val="2380"/>
                </a:lnSpc>
              </a:pPr>
              <a:r>
                <a:rPr lang="en-US" sz="17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(ihneď po ukončení projektu a PRED vyúčtovaním)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5979479" y="10419757"/>
              <a:ext cx="4765352" cy="1545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 b="1">
                  <a:solidFill>
                    <a:srgbClr val="FEFEF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Podať písomnú žiadosť o predĺženie lehoty na tvorbu vyúčtovania</a:t>
              </a:r>
            </a:p>
            <a:p>
              <a:pPr algn="ctr">
                <a:lnSpc>
                  <a:spcPts val="2380"/>
                </a:lnSpc>
              </a:pPr>
              <a:r>
                <a:rPr lang="en-US" sz="1700" b="1">
                  <a:solidFill>
                    <a:srgbClr val="FEFEF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 16.12/ do 31.3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16319145" y="9636705"/>
              <a:ext cx="4946321" cy="3639345"/>
            </a:xfrm>
            <a:custGeom>
              <a:avLst/>
              <a:gdLst/>
              <a:ahLst/>
              <a:cxnLst/>
              <a:rect l="l" t="t" r="r" b="b"/>
              <a:pathLst>
                <a:path w="4946321" h="3639345">
                  <a:moveTo>
                    <a:pt x="0" y="0"/>
                  </a:moveTo>
                  <a:lnTo>
                    <a:pt x="4946320" y="0"/>
                  </a:lnTo>
                  <a:lnTo>
                    <a:pt x="4946320" y="3639345"/>
                  </a:lnTo>
                  <a:lnTo>
                    <a:pt x="0" y="3639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6409629" y="10866039"/>
              <a:ext cx="4765352" cy="1152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Kontrola vyúčtovania dotácie</a:t>
              </a:r>
            </a:p>
            <a:p>
              <a:pPr algn="ctr">
                <a:lnSpc>
                  <a:spcPts val="2380"/>
                </a:lnSpc>
              </a:pPr>
              <a:r>
                <a:rPr lang="en-US" sz="17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(dátum začatia je indivudálny, vždy oznámený emailom)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1585012" y="9636705"/>
              <a:ext cx="4946321" cy="3639345"/>
            </a:xfrm>
            <a:custGeom>
              <a:avLst/>
              <a:gdLst/>
              <a:ahLst/>
              <a:cxnLst/>
              <a:rect l="l" t="t" r="r" b="b"/>
              <a:pathLst>
                <a:path w="4946321" h="3639345">
                  <a:moveTo>
                    <a:pt x="0" y="0"/>
                  </a:moveTo>
                  <a:lnTo>
                    <a:pt x="4946321" y="0"/>
                  </a:lnTo>
                  <a:lnTo>
                    <a:pt x="4946321" y="3639345"/>
                  </a:lnTo>
                  <a:lnTo>
                    <a:pt x="0" y="3639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675497" y="10796765"/>
              <a:ext cx="4765352" cy="1545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Vrátiť prípadnú nevyčerpanú nevyúčtovanú dotáciu/ jej časť</a:t>
              </a:r>
            </a:p>
            <a:p>
              <a:pPr algn="ctr">
                <a:lnSpc>
                  <a:spcPts val="2380"/>
                </a:lnSpc>
              </a:pPr>
              <a:r>
                <a:rPr lang="en-US" sz="1700" b="1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(ihneď ako o tejto skutočnosti viete, resp. najlepšie do 31.11)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6950433" y="5374857"/>
              <a:ext cx="1328351" cy="1328351"/>
            </a:xfrm>
            <a:custGeom>
              <a:avLst/>
              <a:gdLst/>
              <a:ahLst/>
              <a:cxnLst/>
              <a:rect l="l" t="t" r="r" b="b"/>
              <a:pathLst>
                <a:path w="1328351" h="1328351">
                  <a:moveTo>
                    <a:pt x="0" y="0"/>
                  </a:moveTo>
                  <a:lnTo>
                    <a:pt x="1328351" y="0"/>
                  </a:lnTo>
                  <a:lnTo>
                    <a:pt x="1328351" y="1328351"/>
                  </a:lnTo>
                  <a:lnTo>
                    <a:pt x="0" y="1328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4601383" y="5374857"/>
              <a:ext cx="1328351" cy="1328351"/>
            </a:xfrm>
            <a:custGeom>
              <a:avLst/>
              <a:gdLst/>
              <a:ahLst/>
              <a:cxnLst/>
              <a:rect l="l" t="t" r="r" b="b"/>
              <a:pathLst>
                <a:path w="1328351" h="1328351">
                  <a:moveTo>
                    <a:pt x="0" y="0"/>
                  </a:moveTo>
                  <a:lnTo>
                    <a:pt x="1328351" y="0"/>
                  </a:lnTo>
                  <a:lnTo>
                    <a:pt x="1328351" y="1328351"/>
                  </a:lnTo>
                  <a:lnTo>
                    <a:pt x="0" y="1328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6950433" y="10792202"/>
              <a:ext cx="1328351" cy="1328351"/>
            </a:xfrm>
            <a:custGeom>
              <a:avLst/>
              <a:gdLst/>
              <a:ahLst/>
              <a:cxnLst/>
              <a:rect l="l" t="t" r="r" b="b"/>
              <a:pathLst>
                <a:path w="1328351" h="1328351">
                  <a:moveTo>
                    <a:pt x="0" y="0"/>
                  </a:moveTo>
                  <a:lnTo>
                    <a:pt x="1328351" y="0"/>
                  </a:lnTo>
                  <a:lnTo>
                    <a:pt x="1328351" y="1328351"/>
                  </a:lnTo>
                  <a:lnTo>
                    <a:pt x="0" y="1328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4601383" y="10792202"/>
              <a:ext cx="1328351" cy="1328351"/>
            </a:xfrm>
            <a:custGeom>
              <a:avLst/>
              <a:gdLst/>
              <a:ahLst/>
              <a:cxnLst/>
              <a:rect l="l" t="t" r="r" b="b"/>
              <a:pathLst>
                <a:path w="1328351" h="1328351">
                  <a:moveTo>
                    <a:pt x="0" y="0"/>
                  </a:moveTo>
                  <a:lnTo>
                    <a:pt x="1328351" y="0"/>
                  </a:lnTo>
                  <a:lnTo>
                    <a:pt x="1328351" y="1328351"/>
                  </a:lnTo>
                  <a:lnTo>
                    <a:pt x="0" y="1328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8" name="Freeform 28"/>
            <p:cNvSpPr/>
            <p:nvPr/>
          </p:nvSpPr>
          <p:spPr>
            <a:xfrm flipH="1">
              <a:off x="14960727" y="8182047"/>
              <a:ext cx="1938014" cy="1131315"/>
            </a:xfrm>
            <a:custGeom>
              <a:avLst/>
              <a:gdLst/>
              <a:ahLst/>
              <a:cxnLst/>
              <a:rect l="l" t="t" r="r" b="b"/>
              <a:pathLst>
                <a:path w="1938014" h="1131315">
                  <a:moveTo>
                    <a:pt x="1938014" y="0"/>
                  </a:moveTo>
                  <a:lnTo>
                    <a:pt x="0" y="0"/>
                  </a:lnTo>
                  <a:lnTo>
                    <a:pt x="0" y="1131316"/>
                  </a:lnTo>
                  <a:lnTo>
                    <a:pt x="1938014" y="1131316"/>
                  </a:lnTo>
                  <a:lnTo>
                    <a:pt x="1938014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9" name="Freeform 29"/>
            <p:cNvSpPr/>
            <p:nvPr/>
          </p:nvSpPr>
          <p:spPr>
            <a:xfrm flipH="1">
              <a:off x="12640823" y="8182047"/>
              <a:ext cx="1938014" cy="1131315"/>
            </a:xfrm>
            <a:custGeom>
              <a:avLst/>
              <a:gdLst/>
              <a:ahLst/>
              <a:cxnLst/>
              <a:rect l="l" t="t" r="r" b="b"/>
              <a:pathLst>
                <a:path w="1938014" h="1131315">
                  <a:moveTo>
                    <a:pt x="1938014" y="0"/>
                  </a:moveTo>
                  <a:lnTo>
                    <a:pt x="0" y="0"/>
                  </a:lnTo>
                  <a:lnTo>
                    <a:pt x="0" y="1131316"/>
                  </a:lnTo>
                  <a:lnTo>
                    <a:pt x="1938014" y="1131316"/>
                  </a:lnTo>
                  <a:lnTo>
                    <a:pt x="1938014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30" name="Freeform 30"/>
            <p:cNvSpPr/>
            <p:nvPr/>
          </p:nvSpPr>
          <p:spPr>
            <a:xfrm flipH="1">
              <a:off x="10320919" y="8182047"/>
              <a:ext cx="1938014" cy="1131315"/>
            </a:xfrm>
            <a:custGeom>
              <a:avLst/>
              <a:gdLst/>
              <a:ahLst/>
              <a:cxnLst/>
              <a:rect l="l" t="t" r="r" b="b"/>
              <a:pathLst>
                <a:path w="1938014" h="1131315">
                  <a:moveTo>
                    <a:pt x="1938014" y="0"/>
                  </a:moveTo>
                  <a:lnTo>
                    <a:pt x="0" y="0"/>
                  </a:lnTo>
                  <a:lnTo>
                    <a:pt x="0" y="1131316"/>
                  </a:lnTo>
                  <a:lnTo>
                    <a:pt x="1938014" y="1131316"/>
                  </a:lnTo>
                  <a:lnTo>
                    <a:pt x="1938014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31" name="Freeform 31"/>
            <p:cNvSpPr/>
            <p:nvPr/>
          </p:nvSpPr>
          <p:spPr>
            <a:xfrm flipH="1">
              <a:off x="8001015" y="8182047"/>
              <a:ext cx="1938014" cy="1131315"/>
            </a:xfrm>
            <a:custGeom>
              <a:avLst/>
              <a:gdLst/>
              <a:ahLst/>
              <a:cxnLst/>
              <a:rect l="l" t="t" r="r" b="b"/>
              <a:pathLst>
                <a:path w="1938014" h="1131315">
                  <a:moveTo>
                    <a:pt x="1938013" y="0"/>
                  </a:moveTo>
                  <a:lnTo>
                    <a:pt x="0" y="0"/>
                  </a:lnTo>
                  <a:lnTo>
                    <a:pt x="0" y="1131316"/>
                  </a:lnTo>
                  <a:lnTo>
                    <a:pt x="1938013" y="1131316"/>
                  </a:lnTo>
                  <a:lnTo>
                    <a:pt x="1938013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32" name="Freeform 32"/>
            <p:cNvSpPr/>
            <p:nvPr/>
          </p:nvSpPr>
          <p:spPr>
            <a:xfrm flipH="1">
              <a:off x="5681111" y="8182047"/>
              <a:ext cx="1938014" cy="1131315"/>
            </a:xfrm>
            <a:custGeom>
              <a:avLst/>
              <a:gdLst/>
              <a:ahLst/>
              <a:cxnLst/>
              <a:rect l="l" t="t" r="r" b="b"/>
              <a:pathLst>
                <a:path w="1938014" h="1131315">
                  <a:moveTo>
                    <a:pt x="1938013" y="0"/>
                  </a:moveTo>
                  <a:lnTo>
                    <a:pt x="0" y="0"/>
                  </a:lnTo>
                  <a:lnTo>
                    <a:pt x="0" y="1131316"/>
                  </a:lnTo>
                  <a:lnTo>
                    <a:pt x="1938013" y="1131316"/>
                  </a:lnTo>
                  <a:lnTo>
                    <a:pt x="1938013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33" name="Freeform 33"/>
            <p:cNvSpPr/>
            <p:nvPr/>
          </p:nvSpPr>
          <p:spPr>
            <a:xfrm flipH="1">
              <a:off x="2529753" y="8182047"/>
              <a:ext cx="2443756" cy="1457090"/>
            </a:xfrm>
            <a:custGeom>
              <a:avLst/>
              <a:gdLst/>
              <a:ahLst/>
              <a:cxnLst/>
              <a:rect l="l" t="t" r="r" b="b"/>
              <a:pathLst>
                <a:path w="2443756" h="1457090">
                  <a:moveTo>
                    <a:pt x="2443756" y="0"/>
                  </a:moveTo>
                  <a:lnTo>
                    <a:pt x="0" y="0"/>
                  </a:lnTo>
                  <a:lnTo>
                    <a:pt x="0" y="1457090"/>
                  </a:lnTo>
                  <a:lnTo>
                    <a:pt x="2443756" y="1457090"/>
                  </a:lnTo>
                  <a:lnTo>
                    <a:pt x="2443756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16147"/>
            <a:ext cx="18288000" cy="9890129"/>
            <a:chOff x="0" y="0"/>
            <a:chExt cx="24384000" cy="13186839"/>
          </a:xfrm>
        </p:grpSpPr>
        <p:grpSp>
          <p:nvGrpSpPr>
            <p:cNvPr id="3" name="Group 3"/>
            <p:cNvGrpSpPr/>
            <p:nvPr/>
          </p:nvGrpSpPr>
          <p:grpSpPr>
            <a:xfrm>
              <a:off x="5660368" y="0"/>
              <a:ext cx="13063264" cy="5280023"/>
              <a:chOff x="0" y="0"/>
              <a:chExt cx="2580398" cy="104296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580398" cy="1042967"/>
              </a:xfrm>
              <a:custGeom>
                <a:avLst/>
                <a:gdLst/>
                <a:ahLst/>
                <a:cxnLst/>
                <a:rect l="l" t="t" r="r" b="b"/>
                <a:pathLst>
                  <a:path w="2580398" h="1042967">
                    <a:moveTo>
                      <a:pt x="40300" y="0"/>
                    </a:moveTo>
                    <a:lnTo>
                      <a:pt x="2540098" y="0"/>
                    </a:lnTo>
                    <a:cubicBezTo>
                      <a:pt x="2562355" y="0"/>
                      <a:pt x="2580398" y="18043"/>
                      <a:pt x="2580398" y="40300"/>
                    </a:cubicBezTo>
                    <a:lnTo>
                      <a:pt x="2580398" y="1002667"/>
                    </a:lnTo>
                    <a:cubicBezTo>
                      <a:pt x="2580398" y="1024924"/>
                      <a:pt x="2562355" y="1042967"/>
                      <a:pt x="2540098" y="1042967"/>
                    </a:cubicBezTo>
                    <a:lnTo>
                      <a:pt x="40300" y="1042967"/>
                    </a:lnTo>
                    <a:cubicBezTo>
                      <a:pt x="18043" y="1042967"/>
                      <a:pt x="0" y="1024924"/>
                      <a:pt x="0" y="1002667"/>
                    </a:cubicBezTo>
                    <a:lnTo>
                      <a:pt x="0" y="40300"/>
                    </a:lnTo>
                    <a:cubicBezTo>
                      <a:pt x="0" y="18043"/>
                      <a:pt x="18043" y="0"/>
                      <a:pt x="40300" y="0"/>
                    </a:cubicBezTo>
                    <a:close/>
                  </a:path>
                </a:pathLst>
              </a:custGeom>
              <a:solidFill>
                <a:srgbClr val="E6A23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2580398" cy="10905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27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7093148" y="1464203"/>
              <a:ext cx="10197705" cy="2363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00"/>
                </a:lnSpc>
              </a:pPr>
              <a:r>
                <a:rPr lang="en-US" sz="6700" b="1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ĎAKUJEME ZA POZORNOSŤ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0" y="10135243"/>
              <a:ext cx="24384000" cy="2163696"/>
              <a:chOff x="0" y="0"/>
              <a:chExt cx="4816593" cy="42739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816592" cy="427397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427397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427397"/>
                    </a:lnTo>
                    <a:lnTo>
                      <a:pt x="0" y="4273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4816593" cy="4654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10134600" y="10230208"/>
              <a:ext cx="4114800" cy="1973766"/>
            </a:xfrm>
            <a:custGeom>
              <a:avLst/>
              <a:gdLst/>
              <a:ahLst/>
              <a:cxnLst/>
              <a:rect l="l" t="t" r="r" b="b"/>
              <a:pathLst>
                <a:path w="4114800" h="1973766">
                  <a:moveTo>
                    <a:pt x="0" y="0"/>
                  </a:moveTo>
                  <a:lnTo>
                    <a:pt x="4114800" y="0"/>
                  </a:lnTo>
                  <a:lnTo>
                    <a:pt x="4114800" y="1973766"/>
                  </a:lnTo>
                  <a:lnTo>
                    <a:pt x="0" y="1973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996436" y="5571450"/>
              <a:ext cx="14391128" cy="7615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09"/>
                </a:lnSpc>
              </a:pPr>
              <a:r>
                <a:rPr lang="en-US" sz="2292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Kontakty:</a:t>
              </a:r>
            </a:p>
            <a:p>
              <a:pPr algn="ctr">
                <a:lnSpc>
                  <a:spcPts val="3209"/>
                </a:lnSpc>
              </a:pPr>
              <a:r>
                <a:rPr lang="en-US" sz="2292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Mgr. Klaudia Borsová (vedúca oddelenia ODOK) </a:t>
              </a:r>
            </a:p>
            <a:p>
              <a:pPr algn="ctr">
                <a:lnSpc>
                  <a:spcPts val="3209"/>
                </a:lnSpc>
              </a:pPr>
              <a:r>
                <a:rPr lang="en-US" sz="2292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email: klaudia.borsova@uszz.sk</a:t>
              </a:r>
            </a:p>
            <a:p>
              <a:pPr algn="ctr">
                <a:lnSpc>
                  <a:spcPts val="3209"/>
                </a:lnSpc>
              </a:pPr>
              <a:r>
                <a:rPr lang="en-US" sz="2292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tel.č.: + 421 2 5720 0532</a:t>
              </a:r>
            </a:p>
            <a:p>
              <a:pPr algn="ctr">
                <a:lnSpc>
                  <a:spcPts val="3209"/>
                </a:lnSpc>
              </a:pPr>
              <a:endParaRPr lang="en-US" sz="2292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209"/>
                </a:lnSpc>
              </a:pPr>
              <a:r>
                <a:rPr lang="en-US" sz="2292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Bc. Emma Jedináková (referenka oddelnia ODOK)</a:t>
              </a:r>
            </a:p>
            <a:p>
              <a:pPr algn="ctr">
                <a:lnSpc>
                  <a:spcPts val="3209"/>
                </a:lnSpc>
              </a:pPr>
              <a:r>
                <a:rPr lang="en-US" sz="2292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email: emma.jedinakova@uszz.sk</a:t>
              </a:r>
            </a:p>
            <a:p>
              <a:pPr algn="ctr">
                <a:lnSpc>
                  <a:spcPts val="3209"/>
                </a:lnSpc>
              </a:pPr>
              <a:r>
                <a:rPr lang="en-US" sz="2292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tel.č.: + 421 2 5720 0518</a:t>
              </a:r>
            </a:p>
            <a:p>
              <a:pPr algn="ctr">
                <a:lnSpc>
                  <a:spcPts val="3209"/>
                </a:lnSpc>
              </a:pPr>
              <a:endParaRPr lang="en-US" sz="2292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209"/>
                </a:lnSpc>
              </a:pPr>
              <a:endParaRPr lang="en-US" sz="2292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4199"/>
                </a:lnSpc>
              </a:pPr>
              <a:endParaRPr lang="en-US" sz="2292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209"/>
                </a:lnSpc>
              </a:pPr>
              <a:endParaRPr lang="en-US" sz="2292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209"/>
                </a:lnSpc>
              </a:pPr>
              <a:endParaRPr lang="en-US" sz="2292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ctr">
                <a:lnSpc>
                  <a:spcPts val="3209"/>
                </a:lnSpc>
              </a:pPr>
              <a:endParaRPr lang="en-US" sz="2292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12" name="Freeform 12"/>
            <p:cNvSpPr/>
            <p:nvPr/>
          </p:nvSpPr>
          <p:spPr>
            <a:xfrm rot="-5400000">
              <a:off x="22908275" y="10455632"/>
              <a:ext cx="1109338" cy="1291805"/>
            </a:xfrm>
            <a:custGeom>
              <a:avLst/>
              <a:gdLst/>
              <a:ahLst/>
              <a:cxnLst/>
              <a:rect l="l" t="t" r="r" b="b"/>
              <a:pathLst>
                <a:path w="1109338" h="1291805">
                  <a:moveTo>
                    <a:pt x="0" y="0"/>
                  </a:moveTo>
                  <a:lnTo>
                    <a:pt x="1109337" y="0"/>
                  </a:lnTo>
                  <a:lnTo>
                    <a:pt x="1109337" y="1291805"/>
                  </a:lnTo>
                  <a:lnTo>
                    <a:pt x="0" y="1291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783" y="334447"/>
            <a:ext cx="19618301" cy="11030275"/>
            <a:chOff x="0" y="0"/>
            <a:chExt cx="26157734" cy="14707034"/>
          </a:xfrm>
        </p:grpSpPr>
        <p:grpSp>
          <p:nvGrpSpPr>
            <p:cNvPr id="3" name="Group 3"/>
            <p:cNvGrpSpPr/>
            <p:nvPr/>
          </p:nvGrpSpPr>
          <p:grpSpPr>
            <a:xfrm rot="-10800000">
              <a:off x="17039379" y="202958"/>
              <a:ext cx="7190600" cy="1504047"/>
              <a:chOff x="0" y="0"/>
              <a:chExt cx="1942931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94293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942931" h="406400">
                    <a:moveTo>
                      <a:pt x="1739731" y="0"/>
                    </a:moveTo>
                    <a:lnTo>
                      <a:pt x="0" y="0"/>
                    </a:lnTo>
                    <a:lnTo>
                      <a:pt x="0" y="406400"/>
                    </a:lnTo>
                    <a:lnTo>
                      <a:pt x="1739731" y="406400"/>
                    </a:lnTo>
                    <a:lnTo>
                      <a:pt x="1942931" y="203200"/>
                    </a:lnTo>
                    <a:lnTo>
                      <a:pt x="1739731" y="0"/>
                    </a:lnTo>
                    <a:close/>
                  </a:path>
                </a:pathLst>
              </a:custGeom>
              <a:solidFill>
                <a:srgbClr val="F7B80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0"/>
                <a:ext cx="1828631" cy="406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79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8875858" y="476614"/>
              <a:ext cx="4306962" cy="880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NIE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0240018" y="4333076"/>
              <a:ext cx="789320" cy="35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74"/>
                </a:lnSpc>
                <a:spcBef>
                  <a:spcPct val="0"/>
                </a:spcBef>
              </a:pPr>
              <a:r>
                <a:rPr lang="en-US" sz="1624" b="1">
                  <a:solidFill>
                    <a:srgbClr val="201E1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čl. 3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9353765" y="6800281"/>
              <a:ext cx="789320" cy="35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74"/>
                </a:lnSpc>
                <a:spcBef>
                  <a:spcPct val="0"/>
                </a:spcBef>
              </a:pPr>
              <a:r>
                <a:rPr lang="en-US" sz="1624" b="1">
                  <a:solidFill>
                    <a:srgbClr val="201E1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čl. 5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9654860" y="7939229"/>
              <a:ext cx="789320" cy="531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84"/>
                </a:lnSpc>
                <a:spcBef>
                  <a:spcPct val="0"/>
                </a:spcBef>
              </a:pPr>
              <a:r>
                <a:rPr lang="en-US" sz="1203" b="1">
                  <a:solidFill>
                    <a:srgbClr val="201E1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čl. 11</a:t>
              </a:r>
            </a:p>
            <a:p>
              <a:pPr algn="l">
                <a:lnSpc>
                  <a:spcPts val="1684"/>
                </a:lnSpc>
                <a:spcBef>
                  <a:spcPct val="0"/>
                </a:spcBef>
              </a:pPr>
              <a:r>
                <a:rPr lang="en-US" sz="1203" b="1">
                  <a:solidFill>
                    <a:srgbClr val="201E1E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čl. 12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21941442" y="7933226"/>
              <a:ext cx="4216292" cy="3225463"/>
            </a:xfrm>
            <a:custGeom>
              <a:avLst/>
              <a:gdLst/>
              <a:ahLst/>
              <a:cxnLst/>
              <a:rect l="l" t="t" r="r" b="b"/>
              <a:pathLst>
                <a:path w="4216292" h="3225463">
                  <a:moveTo>
                    <a:pt x="0" y="0"/>
                  </a:moveTo>
                  <a:lnTo>
                    <a:pt x="4216292" y="0"/>
                  </a:lnTo>
                  <a:lnTo>
                    <a:pt x="4216292" y="3225463"/>
                  </a:lnTo>
                  <a:lnTo>
                    <a:pt x="0" y="3225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6068179" y="202958"/>
              <a:ext cx="7190600" cy="1504047"/>
              <a:chOff x="0" y="0"/>
              <a:chExt cx="1942931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4293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942931" h="406400">
                    <a:moveTo>
                      <a:pt x="1739731" y="0"/>
                    </a:moveTo>
                    <a:lnTo>
                      <a:pt x="0" y="0"/>
                    </a:lnTo>
                    <a:lnTo>
                      <a:pt x="0" y="406400"/>
                    </a:lnTo>
                    <a:lnTo>
                      <a:pt x="1739731" y="406400"/>
                    </a:lnTo>
                    <a:lnTo>
                      <a:pt x="1942931" y="203200"/>
                    </a:lnTo>
                    <a:lnTo>
                      <a:pt x="1739731" y="0"/>
                    </a:lnTo>
                    <a:close/>
                  </a:path>
                </a:pathLst>
              </a:custGeom>
              <a:solidFill>
                <a:srgbClr val="F7B80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0"/>
                <a:ext cx="1828631" cy="406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799"/>
                  </a:lnSpc>
                </a:pPr>
                <a:r>
                  <a:rPr lang="en-US" sz="3999" b="1">
                    <a:solidFill>
                      <a:srgbClr val="FFFFFF"/>
                    </a:solidFill>
                    <a:latin typeface="Open Sans 1 Bold"/>
                    <a:ea typeface="Open Sans 1 Bold"/>
                    <a:cs typeface="Open Sans 1 Bold"/>
                    <a:sym typeface="Open Sans 1 Bold"/>
                  </a:rPr>
                  <a:t>ÁNO</a:t>
                </a: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6312701" cy="12367675"/>
              <a:chOff x="0" y="0"/>
              <a:chExt cx="1246953" cy="2442998"/>
            </a:xfrm>
          </p:grpSpPr>
          <p:sp>
            <p:nvSpPr>
              <p:cNvPr id="15" name="Freeform 1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246953" cy="2442998"/>
              </a:xfrm>
              <a:custGeom>
                <a:avLst/>
                <a:gdLst/>
                <a:ahLst/>
                <a:cxnLst/>
                <a:rect l="l" t="t" r="r" b="b"/>
                <a:pathLst>
                  <a:path w="1246953" h="2442998">
                    <a:moveTo>
                      <a:pt x="83395" y="0"/>
                    </a:moveTo>
                    <a:lnTo>
                      <a:pt x="1163558" y="0"/>
                    </a:lnTo>
                    <a:cubicBezTo>
                      <a:pt x="1209616" y="0"/>
                      <a:pt x="1246953" y="37337"/>
                      <a:pt x="1246953" y="83395"/>
                    </a:cubicBezTo>
                    <a:lnTo>
                      <a:pt x="1246953" y="2359602"/>
                    </a:lnTo>
                    <a:cubicBezTo>
                      <a:pt x="1246953" y="2405660"/>
                      <a:pt x="1209616" y="2442998"/>
                      <a:pt x="1163558" y="2442998"/>
                    </a:cubicBezTo>
                    <a:lnTo>
                      <a:pt x="83395" y="2442998"/>
                    </a:lnTo>
                    <a:cubicBezTo>
                      <a:pt x="37337" y="2442998"/>
                      <a:pt x="0" y="2405660"/>
                      <a:pt x="0" y="2359602"/>
                    </a:cubicBezTo>
                    <a:lnTo>
                      <a:pt x="0" y="83395"/>
                    </a:lnTo>
                    <a:cubicBezTo>
                      <a:pt x="0" y="37337"/>
                      <a:pt x="37337" y="0"/>
                      <a:pt x="833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E6A2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1246953" cy="24715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6"/>
                  </a:lnSpc>
                </a:pPr>
                <a:r>
                  <a:rPr lang="en-US" sz="2400" b="1" spc="-48">
                    <a:solidFill>
                      <a:srgbClr val="000000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 </a:t>
                </a:r>
              </a:p>
            </p:txBody>
          </p:sp>
        </p:grpSp>
        <p:sp>
          <p:nvSpPr>
            <p:cNvPr id="17" name="TextBox 17" descr="Na čo &#10;môžem dotáciu použiť?&#10;&#10;"/>
            <p:cNvSpPr txBox="1"/>
            <p:nvPr/>
          </p:nvSpPr>
          <p:spPr>
            <a:xfrm>
              <a:off x="1061257" y="3294265"/>
              <a:ext cx="5251444" cy="6140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53"/>
                </a:lnSpc>
              </a:pPr>
              <a:r>
                <a:rPr lang="en-US" sz="5252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Na </a:t>
              </a:r>
              <a:r>
                <a:rPr lang="en-US" sz="5252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čo</a:t>
              </a:r>
              <a:r>
                <a:rPr lang="en-US" sz="5252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</a:p>
            <a:p>
              <a:pPr algn="l">
                <a:lnSpc>
                  <a:spcPts val="7353"/>
                </a:lnSpc>
              </a:pPr>
              <a:r>
                <a:rPr lang="en-US" sz="5252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môžem</a:t>
              </a:r>
              <a:r>
                <a:rPr lang="en-US" sz="5252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5252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dotáciu</a:t>
              </a:r>
              <a:r>
                <a:rPr lang="en-US" sz="5252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5252" b="1" dirty="0" err="1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použiť</a:t>
              </a:r>
              <a:r>
                <a:rPr lang="en-US" sz="5252" b="1" dirty="0">
                  <a:solidFill>
                    <a:srgbClr val="D88E29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?</a:t>
              </a:r>
            </a:p>
            <a:p>
              <a:pPr algn="l">
                <a:lnSpc>
                  <a:spcPts val="7353"/>
                </a:lnSpc>
                <a:spcBef>
                  <a:spcPct val="0"/>
                </a:spcBef>
              </a:pPr>
              <a:endParaRPr lang="en-US" sz="5252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18" name="TextBox 18" descr="na účel dotácie uvedený v dotačnej zmluve v bode 2.5&#10;&#10;na schválené účelové položky uvedené                 v dotačnej zmluve                    v bode 2.5&#10;&#10;&#10;na položky neuvedené v dotačnej zmluve v bode 2.5  do 10 %  z celkovej výšky dotácie resp. do 500 € &#10;&#10;na výdavky priamo súvisiace určený typ výdavkov (BV/ KV )&#10;&#10;&#10;&#10;"/>
            <p:cNvSpPr txBox="1"/>
            <p:nvPr/>
          </p:nvSpPr>
          <p:spPr>
            <a:xfrm>
              <a:off x="7668082" y="1955299"/>
              <a:ext cx="5087763" cy="12751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26"/>
                </a:lnSpc>
                <a:spcBef>
                  <a:spcPct val="0"/>
                </a:spcBef>
              </a:pPr>
              <a:r>
                <a:rPr lang="en-US" sz="2447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na </a:t>
              </a:r>
              <a:r>
                <a:rPr lang="en-US" sz="2447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účel</a:t>
              </a:r>
              <a:r>
                <a:rPr lang="en-US" sz="2447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47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dotácie</a:t>
              </a:r>
              <a:r>
                <a:rPr lang="en-US" sz="2447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47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uvedený</a:t>
              </a:r>
              <a:r>
                <a:rPr lang="en-US" sz="2447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v </a:t>
              </a:r>
              <a:r>
                <a:rPr lang="en-US" sz="2447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dotačnej</a:t>
              </a:r>
              <a:r>
                <a:rPr lang="en-US" sz="2447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47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zmluve</a:t>
              </a:r>
              <a:r>
                <a:rPr lang="en-US" sz="2447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v bode 2.5</a:t>
              </a:r>
            </a:p>
            <a:p>
              <a:pPr algn="l">
                <a:lnSpc>
                  <a:spcPts val="3426"/>
                </a:lnSpc>
                <a:spcBef>
                  <a:spcPct val="0"/>
                </a:spcBef>
              </a:pPr>
              <a:endParaRPr lang="en-US" sz="2447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426"/>
                </a:lnSpc>
                <a:spcBef>
                  <a:spcPct val="0"/>
                </a:spcBef>
              </a:pPr>
              <a:r>
                <a:rPr lang="en-US" sz="2447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na </a:t>
              </a:r>
              <a:r>
                <a:rPr lang="en-US" sz="2447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schválené</a:t>
              </a:r>
              <a:r>
                <a:rPr lang="en-US" sz="2447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47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účelové</a:t>
              </a:r>
              <a:r>
                <a:rPr lang="en-US" sz="2447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47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položky</a:t>
              </a:r>
              <a:r>
                <a:rPr lang="en-US" sz="2447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47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uvedené</a:t>
              </a:r>
              <a:r>
                <a:rPr lang="en-US" sz="2447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                v </a:t>
              </a:r>
              <a:r>
                <a:rPr lang="en-US" sz="2447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dotačnej</a:t>
              </a:r>
              <a:r>
                <a:rPr lang="en-US" sz="2447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47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zmluve</a:t>
              </a:r>
              <a:r>
                <a:rPr lang="en-US" sz="2447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                   v bode 2.5</a:t>
              </a:r>
            </a:p>
            <a:p>
              <a:pPr algn="l">
                <a:lnSpc>
                  <a:spcPts val="3426"/>
                </a:lnSpc>
                <a:spcBef>
                  <a:spcPct val="0"/>
                </a:spcBef>
              </a:pPr>
              <a:endParaRPr lang="en-US" sz="2447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426"/>
                </a:lnSpc>
                <a:spcBef>
                  <a:spcPct val="0"/>
                </a:spcBef>
              </a:pPr>
              <a:endParaRPr lang="en-US" sz="2447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426"/>
                </a:lnSpc>
                <a:spcBef>
                  <a:spcPct val="0"/>
                </a:spcBef>
              </a:pPr>
              <a:r>
                <a:rPr lang="en-US" sz="2447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na </a:t>
              </a:r>
              <a:r>
                <a:rPr lang="en-US" sz="2447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položky</a:t>
              </a:r>
              <a:r>
                <a:rPr lang="en-US" sz="2447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47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neuvedené</a:t>
              </a:r>
              <a:r>
                <a:rPr lang="en-US" sz="2447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v </a:t>
              </a:r>
              <a:r>
                <a:rPr lang="en-US" sz="2447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dotačnej</a:t>
              </a:r>
              <a:r>
                <a:rPr lang="en-US" sz="2447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47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zmluve</a:t>
              </a:r>
              <a:r>
                <a:rPr lang="en-US" sz="2447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v bode 2.5  do 10 %  z </a:t>
              </a:r>
              <a:r>
                <a:rPr lang="en-US" sz="2447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celkovej</a:t>
              </a:r>
              <a:r>
                <a:rPr lang="en-US" sz="2447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47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výšky</a:t>
              </a:r>
              <a:r>
                <a:rPr lang="en-US" sz="2447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47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dotácie</a:t>
              </a:r>
              <a:r>
                <a:rPr lang="en-US" sz="2447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resp. do 500 € </a:t>
              </a:r>
            </a:p>
            <a:p>
              <a:pPr algn="l">
                <a:lnSpc>
                  <a:spcPts val="3426"/>
                </a:lnSpc>
                <a:spcBef>
                  <a:spcPct val="0"/>
                </a:spcBef>
              </a:pPr>
              <a:endParaRPr lang="en-US" sz="2447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426"/>
                </a:lnSpc>
                <a:spcBef>
                  <a:spcPct val="0"/>
                </a:spcBef>
              </a:pPr>
              <a:r>
                <a:rPr lang="en-US" sz="2447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na </a:t>
              </a:r>
              <a:r>
                <a:rPr lang="en-US" sz="2447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výdavky</a:t>
              </a:r>
              <a:r>
                <a:rPr lang="en-US" sz="2447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47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priamo</a:t>
              </a:r>
              <a:r>
                <a:rPr lang="en-US" sz="2447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47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súvisiace</a:t>
              </a:r>
              <a:r>
                <a:rPr lang="en-US" sz="2447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47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určený</a:t>
              </a:r>
              <a:r>
                <a:rPr lang="en-US" sz="2447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47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typ</a:t>
              </a:r>
              <a:r>
                <a:rPr lang="en-US" sz="2447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447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výdavkov</a:t>
              </a:r>
              <a:r>
                <a:rPr lang="en-US" sz="2447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(BV/ KV )</a:t>
              </a:r>
            </a:p>
            <a:p>
              <a:pPr algn="l">
                <a:lnSpc>
                  <a:spcPts val="3846"/>
                </a:lnSpc>
                <a:spcBef>
                  <a:spcPct val="0"/>
                </a:spcBef>
              </a:pPr>
              <a:endParaRPr lang="en-US" sz="2447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846"/>
                </a:lnSpc>
                <a:spcBef>
                  <a:spcPct val="0"/>
                </a:spcBef>
              </a:pPr>
              <a:endParaRPr lang="en-US" sz="2447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846"/>
                </a:lnSpc>
                <a:spcBef>
                  <a:spcPct val="0"/>
                </a:spcBef>
              </a:pPr>
              <a:endParaRPr lang="en-US" sz="2447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>
              <a:off x="6495574" y="1993399"/>
              <a:ext cx="989635" cy="989635"/>
            </a:xfrm>
            <a:custGeom>
              <a:avLst/>
              <a:gdLst/>
              <a:ahLst/>
              <a:cxnLst/>
              <a:rect l="l" t="t" r="r" b="b"/>
              <a:pathLst>
                <a:path w="989635" h="989635">
                  <a:moveTo>
                    <a:pt x="0" y="0"/>
                  </a:moveTo>
                  <a:lnTo>
                    <a:pt x="989635" y="0"/>
                  </a:lnTo>
                  <a:lnTo>
                    <a:pt x="989635" y="989635"/>
                  </a:lnTo>
                  <a:lnTo>
                    <a:pt x="0" y="989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6495574" y="4690182"/>
              <a:ext cx="989635" cy="989635"/>
            </a:xfrm>
            <a:custGeom>
              <a:avLst/>
              <a:gdLst/>
              <a:ahLst/>
              <a:cxnLst/>
              <a:rect l="l" t="t" r="r" b="b"/>
              <a:pathLst>
                <a:path w="989635" h="989635">
                  <a:moveTo>
                    <a:pt x="0" y="0"/>
                  </a:moveTo>
                  <a:lnTo>
                    <a:pt x="989635" y="0"/>
                  </a:lnTo>
                  <a:lnTo>
                    <a:pt x="989635" y="989634"/>
                  </a:lnTo>
                  <a:lnTo>
                    <a:pt x="0" y="989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6495574" y="7933226"/>
              <a:ext cx="989635" cy="989635"/>
            </a:xfrm>
            <a:custGeom>
              <a:avLst/>
              <a:gdLst/>
              <a:ahLst/>
              <a:cxnLst/>
              <a:rect l="l" t="t" r="r" b="b"/>
              <a:pathLst>
                <a:path w="989635" h="989635">
                  <a:moveTo>
                    <a:pt x="0" y="0"/>
                  </a:moveTo>
                  <a:lnTo>
                    <a:pt x="989635" y="0"/>
                  </a:lnTo>
                  <a:lnTo>
                    <a:pt x="989635" y="989635"/>
                  </a:lnTo>
                  <a:lnTo>
                    <a:pt x="0" y="989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2" name="TextBox 22" descr="na iný účel, ako ten, ktorý je uvedený   v dotačnej zmluve v bode 2.5&#10;&#10;na neschválené položky&#10;&#10;na úhradu záväzkov z minulých rokov a refundáciu uhradenýh výdavkov z minulých rokov&#10;&#10;na duplicitnú úhradu tých oprávnených účelových položiek, ktoré boli poskytnuté, alebo sú uplatňované aj z iných zdrojov&#10;&#10;na splácanie úverov, pôžičiek a úrokov z prijatých úverov a pôžičiek&#10;&#10;na úhradu dane z pridanej hodnoty (ďalej len „DPH“) ako oprávneného výdavku z dotácie u platiteľov DPH&#10;&#10;na úhradu miezd, náhrady miezd či iných foriem príjmov, obdobných pracovných vzťahov&#10;&#10;&#10;"/>
            <p:cNvSpPr txBox="1"/>
            <p:nvPr/>
          </p:nvSpPr>
          <p:spPr>
            <a:xfrm>
              <a:off x="14091779" y="1659380"/>
              <a:ext cx="9957809" cy="12116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9"/>
                </a:lnSpc>
                <a:spcBef>
                  <a:spcPct val="0"/>
                </a:spcBef>
              </a:pP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na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iný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účel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,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ako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ten,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ktorý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je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uvedený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  v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dotačnej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zmluve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v bode 2.5</a:t>
              </a:r>
            </a:p>
            <a:p>
              <a:pPr algn="l">
                <a:lnSpc>
                  <a:spcPts val="3219"/>
                </a:lnSpc>
                <a:spcBef>
                  <a:spcPct val="0"/>
                </a:spcBef>
              </a:pPr>
              <a:endPara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219"/>
                </a:lnSpc>
                <a:spcBef>
                  <a:spcPct val="0"/>
                </a:spcBef>
              </a:pP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na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neschválené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položky</a:t>
              </a:r>
              <a:endPara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219"/>
                </a:lnSpc>
                <a:spcBef>
                  <a:spcPct val="0"/>
                </a:spcBef>
              </a:pPr>
              <a:endPara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219"/>
                </a:lnSpc>
                <a:spcBef>
                  <a:spcPct val="0"/>
                </a:spcBef>
              </a:pP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na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úhradu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záväzkov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z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minulých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rokov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a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refundáciu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uhradenýh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výdavkov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z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minulých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rokov</a:t>
              </a:r>
              <a:endPara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219"/>
                </a:lnSpc>
                <a:spcBef>
                  <a:spcPct val="0"/>
                </a:spcBef>
              </a:pPr>
              <a:endPara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219"/>
                </a:lnSpc>
                <a:spcBef>
                  <a:spcPct val="0"/>
                </a:spcBef>
              </a:pP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na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duplicitnú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úhradu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tých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oprávnených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účelových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položiek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,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ktoré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boli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poskytnuté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,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alebo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sú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uplatňované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aj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z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iných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zdrojov</a:t>
              </a:r>
              <a:endPara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219"/>
                </a:lnSpc>
                <a:spcBef>
                  <a:spcPct val="0"/>
                </a:spcBef>
              </a:pPr>
              <a:endPara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219"/>
                </a:lnSpc>
                <a:spcBef>
                  <a:spcPct val="0"/>
                </a:spcBef>
              </a:pP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na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splácanie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úverov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,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pôžičiek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a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úrokov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z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prijatých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úverov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a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pôžičiek</a:t>
              </a:r>
              <a:endPara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219"/>
                </a:lnSpc>
                <a:spcBef>
                  <a:spcPct val="0"/>
                </a:spcBef>
              </a:pPr>
              <a:endPara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219"/>
                </a:lnSpc>
                <a:spcBef>
                  <a:spcPct val="0"/>
                </a:spcBef>
              </a:pP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na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úhradu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dane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z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pridanej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hodnoty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(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ďalej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len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„DPH“)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ako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oprávneného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výdavku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z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dotácie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u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platiteľov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DPH</a:t>
              </a:r>
            </a:p>
            <a:p>
              <a:pPr algn="l">
                <a:lnSpc>
                  <a:spcPts val="3219"/>
                </a:lnSpc>
                <a:spcBef>
                  <a:spcPct val="0"/>
                </a:spcBef>
              </a:pPr>
              <a:endPara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3219"/>
                </a:lnSpc>
                <a:spcBef>
                  <a:spcPct val="0"/>
                </a:spcBef>
              </a:pP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na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úhradu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miezd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,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náhrady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miezd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či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iných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foriem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príjmov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,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obdobných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pracovných</a:t>
              </a:r>
              <a:r>
                <a:rPr lang="en-US" sz="2299" b="1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en-US" sz="2299" b="1" dirty="0" err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vzťahov</a:t>
              </a:r>
              <a:endPara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2799"/>
                </a:lnSpc>
                <a:spcBef>
                  <a:spcPct val="0"/>
                </a:spcBef>
              </a:pPr>
              <a:endPara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2799"/>
                </a:lnSpc>
                <a:spcBef>
                  <a:spcPct val="0"/>
                </a:spcBef>
              </a:pPr>
              <a:endPara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12755845" y="1935605"/>
              <a:ext cx="1005868" cy="1005868"/>
            </a:xfrm>
            <a:custGeom>
              <a:avLst/>
              <a:gdLst/>
              <a:ahLst/>
              <a:cxnLst/>
              <a:rect l="l" t="t" r="r" b="b"/>
              <a:pathLst>
                <a:path w="1005868" h="1005868">
                  <a:moveTo>
                    <a:pt x="0" y="0"/>
                  </a:moveTo>
                  <a:lnTo>
                    <a:pt x="1005868" y="0"/>
                  </a:lnTo>
                  <a:lnTo>
                    <a:pt x="1005868" y="1005868"/>
                  </a:lnTo>
                  <a:lnTo>
                    <a:pt x="0" y="1005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2755845" y="3252313"/>
              <a:ext cx="1005868" cy="1005868"/>
            </a:xfrm>
            <a:custGeom>
              <a:avLst/>
              <a:gdLst/>
              <a:ahLst/>
              <a:cxnLst/>
              <a:rect l="l" t="t" r="r" b="b"/>
              <a:pathLst>
                <a:path w="1005868" h="1005868">
                  <a:moveTo>
                    <a:pt x="0" y="0"/>
                  </a:moveTo>
                  <a:lnTo>
                    <a:pt x="1005868" y="0"/>
                  </a:lnTo>
                  <a:lnTo>
                    <a:pt x="1005868" y="1005869"/>
                  </a:lnTo>
                  <a:lnTo>
                    <a:pt x="0" y="1005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2755845" y="4690182"/>
              <a:ext cx="1005868" cy="1005868"/>
            </a:xfrm>
            <a:custGeom>
              <a:avLst/>
              <a:gdLst/>
              <a:ahLst/>
              <a:cxnLst/>
              <a:rect l="l" t="t" r="r" b="b"/>
              <a:pathLst>
                <a:path w="1005868" h="1005868">
                  <a:moveTo>
                    <a:pt x="0" y="0"/>
                  </a:moveTo>
                  <a:lnTo>
                    <a:pt x="1005868" y="0"/>
                  </a:lnTo>
                  <a:lnTo>
                    <a:pt x="1005868" y="1005868"/>
                  </a:lnTo>
                  <a:lnTo>
                    <a:pt x="0" y="1005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2755845" y="6654453"/>
              <a:ext cx="1005868" cy="1005868"/>
            </a:xfrm>
            <a:custGeom>
              <a:avLst/>
              <a:gdLst/>
              <a:ahLst/>
              <a:cxnLst/>
              <a:rect l="l" t="t" r="r" b="b"/>
              <a:pathLst>
                <a:path w="1005868" h="1005868">
                  <a:moveTo>
                    <a:pt x="0" y="0"/>
                  </a:moveTo>
                  <a:lnTo>
                    <a:pt x="1005868" y="0"/>
                  </a:lnTo>
                  <a:lnTo>
                    <a:pt x="1005868" y="1005868"/>
                  </a:lnTo>
                  <a:lnTo>
                    <a:pt x="0" y="1005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2755845" y="8562138"/>
              <a:ext cx="1005868" cy="1005868"/>
            </a:xfrm>
            <a:custGeom>
              <a:avLst/>
              <a:gdLst/>
              <a:ahLst/>
              <a:cxnLst/>
              <a:rect l="l" t="t" r="r" b="b"/>
              <a:pathLst>
                <a:path w="1005868" h="1005868">
                  <a:moveTo>
                    <a:pt x="0" y="0"/>
                  </a:moveTo>
                  <a:lnTo>
                    <a:pt x="1005868" y="0"/>
                  </a:lnTo>
                  <a:lnTo>
                    <a:pt x="1005868" y="1005868"/>
                  </a:lnTo>
                  <a:lnTo>
                    <a:pt x="0" y="1005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2755845" y="10152821"/>
              <a:ext cx="1005868" cy="1005868"/>
            </a:xfrm>
            <a:custGeom>
              <a:avLst/>
              <a:gdLst/>
              <a:ahLst/>
              <a:cxnLst/>
              <a:rect l="l" t="t" r="r" b="b"/>
              <a:pathLst>
                <a:path w="1005868" h="1005868">
                  <a:moveTo>
                    <a:pt x="0" y="0"/>
                  </a:moveTo>
                  <a:lnTo>
                    <a:pt x="1005868" y="0"/>
                  </a:lnTo>
                  <a:lnTo>
                    <a:pt x="1005868" y="1005868"/>
                  </a:lnTo>
                  <a:lnTo>
                    <a:pt x="0" y="1005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2755845" y="11898470"/>
              <a:ext cx="1005868" cy="1005868"/>
            </a:xfrm>
            <a:custGeom>
              <a:avLst/>
              <a:gdLst/>
              <a:ahLst/>
              <a:cxnLst/>
              <a:rect l="l" t="t" r="r" b="b"/>
              <a:pathLst>
                <a:path w="1005868" h="1005868">
                  <a:moveTo>
                    <a:pt x="0" y="0"/>
                  </a:moveTo>
                  <a:lnTo>
                    <a:pt x="1005868" y="0"/>
                  </a:lnTo>
                  <a:lnTo>
                    <a:pt x="1005868" y="1005868"/>
                  </a:lnTo>
                  <a:lnTo>
                    <a:pt x="0" y="1005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0" name="Freeform 30" descr="logo ÚSŽZ"/>
            <p:cNvSpPr/>
            <p:nvPr/>
          </p:nvSpPr>
          <p:spPr>
            <a:xfrm>
              <a:off x="348787" y="371002"/>
              <a:ext cx="3261800" cy="1564603"/>
            </a:xfrm>
            <a:custGeom>
              <a:avLst/>
              <a:gdLst/>
              <a:ahLst/>
              <a:cxnLst/>
              <a:rect l="l" t="t" r="r" b="b"/>
              <a:pathLst>
                <a:path w="3261800" h="1564603">
                  <a:moveTo>
                    <a:pt x="0" y="0"/>
                  </a:moveTo>
                  <a:lnTo>
                    <a:pt x="3261800" y="0"/>
                  </a:lnTo>
                  <a:lnTo>
                    <a:pt x="3261800" y="1564603"/>
                  </a:lnTo>
                  <a:lnTo>
                    <a:pt x="0" y="1564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6495574" y="11158689"/>
              <a:ext cx="989635" cy="989635"/>
            </a:xfrm>
            <a:custGeom>
              <a:avLst/>
              <a:gdLst/>
              <a:ahLst/>
              <a:cxnLst/>
              <a:rect l="l" t="t" r="r" b="b"/>
              <a:pathLst>
                <a:path w="989635" h="989635">
                  <a:moveTo>
                    <a:pt x="0" y="0"/>
                  </a:moveTo>
                  <a:lnTo>
                    <a:pt x="989635" y="0"/>
                  </a:lnTo>
                  <a:lnTo>
                    <a:pt x="989635" y="989635"/>
                  </a:lnTo>
                  <a:lnTo>
                    <a:pt x="0" y="989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2885317" y="486666"/>
            <a:ext cx="5392950" cy="1128035"/>
            <a:chOff x="0" y="0"/>
            <a:chExt cx="1942931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42931" cy="406400"/>
            </a:xfrm>
            <a:custGeom>
              <a:avLst/>
              <a:gdLst/>
              <a:ahLst/>
              <a:cxnLst/>
              <a:rect l="l" t="t" r="r" b="b"/>
              <a:pathLst>
                <a:path w="1942931" h="406400">
                  <a:moveTo>
                    <a:pt x="1739731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1739731" y="406400"/>
                  </a:lnTo>
                  <a:lnTo>
                    <a:pt x="1942931" y="203200"/>
                  </a:lnTo>
                  <a:lnTo>
                    <a:pt x="1739731" y="0"/>
                  </a:lnTo>
                  <a:close/>
                </a:path>
              </a:pathLst>
            </a:custGeom>
            <a:solidFill>
              <a:srgbClr val="F7B8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828631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561865" y="6284367"/>
            <a:ext cx="3162219" cy="2419098"/>
          </a:xfrm>
          <a:custGeom>
            <a:avLst/>
            <a:gdLst/>
            <a:ahLst/>
            <a:cxnLst/>
            <a:rect l="l" t="t" r="r" b="b"/>
            <a:pathLst>
              <a:path w="3162219" h="2419098">
                <a:moveTo>
                  <a:pt x="0" y="0"/>
                </a:moveTo>
                <a:lnTo>
                  <a:pt x="3162219" y="0"/>
                </a:lnTo>
                <a:lnTo>
                  <a:pt x="3162219" y="2419097"/>
                </a:lnTo>
                <a:lnTo>
                  <a:pt x="0" y="2419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sk-SK"/>
          </a:p>
        </p:txBody>
      </p:sp>
      <p:grpSp>
        <p:nvGrpSpPr>
          <p:cNvPr id="6" name="Group 6"/>
          <p:cNvGrpSpPr/>
          <p:nvPr/>
        </p:nvGrpSpPr>
        <p:grpSpPr>
          <a:xfrm>
            <a:off x="4126569" y="334447"/>
            <a:ext cx="5392950" cy="1500830"/>
            <a:chOff x="0" y="0"/>
            <a:chExt cx="1942931" cy="5407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42931" cy="540708"/>
            </a:xfrm>
            <a:custGeom>
              <a:avLst/>
              <a:gdLst/>
              <a:ahLst/>
              <a:cxnLst/>
              <a:rect l="l" t="t" r="r" b="b"/>
              <a:pathLst>
                <a:path w="1942931" h="540708">
                  <a:moveTo>
                    <a:pt x="1739731" y="0"/>
                  </a:moveTo>
                  <a:lnTo>
                    <a:pt x="0" y="0"/>
                  </a:lnTo>
                  <a:lnTo>
                    <a:pt x="0" y="540708"/>
                  </a:lnTo>
                  <a:lnTo>
                    <a:pt x="1739731" y="540708"/>
                  </a:lnTo>
                  <a:lnTo>
                    <a:pt x="1942931" y="270354"/>
                  </a:lnTo>
                  <a:lnTo>
                    <a:pt x="1739731" y="0"/>
                  </a:lnTo>
                  <a:close/>
                </a:path>
              </a:pathLst>
            </a:custGeom>
            <a:solidFill>
              <a:srgbClr val="F7B8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828631" cy="540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99"/>
                </a:lnSpc>
              </a:pPr>
              <a:r>
                <a:rPr lang="en-US" sz="3999" b="1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Podstatatné/ Zásadné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5783" y="334447"/>
            <a:ext cx="4417784" cy="9275757"/>
            <a:chOff x="0" y="0"/>
            <a:chExt cx="1163532" cy="244299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63532" cy="2442998"/>
            </a:xfrm>
            <a:custGeom>
              <a:avLst/>
              <a:gdLst/>
              <a:ahLst/>
              <a:cxnLst/>
              <a:rect l="l" t="t" r="r" b="b"/>
              <a:pathLst>
                <a:path w="1163532" h="2442998">
                  <a:moveTo>
                    <a:pt x="89375" y="0"/>
                  </a:moveTo>
                  <a:lnTo>
                    <a:pt x="1074157" y="0"/>
                  </a:lnTo>
                  <a:cubicBezTo>
                    <a:pt x="1123517" y="0"/>
                    <a:pt x="1163532" y="40014"/>
                    <a:pt x="1163532" y="89375"/>
                  </a:cubicBezTo>
                  <a:lnTo>
                    <a:pt x="1163532" y="2353623"/>
                  </a:lnTo>
                  <a:cubicBezTo>
                    <a:pt x="1163532" y="2402983"/>
                    <a:pt x="1123517" y="2442998"/>
                    <a:pt x="1074157" y="2442998"/>
                  </a:cubicBezTo>
                  <a:lnTo>
                    <a:pt x="89375" y="2442998"/>
                  </a:lnTo>
                  <a:cubicBezTo>
                    <a:pt x="40014" y="2442998"/>
                    <a:pt x="0" y="2402983"/>
                    <a:pt x="0" y="2353623"/>
                  </a:cubicBezTo>
                  <a:lnTo>
                    <a:pt x="0" y="89375"/>
                  </a:lnTo>
                  <a:cubicBezTo>
                    <a:pt x="0" y="40014"/>
                    <a:pt x="40014" y="0"/>
                    <a:pt x="89375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E6A233"/>
              </a:solidFill>
              <a:prstDash val="solid"/>
              <a:rou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63532" cy="24715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6"/>
                </a:lnSpc>
              </a:pPr>
              <a:r>
                <a:rPr lang="en-US" sz="2400" b="1" spc="-48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</a:p>
          </p:txBody>
        </p:sp>
      </p:grpSp>
      <p:sp>
        <p:nvSpPr>
          <p:cNvPr id="12" name="TextBox 12" descr="Prijímateľ ma povinnosť oznámiť ich &#10;aspoň 30 kalendárnych dní &#10;pred dňom plánovanej zmeny&#10;&#10;O zmenu žiadate elektornicky emailom alebo v DISe, podliaha súhlasu ÚSŽZ&#10;&#10;Podstatnou zmenou JE najmä zmena:&#10;termínu realizácie projektu&#10;miesta realizácie (nevyhnutne nevyžaduje dodatok k zmluve)&#10;&#10;Zásadnou zmenou JE najmä zmena:&#10;termínu vyúčtovania poskytnutej dotácie  &#10;mena prijímateľa (FO)&#10;názvu alebo právnej formy pri PO&#10;Zásadné zmeny môžu vyžadovať dodatok k dotačnej zmluve (rozšírenie položiek vždy vyžaduje dodatok)&#10;&#10;&#10;&#10;&#10;&#10;&#10;"/>
          <p:cNvSpPr txBox="1"/>
          <p:nvPr/>
        </p:nvSpPr>
        <p:spPr>
          <a:xfrm>
            <a:off x="5719690" y="2033512"/>
            <a:ext cx="6439939" cy="10699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Prijímateľ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ma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povinnosť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oznámiť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ich </a:t>
            </a:r>
          </a:p>
          <a:p>
            <a:pPr algn="l">
              <a:lnSpc>
                <a:spcPts val="3220"/>
              </a:lnSpc>
            </a:pP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aspoň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30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kalendárnych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dní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pred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dňom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plánovanej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zmeny</a:t>
            </a:r>
            <a:endParaRPr lang="en-US" sz="2300" b="1" dirty="0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 b="1" dirty="0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O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zmenu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žiadate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elektornicky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emailom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alebo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v DISe,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podliaha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súhlasu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ÚSŽZ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 b="1" dirty="0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Podstatnou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zmenou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JE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najmä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zmena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:</a:t>
            </a:r>
          </a:p>
          <a:p>
            <a:pPr marL="496571" lvl="1" indent="-248285" algn="l">
              <a:lnSpc>
                <a:spcPts val="3220"/>
              </a:lnSpc>
              <a:spcBef>
                <a:spcPct val="0"/>
              </a:spcBef>
              <a:buFont typeface="Arial"/>
              <a:buChar char="•"/>
            </a:pP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termínu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realizácie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projektu</a:t>
            </a:r>
            <a:endParaRPr lang="en-US" sz="2300" b="1" dirty="0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marL="496571" lvl="1" indent="-248285" algn="l">
              <a:lnSpc>
                <a:spcPts val="3220"/>
              </a:lnSpc>
              <a:spcBef>
                <a:spcPct val="0"/>
              </a:spcBef>
              <a:buFont typeface="Arial"/>
              <a:buChar char="•"/>
            </a:pP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miesta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realizácie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(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nevyhnutne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nevyžaduje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dodatok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k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zmluve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)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 b="1" dirty="0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Zásadnou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zmenou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JE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najmä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zmena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:</a:t>
            </a:r>
          </a:p>
          <a:p>
            <a:pPr marL="496571" lvl="1" indent="-248285" algn="l">
              <a:lnSpc>
                <a:spcPts val="3220"/>
              </a:lnSpc>
              <a:spcBef>
                <a:spcPct val="0"/>
              </a:spcBef>
              <a:buFont typeface="Arial"/>
              <a:buChar char="•"/>
            </a:pP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termínu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vyúčtovania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poskytnutej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dotácie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 </a:t>
            </a:r>
          </a:p>
          <a:p>
            <a:pPr marL="496571" lvl="1" indent="-248285" algn="l">
              <a:lnSpc>
                <a:spcPts val="3220"/>
              </a:lnSpc>
              <a:spcBef>
                <a:spcPct val="0"/>
              </a:spcBef>
              <a:buFont typeface="Arial"/>
              <a:buChar char="•"/>
            </a:pP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mena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prijímateľa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(FO)</a:t>
            </a:r>
          </a:p>
          <a:p>
            <a:pPr marL="496571" lvl="1" indent="-248285" algn="l">
              <a:lnSpc>
                <a:spcPts val="3220"/>
              </a:lnSpc>
              <a:spcBef>
                <a:spcPct val="0"/>
              </a:spcBef>
              <a:buFont typeface="Arial"/>
              <a:buChar char="•"/>
            </a:pP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názvu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alebo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právnej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formy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pri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PO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Zásadné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zmeny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môžu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vyžadovať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dodatok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k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dotačnej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zmluve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(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rozšírenie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položiek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vždy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vyžaduje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dodatok</a:t>
            </a:r>
            <a:r>
              <a:rPr lang="en-US" sz="23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)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 b="1" dirty="0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l">
              <a:lnSpc>
                <a:spcPts val="3426"/>
              </a:lnSpc>
              <a:spcBef>
                <a:spcPct val="0"/>
              </a:spcBef>
            </a:pPr>
            <a:endParaRPr lang="en-US" sz="2300" b="1" dirty="0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l">
              <a:lnSpc>
                <a:spcPts val="3426"/>
              </a:lnSpc>
              <a:spcBef>
                <a:spcPct val="0"/>
              </a:spcBef>
            </a:pPr>
            <a:endParaRPr lang="en-US" sz="2300" b="1" dirty="0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l">
              <a:lnSpc>
                <a:spcPts val="3846"/>
              </a:lnSpc>
              <a:spcBef>
                <a:spcPct val="0"/>
              </a:spcBef>
            </a:pPr>
            <a:endParaRPr lang="en-US" sz="2300" b="1" dirty="0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l">
              <a:lnSpc>
                <a:spcPts val="3846"/>
              </a:lnSpc>
              <a:spcBef>
                <a:spcPct val="0"/>
              </a:spcBef>
            </a:pPr>
            <a:endParaRPr lang="en-US" sz="2300" b="1" dirty="0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l">
              <a:lnSpc>
                <a:spcPts val="3846"/>
              </a:lnSpc>
              <a:spcBef>
                <a:spcPct val="0"/>
              </a:spcBef>
            </a:pPr>
            <a:endParaRPr lang="en-US" sz="2300" b="1" dirty="0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13" name="Freeform 13" descr="logo ÚSŽZ "/>
          <p:cNvSpPr/>
          <p:nvPr/>
        </p:nvSpPr>
        <p:spPr>
          <a:xfrm>
            <a:off x="367373" y="612698"/>
            <a:ext cx="2446350" cy="1173453"/>
          </a:xfrm>
          <a:custGeom>
            <a:avLst/>
            <a:gdLst/>
            <a:ahLst/>
            <a:cxnLst/>
            <a:rect l="l" t="t" r="r" b="b"/>
            <a:pathLst>
              <a:path w="2446350" h="1173453">
                <a:moveTo>
                  <a:pt x="0" y="0"/>
                </a:moveTo>
                <a:lnTo>
                  <a:pt x="2446350" y="0"/>
                </a:lnTo>
                <a:lnTo>
                  <a:pt x="2446350" y="1173453"/>
                </a:lnTo>
                <a:lnTo>
                  <a:pt x="0" y="11734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4" name="Freeform 14"/>
          <p:cNvSpPr/>
          <p:nvPr/>
        </p:nvSpPr>
        <p:spPr>
          <a:xfrm>
            <a:off x="4748968" y="3605686"/>
            <a:ext cx="813740" cy="813740"/>
          </a:xfrm>
          <a:custGeom>
            <a:avLst/>
            <a:gdLst/>
            <a:ahLst/>
            <a:cxnLst/>
            <a:rect l="l" t="t" r="r" b="b"/>
            <a:pathLst>
              <a:path w="813740" h="813740">
                <a:moveTo>
                  <a:pt x="0" y="0"/>
                </a:moveTo>
                <a:lnTo>
                  <a:pt x="813741" y="0"/>
                </a:lnTo>
                <a:lnTo>
                  <a:pt x="813741" y="813740"/>
                </a:lnTo>
                <a:lnTo>
                  <a:pt x="0" y="8137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5" name="Freeform 15"/>
          <p:cNvSpPr/>
          <p:nvPr/>
        </p:nvSpPr>
        <p:spPr>
          <a:xfrm>
            <a:off x="4748968" y="2081137"/>
            <a:ext cx="813740" cy="813740"/>
          </a:xfrm>
          <a:custGeom>
            <a:avLst/>
            <a:gdLst/>
            <a:ahLst/>
            <a:cxnLst/>
            <a:rect l="l" t="t" r="r" b="b"/>
            <a:pathLst>
              <a:path w="813740" h="813740">
                <a:moveTo>
                  <a:pt x="0" y="0"/>
                </a:moveTo>
                <a:lnTo>
                  <a:pt x="813741" y="0"/>
                </a:lnTo>
                <a:lnTo>
                  <a:pt x="813741" y="813741"/>
                </a:lnTo>
                <a:lnTo>
                  <a:pt x="0" y="8137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6" name="Freeform 16"/>
          <p:cNvSpPr/>
          <p:nvPr/>
        </p:nvSpPr>
        <p:spPr>
          <a:xfrm>
            <a:off x="11752759" y="2081137"/>
            <a:ext cx="813740" cy="813740"/>
          </a:xfrm>
          <a:custGeom>
            <a:avLst/>
            <a:gdLst/>
            <a:ahLst/>
            <a:cxnLst/>
            <a:rect l="l" t="t" r="r" b="b"/>
            <a:pathLst>
              <a:path w="813740" h="813740">
                <a:moveTo>
                  <a:pt x="0" y="0"/>
                </a:moveTo>
                <a:lnTo>
                  <a:pt x="813741" y="0"/>
                </a:lnTo>
                <a:lnTo>
                  <a:pt x="813741" y="813741"/>
                </a:lnTo>
                <a:lnTo>
                  <a:pt x="0" y="8137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7" name="Freeform 17"/>
          <p:cNvSpPr/>
          <p:nvPr/>
        </p:nvSpPr>
        <p:spPr>
          <a:xfrm>
            <a:off x="11752759" y="3605686"/>
            <a:ext cx="813740" cy="813740"/>
          </a:xfrm>
          <a:custGeom>
            <a:avLst/>
            <a:gdLst/>
            <a:ahLst/>
            <a:cxnLst/>
            <a:rect l="l" t="t" r="r" b="b"/>
            <a:pathLst>
              <a:path w="813740" h="813740">
                <a:moveTo>
                  <a:pt x="0" y="0"/>
                </a:moveTo>
                <a:lnTo>
                  <a:pt x="813741" y="0"/>
                </a:lnTo>
                <a:lnTo>
                  <a:pt x="813741" y="813740"/>
                </a:lnTo>
                <a:lnTo>
                  <a:pt x="0" y="8137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8" name="Freeform 18"/>
          <p:cNvSpPr/>
          <p:nvPr/>
        </p:nvSpPr>
        <p:spPr>
          <a:xfrm>
            <a:off x="11730221" y="5284348"/>
            <a:ext cx="836279" cy="836279"/>
          </a:xfrm>
          <a:custGeom>
            <a:avLst/>
            <a:gdLst/>
            <a:ahLst/>
            <a:cxnLst/>
            <a:rect l="l" t="t" r="r" b="b"/>
            <a:pathLst>
              <a:path w="836279" h="836279">
                <a:moveTo>
                  <a:pt x="0" y="0"/>
                </a:moveTo>
                <a:lnTo>
                  <a:pt x="836279" y="0"/>
                </a:lnTo>
                <a:lnTo>
                  <a:pt x="836279" y="836279"/>
                </a:lnTo>
                <a:lnTo>
                  <a:pt x="0" y="8362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9" name="Freeform 19"/>
          <p:cNvSpPr/>
          <p:nvPr/>
        </p:nvSpPr>
        <p:spPr>
          <a:xfrm>
            <a:off x="4748968" y="5284348"/>
            <a:ext cx="836279" cy="836279"/>
          </a:xfrm>
          <a:custGeom>
            <a:avLst/>
            <a:gdLst/>
            <a:ahLst/>
            <a:cxnLst/>
            <a:rect l="l" t="t" r="r" b="b"/>
            <a:pathLst>
              <a:path w="836279" h="836279">
                <a:moveTo>
                  <a:pt x="0" y="0"/>
                </a:moveTo>
                <a:lnTo>
                  <a:pt x="836279" y="0"/>
                </a:lnTo>
                <a:lnTo>
                  <a:pt x="836279" y="836279"/>
                </a:lnTo>
                <a:lnTo>
                  <a:pt x="0" y="8362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20" name="Freeform 20"/>
          <p:cNvSpPr/>
          <p:nvPr/>
        </p:nvSpPr>
        <p:spPr>
          <a:xfrm>
            <a:off x="4748968" y="7093547"/>
            <a:ext cx="836279" cy="836279"/>
          </a:xfrm>
          <a:custGeom>
            <a:avLst/>
            <a:gdLst/>
            <a:ahLst/>
            <a:cxnLst/>
            <a:rect l="l" t="t" r="r" b="b"/>
            <a:pathLst>
              <a:path w="836279" h="836279">
                <a:moveTo>
                  <a:pt x="0" y="0"/>
                </a:moveTo>
                <a:lnTo>
                  <a:pt x="836279" y="0"/>
                </a:lnTo>
                <a:lnTo>
                  <a:pt x="836279" y="836279"/>
                </a:lnTo>
                <a:lnTo>
                  <a:pt x="0" y="8362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21" name="Freeform 21"/>
          <p:cNvSpPr/>
          <p:nvPr/>
        </p:nvSpPr>
        <p:spPr>
          <a:xfrm>
            <a:off x="11752759" y="7754496"/>
            <a:ext cx="813740" cy="948968"/>
          </a:xfrm>
          <a:custGeom>
            <a:avLst/>
            <a:gdLst/>
            <a:ahLst/>
            <a:cxnLst/>
            <a:rect l="l" t="t" r="r" b="b"/>
            <a:pathLst>
              <a:path w="813740" h="948968">
                <a:moveTo>
                  <a:pt x="0" y="0"/>
                </a:moveTo>
                <a:lnTo>
                  <a:pt x="813741" y="0"/>
                </a:lnTo>
                <a:lnTo>
                  <a:pt x="813741" y="948968"/>
                </a:lnTo>
                <a:lnTo>
                  <a:pt x="0" y="9489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22" name="TextBox 22"/>
          <p:cNvSpPr txBox="1"/>
          <p:nvPr/>
        </p:nvSpPr>
        <p:spPr>
          <a:xfrm>
            <a:off x="14262677" y="672858"/>
            <a:ext cx="3519503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Nepodstatné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285797" y="3577111"/>
            <a:ext cx="591990" cy="274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74"/>
              </a:lnSpc>
              <a:spcBef>
                <a:spcPct val="0"/>
              </a:spcBef>
            </a:pPr>
            <a:r>
              <a:rPr lang="en-US" sz="1624" b="1">
                <a:solidFill>
                  <a:srgbClr val="201E1E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čl. 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621107" y="5427515"/>
            <a:ext cx="591990" cy="274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74"/>
              </a:lnSpc>
              <a:spcBef>
                <a:spcPct val="0"/>
              </a:spcBef>
            </a:pPr>
            <a:r>
              <a:rPr lang="en-US" sz="1624" b="1">
                <a:solidFill>
                  <a:srgbClr val="201E1E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čl. 5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846929" y="6284107"/>
            <a:ext cx="591990" cy="403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4"/>
              </a:lnSpc>
              <a:spcBef>
                <a:spcPct val="0"/>
              </a:spcBef>
            </a:pPr>
            <a:r>
              <a:rPr lang="en-US" sz="1203" b="1">
                <a:solidFill>
                  <a:srgbClr val="201E1E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čl. 11</a:t>
            </a:r>
          </a:p>
          <a:p>
            <a:pPr algn="l">
              <a:lnSpc>
                <a:spcPts val="1684"/>
              </a:lnSpc>
              <a:spcBef>
                <a:spcPct val="0"/>
              </a:spcBef>
            </a:pPr>
            <a:r>
              <a:rPr lang="en-US" sz="1203" b="1">
                <a:solidFill>
                  <a:srgbClr val="201E1E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čl. 12</a:t>
            </a:r>
          </a:p>
        </p:txBody>
      </p:sp>
      <p:sp>
        <p:nvSpPr>
          <p:cNvPr id="26" name="TextBox 26" descr="Aké zmeny podmienok dotácie existujú?&#10;"/>
          <p:cNvSpPr txBox="1"/>
          <p:nvPr/>
        </p:nvSpPr>
        <p:spPr>
          <a:xfrm>
            <a:off x="503755" y="2799628"/>
            <a:ext cx="3938583" cy="3695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53"/>
              </a:lnSpc>
              <a:spcBef>
                <a:spcPct val="0"/>
              </a:spcBef>
            </a:pPr>
            <a:r>
              <a:rPr lang="en-US" sz="5252" b="1" dirty="0" err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Aké</a:t>
            </a:r>
            <a:r>
              <a:rPr lang="en-US" sz="5252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5252" b="1" dirty="0" err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zmeny</a:t>
            </a:r>
            <a:r>
              <a:rPr lang="en-US" sz="5252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5252" b="1" dirty="0" err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podmienok</a:t>
            </a:r>
            <a:r>
              <a:rPr lang="en-US" sz="5252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5252" b="1" dirty="0" err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dotácie</a:t>
            </a:r>
            <a:r>
              <a:rPr lang="en-US" sz="5252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5252" b="1" dirty="0" err="1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existujú</a:t>
            </a:r>
            <a:r>
              <a:rPr lang="en-US" sz="5252" b="1" dirty="0">
                <a:solidFill>
                  <a:srgbClr val="D88E2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?</a:t>
            </a:r>
          </a:p>
        </p:txBody>
      </p:sp>
      <p:sp>
        <p:nvSpPr>
          <p:cNvPr id="27" name="TextBox 27" descr="prijímateľ ma povinnosť oznámiť ich aspoň 10 kalendárnych dní pred dňom plánovanej zmeny&#10;&#10;prijimateľ  zmenu oznamuje elektronicky - emailom/ alebo v DISe&#10;&#10;Nepodstatnou zmenou JE najmä zmena:&#10;štatutárneho zástupcu prijímateľa,&#10; kontaktných údajov, &#10;adresy sídla prijímateľa&#10;&#10;&#10;nevyžaduje sa vytvorenie dodatku k dotačnej zmluve&#10;"/>
          <p:cNvSpPr txBox="1"/>
          <p:nvPr/>
        </p:nvSpPr>
        <p:spPr>
          <a:xfrm>
            <a:off x="12695363" y="2033512"/>
            <a:ext cx="5447611" cy="6790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prijímateľ</a:t>
            </a: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ma </a:t>
            </a: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povinnosť</a:t>
            </a: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oznámiť</a:t>
            </a: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ich </a:t>
            </a: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aspoň</a:t>
            </a: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10 </a:t>
            </a: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kalendárnych</a:t>
            </a: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dní</a:t>
            </a: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pred </a:t>
            </a: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dňom</a:t>
            </a: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plánovanej</a:t>
            </a: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zmeny</a:t>
            </a:r>
            <a:endParaRPr lang="en-US" sz="2299" b="1" dirty="0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l">
              <a:lnSpc>
                <a:spcPts val="3219"/>
              </a:lnSpc>
            </a:pPr>
            <a:endParaRPr lang="en-US" sz="2299" b="1" dirty="0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l">
              <a:lnSpc>
                <a:spcPts val="3219"/>
              </a:lnSpc>
            </a:pP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prijimateľ</a:t>
            </a: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 </a:t>
            </a: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zmenu</a:t>
            </a: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oznamuje</a:t>
            </a: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elektronicky</a:t>
            </a: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- </a:t>
            </a: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emailom</a:t>
            </a: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/ </a:t>
            </a: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alebo</a:t>
            </a: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v DISe</a:t>
            </a:r>
          </a:p>
          <a:p>
            <a:pPr algn="l">
              <a:lnSpc>
                <a:spcPts val="3219"/>
              </a:lnSpc>
            </a:pPr>
            <a:endParaRPr lang="en-US" sz="2299" b="1" dirty="0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l">
              <a:lnSpc>
                <a:spcPts val="3219"/>
              </a:lnSpc>
            </a:pP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Nepodstatnou</a:t>
            </a: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zmenou</a:t>
            </a: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JE </a:t>
            </a: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najmä</a:t>
            </a: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zmena</a:t>
            </a: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:</a:t>
            </a:r>
          </a:p>
          <a:p>
            <a:pPr marL="496567" lvl="1" indent="-248284" algn="l">
              <a:lnSpc>
                <a:spcPts val="3219"/>
              </a:lnSpc>
              <a:buFont typeface="Arial"/>
              <a:buChar char="•"/>
            </a:pP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štatutárneho</a:t>
            </a: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zástupcu</a:t>
            </a: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prijímateľa</a:t>
            </a: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,</a:t>
            </a:r>
          </a:p>
          <a:p>
            <a:pPr marL="496567" lvl="1" indent="-248284" algn="l">
              <a:lnSpc>
                <a:spcPts val="3219"/>
              </a:lnSpc>
              <a:buFont typeface="Arial"/>
              <a:buChar char="•"/>
            </a:pP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kontaktných</a:t>
            </a: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údajov</a:t>
            </a: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, </a:t>
            </a:r>
          </a:p>
          <a:p>
            <a:pPr marL="496567" lvl="1" indent="-248284" algn="l">
              <a:lnSpc>
                <a:spcPts val="3219"/>
              </a:lnSpc>
              <a:buFont typeface="Arial"/>
              <a:buChar char="•"/>
            </a:pP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adresy</a:t>
            </a: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sídla</a:t>
            </a: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prijímateľa</a:t>
            </a:r>
            <a:endParaRPr lang="en-US" sz="2299" b="1" dirty="0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l">
              <a:lnSpc>
                <a:spcPts val="3219"/>
              </a:lnSpc>
            </a:pPr>
            <a:endParaRPr lang="en-US" sz="2299" b="1" dirty="0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l">
              <a:lnSpc>
                <a:spcPts val="3219"/>
              </a:lnSpc>
            </a:pPr>
            <a:endParaRPr lang="en-US" sz="2299" b="1" dirty="0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nevyžaduje</a:t>
            </a: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sa</a:t>
            </a: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vytvorenie</a:t>
            </a: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dodatku</a:t>
            </a: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k </a:t>
            </a: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dotačnej</a:t>
            </a:r>
            <a:r>
              <a:rPr lang="en-US" sz="22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2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zmluve</a:t>
            </a:r>
            <a:endParaRPr lang="en-US" sz="2299" b="1" dirty="0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4748968" y="8901376"/>
            <a:ext cx="813740" cy="948968"/>
          </a:xfrm>
          <a:custGeom>
            <a:avLst/>
            <a:gdLst/>
            <a:ahLst/>
            <a:cxnLst/>
            <a:rect l="l" t="t" r="r" b="b"/>
            <a:pathLst>
              <a:path w="813740" h="948968">
                <a:moveTo>
                  <a:pt x="0" y="0"/>
                </a:moveTo>
                <a:lnTo>
                  <a:pt x="813741" y="0"/>
                </a:lnTo>
                <a:lnTo>
                  <a:pt x="813741" y="948968"/>
                </a:lnTo>
                <a:lnTo>
                  <a:pt x="0" y="9489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8b0da39-6df0-4af1-912d-9becfc93a47a" xsi:nil="true"/>
    <lcf76f155ced4ddcb4097134ff3c332f xmlns="ab726265-4b47-4d5e-a908-531d2631ea7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16EC8FA4E271449894FA4EB67B8DF0" ma:contentTypeVersion="15" ma:contentTypeDescription="Umožňuje vytvoriť nový dokument." ma:contentTypeScope="" ma:versionID="b5aee9f0f14a06da196a4bbe6217b991">
  <xsd:schema xmlns:xsd="http://www.w3.org/2001/XMLSchema" xmlns:xs="http://www.w3.org/2001/XMLSchema" xmlns:p="http://schemas.microsoft.com/office/2006/metadata/properties" xmlns:ns2="ab726265-4b47-4d5e-a908-531d2631ea7c" xmlns:ns3="18b0da39-6df0-4af1-912d-9becfc93a47a" targetNamespace="http://schemas.microsoft.com/office/2006/metadata/properties" ma:root="true" ma:fieldsID="20239d7b8cc83c2ee559eef03f04a6ed" ns2:_="" ns3:_="">
    <xsd:import namespace="ab726265-4b47-4d5e-a908-531d2631ea7c"/>
    <xsd:import namespace="18b0da39-6df0-4af1-912d-9becfc93a4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26265-4b47-4d5e-a908-531d2631ea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Značky obrázka" ma:readOnly="false" ma:fieldId="{5cf76f15-5ced-4ddc-b409-7134ff3c332f}" ma:taxonomyMulti="true" ma:sspId="3e489cff-7f36-47b2-aea3-388ec90836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0da39-6df0-4af1-912d-9becfc93a47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b8aac41-3e0f-4c14-8c29-14c0c4470676}" ma:internalName="TaxCatchAll" ma:showField="CatchAllData" ma:web="18b0da39-6df0-4af1-912d-9becfc93a4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609B2D-ACBD-4D34-97C9-1569F34F58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52938E-81E7-4B7F-9018-2BB34651C1C6}">
  <ds:schemaRefs>
    <ds:schemaRef ds:uri="http://purl.org/dc/terms/"/>
    <ds:schemaRef ds:uri="http://schemas.microsoft.com/office/2006/documentManagement/types"/>
    <ds:schemaRef ds:uri="http://purl.org/dc/elements/1.1/"/>
    <ds:schemaRef ds:uri="18b0da39-6df0-4af1-912d-9becfc93a47a"/>
    <ds:schemaRef ds:uri="ab726265-4b47-4d5e-a908-531d2631ea7c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E9C2C61-BE26-4D87-B82B-13F4776373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726265-4b47-4d5e-a908-531d2631ea7c"/>
    <ds:schemaRef ds:uri="18b0da39-6df0-4af1-912d-9becfc93a4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5729</Words>
  <Application>Microsoft Office PowerPoint</Application>
  <PresentationFormat>Vlastná</PresentationFormat>
  <Paragraphs>1027</Paragraphs>
  <Slides>78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12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78</vt:i4>
      </vt:variant>
    </vt:vector>
  </HeadingPairs>
  <TitlesOfParts>
    <vt:vector size="92" baseType="lpstr">
      <vt:lpstr>Inria Serif</vt:lpstr>
      <vt:lpstr>Century Gothic Paneuropean Bold</vt:lpstr>
      <vt:lpstr>Zilla Slab Bold</vt:lpstr>
      <vt:lpstr>Arial</vt:lpstr>
      <vt:lpstr>Open Sans 2 Bold</vt:lpstr>
      <vt:lpstr>Poppins Bold</vt:lpstr>
      <vt:lpstr>Gagalin</vt:lpstr>
      <vt:lpstr>Open Sauce Bold</vt:lpstr>
      <vt:lpstr>Calibri</vt:lpstr>
      <vt:lpstr>Inria Serif Bold</vt:lpstr>
      <vt:lpstr>Open Sans 2 Bold Italics</vt:lpstr>
      <vt:lpstr>Open Sans 1 Bold</vt:lpstr>
      <vt:lpstr>Office Theme</vt:lpstr>
      <vt:lpstr>Worksheet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Čerpanie a vyúčtovanie dotácií</dc:title>
  <dc:creator>Jarmila Brezinová</dc:creator>
  <cp:keywords>dotácie, čerpanie, vyúčtovanie</cp:keywords>
  <cp:lastModifiedBy>Jarmila Brezinová</cp:lastModifiedBy>
  <cp:revision>1</cp:revision>
  <dcterms:created xsi:type="dcterms:W3CDTF">2006-08-16T00:00:00Z</dcterms:created>
  <dcterms:modified xsi:type="dcterms:W3CDTF">2025-09-26T13:05:37Z</dcterms:modified>
  <dc:identifier>DAGuEI97Ays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0x010100CB16EC8FA4E271449894FA4EB67B8DF0</vt:lpwstr>
  </property>
</Properties>
</file>