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5" r:id="rId6"/>
    <p:sldId id="266" r:id="rId7"/>
    <p:sldId id="269" r:id="rId8"/>
    <p:sldId id="270" r:id="rId9"/>
    <p:sldId id="271" r:id="rId10"/>
    <p:sldId id="273" r:id="rId11"/>
    <p:sldId id="274" r:id="rId12"/>
    <p:sldId id="276" r:id="rId13"/>
    <p:sldId id="272" r:id="rId14"/>
    <p:sldId id="267" r:id="rId15"/>
    <p:sldId id="268" r:id="rId16"/>
    <p:sldId id="286" r:id="rId17"/>
    <p:sldId id="287" r:id="rId18"/>
    <p:sldId id="258" r:id="rId19"/>
    <p:sldId id="277" r:id="rId20"/>
    <p:sldId id="278" r:id="rId21"/>
    <p:sldId id="263" r:id="rId22"/>
    <p:sldId id="279" r:id="rId23"/>
    <p:sldId id="280" r:id="rId24"/>
    <p:sldId id="281" r:id="rId25"/>
    <p:sldId id="282" r:id="rId26"/>
    <p:sldId id="283" r:id="rId27"/>
    <p:sldId id="284" r:id="rId28"/>
    <p:sldId id="285" r:id="rId29"/>
    <p:sldId id="275" r:id="rId30"/>
    <p:sldId id="288"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ážisti" userId="6c3dd6a6-2efb-4d77-87e3-0808df15d025" providerId="ADAL" clId="{5705E858-399F-43E2-9340-287617AEF6D7}"/>
    <pc:docChg chg="modSld">
      <pc:chgData name="Stážisti" userId="6c3dd6a6-2efb-4d77-87e3-0808df15d025" providerId="ADAL" clId="{5705E858-399F-43E2-9340-287617AEF6D7}" dt="2025-11-13T10:13:29.844" v="1964" actId="962"/>
      <pc:docMkLst>
        <pc:docMk/>
      </pc:docMkLst>
      <pc:sldChg chg="modSp mod">
        <pc:chgData name="Stážisti" userId="6c3dd6a6-2efb-4d77-87e3-0808df15d025" providerId="ADAL" clId="{5705E858-399F-43E2-9340-287617AEF6D7}" dt="2025-11-13T10:10:05.907" v="1924" actId="962"/>
        <pc:sldMkLst>
          <pc:docMk/>
          <pc:sldMk cId="0" sldId="256"/>
        </pc:sldMkLst>
        <pc:picChg chg="mod">
          <ac:chgData name="Stážisti" userId="6c3dd6a6-2efb-4d77-87e3-0808df15d025" providerId="ADAL" clId="{5705E858-399F-43E2-9340-287617AEF6D7}" dt="2025-11-13T10:10:05.907" v="1924" actId="962"/>
          <ac:picMkLst>
            <pc:docMk/>
            <pc:sldMk cId="0" sldId="256"/>
            <ac:picMk id="4" creationId="{2946526C-B831-7914-3768-729A9AC57DEB}"/>
          </ac:picMkLst>
        </pc:picChg>
      </pc:sldChg>
      <pc:sldChg chg="modSp mod">
        <pc:chgData name="Stážisti" userId="6c3dd6a6-2efb-4d77-87e3-0808df15d025" providerId="ADAL" clId="{5705E858-399F-43E2-9340-287617AEF6D7}" dt="2025-11-06T07:34:27.542" v="1884" actId="962"/>
        <pc:sldMkLst>
          <pc:docMk/>
          <pc:sldMk cId="0" sldId="258"/>
        </pc:sldMkLst>
        <pc:picChg chg="mod">
          <ac:chgData name="Stážisti" userId="6c3dd6a6-2efb-4d77-87e3-0808df15d025" providerId="ADAL" clId="{5705E858-399F-43E2-9340-287617AEF6D7}" dt="2025-11-06T07:34:16.199" v="1872" actId="962"/>
          <ac:picMkLst>
            <pc:docMk/>
            <pc:sldMk cId="0" sldId="258"/>
            <ac:picMk id="6" creationId="{381FBF86-E10E-2A47-54F4-C8B9023D7760}"/>
          </ac:picMkLst>
        </pc:picChg>
        <pc:picChg chg="mod">
          <ac:chgData name="Stážisti" userId="6c3dd6a6-2efb-4d77-87e3-0808df15d025" providerId="ADAL" clId="{5705E858-399F-43E2-9340-287617AEF6D7}" dt="2025-11-06T07:34:22.614" v="1878" actId="962"/>
          <ac:picMkLst>
            <pc:docMk/>
            <pc:sldMk cId="0" sldId="258"/>
            <ac:picMk id="7" creationId="{CE2E776A-7E8C-4B07-7AD1-8E6B7C685DD9}"/>
          </ac:picMkLst>
        </pc:picChg>
        <pc:picChg chg="mod">
          <ac:chgData name="Stážisti" userId="6c3dd6a6-2efb-4d77-87e3-0808df15d025" providerId="ADAL" clId="{5705E858-399F-43E2-9340-287617AEF6D7}" dt="2025-11-06T07:34:27.542" v="1884" actId="962"/>
          <ac:picMkLst>
            <pc:docMk/>
            <pc:sldMk cId="0" sldId="258"/>
            <ac:picMk id="8" creationId="{57DA0D37-6809-955A-5315-9D4FF71BB757}"/>
          </ac:picMkLst>
        </pc:picChg>
      </pc:sldChg>
      <pc:sldChg chg="modSp mod">
        <pc:chgData name="Stážisti" userId="6c3dd6a6-2efb-4d77-87e3-0808df15d025" providerId="ADAL" clId="{5705E858-399F-43E2-9340-287617AEF6D7}" dt="2025-11-13T10:13:29.844" v="1964" actId="962"/>
        <pc:sldMkLst>
          <pc:docMk/>
          <pc:sldMk cId="3554551006" sldId="263"/>
        </pc:sldMkLst>
        <pc:picChg chg="mod">
          <ac:chgData name="Stážisti" userId="6c3dd6a6-2efb-4d77-87e3-0808df15d025" providerId="ADAL" clId="{5705E858-399F-43E2-9340-287617AEF6D7}" dt="2025-11-06T07:26:38.175" v="1096" actId="962"/>
          <ac:picMkLst>
            <pc:docMk/>
            <pc:sldMk cId="3554551006" sldId="263"/>
            <ac:picMk id="4" creationId="{98C8DF4A-E04D-1F09-1700-91EB0F56253D}"/>
          </ac:picMkLst>
        </pc:picChg>
        <pc:picChg chg="mod">
          <ac:chgData name="Stážisti" userId="6c3dd6a6-2efb-4d77-87e3-0808df15d025" providerId="ADAL" clId="{5705E858-399F-43E2-9340-287617AEF6D7}" dt="2025-11-13T10:13:29.844" v="1964" actId="962"/>
          <ac:picMkLst>
            <pc:docMk/>
            <pc:sldMk cId="3554551006" sldId="263"/>
            <ac:picMk id="7" creationId="{0CFECD8F-7AB5-3D9E-A3E9-7E19324234D1}"/>
          </ac:picMkLst>
        </pc:picChg>
      </pc:sldChg>
      <pc:sldChg chg="modSp mod">
        <pc:chgData name="Stážisti" userId="6c3dd6a6-2efb-4d77-87e3-0808df15d025" providerId="ADAL" clId="{5705E858-399F-43E2-9340-287617AEF6D7}" dt="2025-11-06T07:35:03.023" v="1918" actId="962"/>
        <pc:sldMkLst>
          <pc:docMk/>
          <pc:sldMk cId="210249089" sldId="271"/>
        </pc:sldMkLst>
        <pc:picChg chg="mod">
          <ac:chgData name="Stážisti" userId="6c3dd6a6-2efb-4d77-87e3-0808df15d025" providerId="ADAL" clId="{5705E858-399F-43E2-9340-287617AEF6D7}" dt="2025-11-06T07:34:38.813" v="1890" actId="962"/>
          <ac:picMkLst>
            <pc:docMk/>
            <pc:sldMk cId="210249089" sldId="271"/>
            <ac:picMk id="4" creationId="{AAAFD8E4-21DD-0BEB-6640-707B6F93F26B}"/>
          </ac:picMkLst>
        </pc:picChg>
        <pc:picChg chg="mod">
          <ac:chgData name="Stážisti" userId="6c3dd6a6-2efb-4d77-87e3-0808df15d025" providerId="ADAL" clId="{5705E858-399F-43E2-9340-287617AEF6D7}" dt="2025-11-06T07:34:45.399" v="1896" actId="962"/>
          <ac:picMkLst>
            <pc:docMk/>
            <pc:sldMk cId="210249089" sldId="271"/>
            <ac:picMk id="5" creationId="{4CDF8BCE-1882-5951-A8DB-0EA641DC27BC}"/>
          </ac:picMkLst>
        </pc:picChg>
        <pc:picChg chg="mod">
          <ac:chgData name="Stážisti" userId="6c3dd6a6-2efb-4d77-87e3-0808df15d025" providerId="ADAL" clId="{5705E858-399F-43E2-9340-287617AEF6D7}" dt="2025-11-06T07:34:50.982" v="1902" actId="962"/>
          <ac:picMkLst>
            <pc:docMk/>
            <pc:sldMk cId="210249089" sldId="271"/>
            <ac:picMk id="6" creationId="{CA9B02D4-C936-F5E5-2108-D03E502B2D23}"/>
          </ac:picMkLst>
        </pc:picChg>
        <pc:picChg chg="mod">
          <ac:chgData name="Stážisti" userId="6c3dd6a6-2efb-4d77-87e3-0808df15d025" providerId="ADAL" clId="{5705E858-399F-43E2-9340-287617AEF6D7}" dt="2025-11-06T07:34:56.516" v="1908" actId="962"/>
          <ac:picMkLst>
            <pc:docMk/>
            <pc:sldMk cId="210249089" sldId="271"/>
            <ac:picMk id="7" creationId="{791E7E85-372A-2194-C2C5-2C91E360A3CD}"/>
          </ac:picMkLst>
        </pc:picChg>
        <pc:picChg chg="mod">
          <ac:chgData name="Stážisti" userId="6c3dd6a6-2efb-4d77-87e3-0808df15d025" providerId="ADAL" clId="{5705E858-399F-43E2-9340-287617AEF6D7}" dt="2025-11-06T07:35:03.023" v="1918" actId="962"/>
          <ac:picMkLst>
            <pc:docMk/>
            <pc:sldMk cId="210249089" sldId="271"/>
            <ac:picMk id="8" creationId="{CB0C6BE7-35E9-E172-12D6-444731CD0854}"/>
          </ac:picMkLst>
        </pc:picChg>
      </pc:sldChg>
      <pc:sldChg chg="modSp mod">
        <pc:chgData name="Stážisti" userId="6c3dd6a6-2efb-4d77-87e3-0808df15d025" providerId="ADAL" clId="{5705E858-399F-43E2-9340-287617AEF6D7}" dt="2025-11-06T07:27:44.777" v="1330" actId="962"/>
        <pc:sldMkLst>
          <pc:docMk/>
          <pc:sldMk cId="3896971156" sldId="277"/>
        </pc:sldMkLst>
        <pc:picChg chg="mod">
          <ac:chgData name="Stážisti" userId="6c3dd6a6-2efb-4d77-87e3-0808df15d025" providerId="ADAL" clId="{5705E858-399F-43E2-9340-287617AEF6D7}" dt="2025-11-06T07:27:44.777" v="1330" actId="962"/>
          <ac:picMkLst>
            <pc:docMk/>
            <pc:sldMk cId="3896971156" sldId="277"/>
            <ac:picMk id="4" creationId="{0747A1BB-29B3-DE27-2274-C2C0C4C59122}"/>
          </ac:picMkLst>
        </pc:picChg>
      </pc:sldChg>
      <pc:sldChg chg="modSp mod">
        <pc:chgData name="Stážisti" userId="6c3dd6a6-2efb-4d77-87e3-0808df15d025" providerId="ADAL" clId="{5705E858-399F-43E2-9340-287617AEF6D7}" dt="2025-11-06T07:33:30.716" v="1762" actId="962"/>
        <pc:sldMkLst>
          <pc:docMk/>
          <pc:sldMk cId="3683010403" sldId="279"/>
        </pc:sldMkLst>
        <pc:picChg chg="mod">
          <ac:chgData name="Stážisti" userId="6c3dd6a6-2efb-4d77-87e3-0808df15d025" providerId="ADAL" clId="{5705E858-399F-43E2-9340-287617AEF6D7}" dt="2025-11-06T07:33:20.073" v="1750" actId="962"/>
          <ac:picMkLst>
            <pc:docMk/>
            <pc:sldMk cId="3683010403" sldId="279"/>
            <ac:picMk id="4" creationId="{77216673-CB62-4202-F1E6-535C3608CD26}"/>
          </ac:picMkLst>
        </pc:picChg>
        <pc:picChg chg="mod">
          <ac:chgData name="Stážisti" userId="6c3dd6a6-2efb-4d77-87e3-0808df15d025" providerId="ADAL" clId="{5705E858-399F-43E2-9340-287617AEF6D7}" dt="2025-11-06T07:33:25.527" v="1756" actId="962"/>
          <ac:picMkLst>
            <pc:docMk/>
            <pc:sldMk cId="3683010403" sldId="279"/>
            <ac:picMk id="5" creationId="{1B7AC68E-5DB9-D0B7-1EC7-DFF0B8B623B1}"/>
          </ac:picMkLst>
        </pc:picChg>
        <pc:picChg chg="mod">
          <ac:chgData name="Stážisti" userId="6c3dd6a6-2efb-4d77-87e3-0808df15d025" providerId="ADAL" clId="{5705E858-399F-43E2-9340-287617AEF6D7}" dt="2025-11-06T07:33:30.716" v="1762" actId="962"/>
          <ac:picMkLst>
            <pc:docMk/>
            <pc:sldMk cId="3683010403" sldId="279"/>
            <ac:picMk id="6" creationId="{504C63B2-CC2D-0EAF-E16C-283D426074A0}"/>
          </ac:picMkLst>
        </pc:picChg>
      </pc:sldChg>
      <pc:sldChg chg="modSp mod">
        <pc:chgData name="Stážisti" userId="6c3dd6a6-2efb-4d77-87e3-0808df15d025" providerId="ADAL" clId="{5705E858-399F-43E2-9340-287617AEF6D7}" dt="2025-11-06T07:33:12.538" v="1744" actId="962"/>
        <pc:sldMkLst>
          <pc:docMk/>
          <pc:sldMk cId="1068399856" sldId="281"/>
        </pc:sldMkLst>
        <pc:picChg chg="mod">
          <ac:chgData name="Stážisti" userId="6c3dd6a6-2efb-4d77-87e3-0808df15d025" providerId="ADAL" clId="{5705E858-399F-43E2-9340-287617AEF6D7}" dt="2025-11-06T07:33:01.408" v="1732" actId="962"/>
          <ac:picMkLst>
            <pc:docMk/>
            <pc:sldMk cId="1068399856" sldId="281"/>
            <ac:picMk id="6" creationId="{01D181AA-CD98-471D-0742-53F15AF88F32}"/>
          </ac:picMkLst>
        </pc:picChg>
        <pc:picChg chg="mod">
          <ac:chgData name="Stážisti" userId="6c3dd6a6-2efb-4d77-87e3-0808df15d025" providerId="ADAL" clId="{5705E858-399F-43E2-9340-287617AEF6D7}" dt="2025-11-06T07:33:06.524" v="1738" actId="962"/>
          <ac:picMkLst>
            <pc:docMk/>
            <pc:sldMk cId="1068399856" sldId="281"/>
            <ac:picMk id="7" creationId="{C952383C-6B4F-B01B-969A-9E7B6EC984FE}"/>
          </ac:picMkLst>
        </pc:picChg>
        <pc:picChg chg="mod">
          <ac:chgData name="Stážisti" userId="6c3dd6a6-2efb-4d77-87e3-0808df15d025" providerId="ADAL" clId="{5705E858-399F-43E2-9340-287617AEF6D7}" dt="2025-11-06T07:33:12.538" v="1744" actId="962"/>
          <ac:picMkLst>
            <pc:docMk/>
            <pc:sldMk cId="1068399856" sldId="281"/>
            <ac:picMk id="8" creationId="{8268F77D-9B23-92ED-4658-6C7E86E85284}"/>
          </ac:picMkLst>
        </pc:picChg>
      </pc:sldChg>
      <pc:sldChg chg="modSp mod">
        <pc:chgData name="Stážisti" userId="6c3dd6a6-2efb-4d77-87e3-0808df15d025" providerId="ADAL" clId="{5705E858-399F-43E2-9340-287617AEF6D7}" dt="2025-11-06T07:32:52.298" v="1726" actId="962"/>
        <pc:sldMkLst>
          <pc:docMk/>
          <pc:sldMk cId="759951299" sldId="283"/>
        </pc:sldMkLst>
        <pc:picChg chg="mod">
          <ac:chgData name="Stážisti" userId="6c3dd6a6-2efb-4d77-87e3-0808df15d025" providerId="ADAL" clId="{5705E858-399F-43E2-9340-287617AEF6D7}" dt="2025-11-06T07:32:43.964" v="1718" actId="962"/>
          <ac:picMkLst>
            <pc:docMk/>
            <pc:sldMk cId="759951299" sldId="283"/>
            <ac:picMk id="4" creationId="{5141E0BB-DB66-F563-E423-BAF441CED163}"/>
          </ac:picMkLst>
        </pc:picChg>
        <pc:picChg chg="mod">
          <ac:chgData name="Stážisti" userId="6c3dd6a6-2efb-4d77-87e3-0808df15d025" providerId="ADAL" clId="{5705E858-399F-43E2-9340-287617AEF6D7}" dt="2025-11-06T07:32:48.469" v="1722" actId="962"/>
          <ac:picMkLst>
            <pc:docMk/>
            <pc:sldMk cId="759951299" sldId="283"/>
            <ac:picMk id="5" creationId="{7A3E2992-292B-59B6-C6DF-E1085B643081}"/>
          </ac:picMkLst>
        </pc:picChg>
        <pc:picChg chg="mod">
          <ac:chgData name="Stážisti" userId="6c3dd6a6-2efb-4d77-87e3-0808df15d025" providerId="ADAL" clId="{5705E858-399F-43E2-9340-287617AEF6D7}" dt="2025-11-06T07:32:52.298" v="1726" actId="962"/>
          <ac:picMkLst>
            <pc:docMk/>
            <pc:sldMk cId="759951299" sldId="283"/>
            <ac:picMk id="6" creationId="{D2E3ED76-DED2-3201-534F-1848032053E7}"/>
          </ac:picMkLst>
        </pc:picChg>
      </pc:sldChg>
      <pc:sldChg chg="modSp mod">
        <pc:chgData name="Stážisti" userId="6c3dd6a6-2efb-4d77-87e3-0808df15d025" providerId="ADAL" clId="{5705E858-399F-43E2-9340-287617AEF6D7}" dt="2025-11-06T07:31:49.921" v="1674" actId="962"/>
        <pc:sldMkLst>
          <pc:docMk/>
          <pc:sldMk cId="2990629536" sldId="284"/>
        </pc:sldMkLst>
        <pc:picChg chg="mod">
          <ac:chgData name="Stážisti" userId="6c3dd6a6-2efb-4d77-87e3-0808df15d025" providerId="ADAL" clId="{5705E858-399F-43E2-9340-287617AEF6D7}" dt="2025-11-06T07:31:40.414" v="1654" actId="962"/>
          <ac:picMkLst>
            <pc:docMk/>
            <pc:sldMk cId="2990629536" sldId="284"/>
            <ac:picMk id="4" creationId="{C2DF9C72-814F-C6A8-08D5-B9513D70037C}"/>
          </ac:picMkLst>
        </pc:picChg>
        <pc:picChg chg="mod">
          <ac:chgData name="Stážisti" userId="6c3dd6a6-2efb-4d77-87e3-0808df15d025" providerId="ADAL" clId="{5705E858-399F-43E2-9340-287617AEF6D7}" dt="2025-11-06T07:31:49.921" v="1674" actId="962"/>
          <ac:picMkLst>
            <pc:docMk/>
            <pc:sldMk cId="2990629536" sldId="284"/>
            <ac:picMk id="5" creationId="{E8DA98C3-BF92-333C-9AA1-B5E88E38B4F6}"/>
          </ac:picMkLst>
        </pc:picChg>
        <pc:picChg chg="mod">
          <ac:chgData name="Stážisti" userId="6c3dd6a6-2efb-4d77-87e3-0808df15d025" providerId="ADAL" clId="{5705E858-399F-43E2-9340-287617AEF6D7}" dt="2025-11-06T07:31:25.807" v="1638" actId="962"/>
          <ac:picMkLst>
            <pc:docMk/>
            <pc:sldMk cId="2990629536" sldId="284"/>
            <ac:picMk id="6" creationId="{377E98F9-EE14-00CE-7AA9-80E3219B4831}"/>
          </ac:picMkLst>
        </pc:picChg>
      </pc:sldChg>
      <pc:sldChg chg="modSp mod">
        <pc:chgData name="Stážisti" userId="6c3dd6a6-2efb-4d77-87e3-0808df15d025" providerId="ADAL" clId="{5705E858-399F-43E2-9340-287617AEF6D7}" dt="2025-11-13T10:12:05.272" v="1962" actId="962"/>
        <pc:sldMkLst>
          <pc:docMk/>
          <pc:sldMk cId="797530838" sldId="285"/>
        </pc:sldMkLst>
        <pc:picChg chg="mod">
          <ac:chgData name="Stážisti" userId="6c3dd6a6-2efb-4d77-87e3-0808df15d025" providerId="ADAL" clId="{5705E858-399F-43E2-9340-287617AEF6D7}" dt="2025-11-13T10:12:05.272" v="1962" actId="962"/>
          <ac:picMkLst>
            <pc:docMk/>
            <pc:sldMk cId="797530838" sldId="285"/>
            <ac:picMk id="4" creationId="{A9FB8746-AF17-A763-C657-680602C7A424}"/>
          </ac:picMkLst>
        </pc:picChg>
        <pc:picChg chg="mod">
          <ac:chgData name="Stážisti" userId="6c3dd6a6-2efb-4d77-87e3-0808df15d025" providerId="ADAL" clId="{5705E858-399F-43E2-9340-287617AEF6D7}" dt="2025-11-13T10:10:52.413" v="1926" actId="962"/>
          <ac:picMkLst>
            <pc:docMk/>
            <pc:sldMk cId="797530838" sldId="285"/>
            <ac:picMk id="5" creationId="{601A9806-9B86-4C83-FD23-603C4C33C1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4DC66-7D78-4650-9626-4DA2C62BB1E6}" type="datetimeFigureOut">
              <a:rPr lang="sk-SK" smtClean="0"/>
              <a:pPr/>
              <a:t>13. 11. 2025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7D2F2-0C49-4B8C-A3A0-43EC9FA93940}"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4" name="Zástupný symbol čísla snímky 3"/>
          <p:cNvSpPr>
            <a:spLocks noGrp="1"/>
          </p:cNvSpPr>
          <p:nvPr>
            <p:ph type="sldNum" sz="quarter" idx="10"/>
          </p:nvPr>
        </p:nvSpPr>
        <p:spPr/>
        <p:txBody>
          <a:bodyPr/>
          <a:lstStyle/>
          <a:p>
            <a:fld id="{1147D2F2-0C49-4B8C-A3A0-43EC9FA93940}" type="slidenum">
              <a:rPr lang="sk-SK" smtClean="0"/>
              <a:pPr/>
              <a:t>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13. 11. 2025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schemeClr>
            </a:gs>
            <a:gs pos="69000">
              <a:schemeClr val="tx2">
                <a:lumMod val="20000"/>
                <a:lumOff val="8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13. 11. 2025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omlos-rodokmene.eu/" TargetMode="External"/><Relationship Id="rId2" Type="http://schemas.openxmlformats.org/officeDocument/2006/relationships/hyperlink" Target="http://www.kulpin.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9945"/>
            <a:ext cx="7772400" cy="1470025"/>
          </a:xfrm>
        </p:spPr>
        <p:txBody>
          <a:bodyPr>
            <a:normAutofit fontScale="90000"/>
          </a:bodyPr>
          <a:lstStyle/>
          <a:p>
            <a:br>
              <a:rPr lang="sk-SK" b="1" noProof="0"/>
            </a:br>
            <a:r>
              <a:rPr lang="sk-SK" b="1" noProof="0"/>
              <a:t>K problematike normalizácie priezvisk dolnozemských Slovákov v procese vytvárania rodových väzieb</a:t>
            </a:r>
          </a:p>
        </p:txBody>
      </p:sp>
      <p:sp>
        <p:nvSpPr>
          <p:cNvPr id="3" name="Podnadpis 2"/>
          <p:cNvSpPr>
            <a:spLocks noGrp="1"/>
          </p:cNvSpPr>
          <p:nvPr>
            <p:ph type="subTitle" idx="1"/>
          </p:nvPr>
        </p:nvSpPr>
        <p:spPr/>
        <p:txBody>
          <a:bodyPr/>
          <a:lstStyle/>
          <a:p>
            <a:r>
              <a:rPr lang="sk-SK" noProof="0"/>
              <a:t>		</a:t>
            </a:r>
          </a:p>
        </p:txBody>
      </p:sp>
      <p:pic>
        <p:nvPicPr>
          <p:cNvPr id="4" name="Obrázok 3" descr="Logo s názvom Genealógia Dolnozemských Slovákov. V strede je strom so zelenými a žltými listami, čiernym kmeňom a rozvetvenými koreňmi. Text je umiestnený po obvode kruhu – hore slovo „Genealógia“ a dole „Dolnozemských Slovákov“. Dizajn symbolizuje rodokmeň a korene slovenskej komunity v Dolnej zemi.   ">
            <a:extLst>
              <a:ext uri="{FF2B5EF4-FFF2-40B4-BE49-F238E27FC236}">
                <a16:creationId xmlns:a16="http://schemas.microsoft.com/office/drawing/2014/main" id="{2946526C-B831-7914-3768-729A9AC57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1"/>
            <a:ext cx="1447800" cy="14437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C3A6F-7968-8F63-3079-14ABB4AEBC72}"/>
              </a:ext>
            </a:extLst>
          </p:cNvPr>
          <p:cNvSpPr>
            <a:spLocks noGrp="1"/>
          </p:cNvSpPr>
          <p:nvPr>
            <p:ph type="title"/>
          </p:nvPr>
        </p:nvSpPr>
        <p:spPr/>
        <p:txBody>
          <a:bodyPr>
            <a:normAutofit fontScale="90000"/>
          </a:bodyPr>
          <a:lstStyle/>
          <a:p>
            <a:r>
              <a:rPr lang="sk-SK" sz="3500" noProof="0"/>
              <a:t>Pomôcky (informačné zdroje) </a:t>
            </a:r>
            <a:br>
              <a:rPr lang="sk-SK" sz="3500" noProof="0"/>
            </a:br>
            <a:r>
              <a:rPr lang="sk-SK" sz="3500" noProof="0"/>
              <a:t>pri normalizácii priezvisk</a:t>
            </a:r>
          </a:p>
        </p:txBody>
      </p:sp>
      <p:sp>
        <p:nvSpPr>
          <p:cNvPr id="3" name="Zástupný objekt pre obsah 2">
            <a:extLst>
              <a:ext uri="{FF2B5EF4-FFF2-40B4-BE49-F238E27FC236}">
                <a16:creationId xmlns:a16="http://schemas.microsoft.com/office/drawing/2014/main" id="{7B4C428A-324E-2292-CDA3-443651FE2AB1}"/>
              </a:ext>
            </a:extLst>
          </p:cNvPr>
          <p:cNvSpPr>
            <a:spLocks noGrp="1"/>
          </p:cNvSpPr>
          <p:nvPr>
            <p:ph idx="1"/>
          </p:nvPr>
        </p:nvSpPr>
        <p:spPr/>
        <p:txBody>
          <a:bodyPr/>
          <a:lstStyle/>
          <a:p>
            <a:r>
              <a:rPr lang="sk-SK" sz="2800" noProof="0"/>
              <a:t>novšie matričné záznamy vedené už v slovenčine, hlavne z druhej polovice 20. storočia </a:t>
            </a:r>
          </a:p>
          <a:p>
            <a:r>
              <a:rPr lang="sk-SK" sz="2800" noProof="0"/>
              <a:t>literatúra (v knižnej, časopiseckej, či on-line podobe)</a:t>
            </a:r>
          </a:p>
          <a:p>
            <a:r>
              <a:rPr lang="sk-SK" sz="2800" noProof="0"/>
              <a:t>nápisy na pomníkoch (hroboch) na cintorínoch v danej lokalite</a:t>
            </a:r>
          </a:p>
          <a:p>
            <a:r>
              <a:rPr lang="sk-SK" sz="2800" noProof="0"/>
              <a:t>miestni obyvatelia, ktorí poznajú dané priezviská </a:t>
            </a:r>
          </a:p>
          <a:p>
            <a:endParaRPr lang="sk-SK" noProof="0"/>
          </a:p>
          <a:p>
            <a:endParaRPr lang="sk-SK" noProof="0"/>
          </a:p>
        </p:txBody>
      </p:sp>
    </p:spTree>
    <p:extLst>
      <p:ext uri="{BB962C8B-B14F-4D97-AF65-F5344CB8AC3E}">
        <p14:creationId xmlns:p14="http://schemas.microsoft.com/office/powerpoint/2010/main" val="127687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69F34-0D32-CE41-C1A1-CDF88286FA8A}"/>
              </a:ext>
            </a:extLst>
          </p:cNvPr>
          <p:cNvSpPr>
            <a:spLocks noGrp="1"/>
          </p:cNvSpPr>
          <p:nvPr>
            <p:ph type="title"/>
          </p:nvPr>
        </p:nvSpPr>
        <p:spPr/>
        <p:txBody>
          <a:bodyPr>
            <a:noAutofit/>
          </a:bodyPr>
          <a:lstStyle/>
          <a:p>
            <a:r>
              <a:rPr lang="sk-SK" sz="2800" noProof="0"/>
              <a:t>Literatúra využiteľná pri normalizácii priezvisk dolnozemských Slovákov – demonštratívny výber</a:t>
            </a:r>
          </a:p>
        </p:txBody>
      </p:sp>
      <p:sp>
        <p:nvSpPr>
          <p:cNvPr id="3" name="Zástupný objekt pre obsah 2">
            <a:extLst>
              <a:ext uri="{FF2B5EF4-FFF2-40B4-BE49-F238E27FC236}">
                <a16:creationId xmlns:a16="http://schemas.microsoft.com/office/drawing/2014/main" id="{CA2E830F-FC42-7183-E60F-7AA2238C8A5C}"/>
              </a:ext>
            </a:extLst>
          </p:cNvPr>
          <p:cNvSpPr>
            <a:spLocks noGrp="1"/>
          </p:cNvSpPr>
          <p:nvPr>
            <p:ph idx="1"/>
          </p:nvPr>
        </p:nvSpPr>
        <p:spPr>
          <a:xfrm>
            <a:off x="457200" y="1417638"/>
            <a:ext cx="8229600" cy="4708525"/>
          </a:xfrm>
        </p:spPr>
        <p:txBody>
          <a:bodyPr>
            <a:noAutofit/>
          </a:bodyPr>
          <a:lstStyle/>
          <a:p>
            <a:pPr algn="just"/>
            <a:r>
              <a:rPr lang="sk-SK" sz="1500" noProof="0">
                <a:latin typeface="+mj-lt"/>
              </a:rPr>
              <a:t>DUDOK, Daniel. </a:t>
            </a:r>
            <a:r>
              <a:rPr lang="sk-SK" sz="1500" i="1" noProof="0">
                <a:latin typeface="+mj-lt"/>
              </a:rPr>
              <a:t>Priezviská Slovákov v Juhoslávii</a:t>
            </a:r>
            <a:r>
              <a:rPr lang="sk-SK" sz="1500" noProof="0">
                <a:latin typeface="+mj-lt"/>
              </a:rPr>
              <a:t>. 1999</a:t>
            </a:r>
          </a:p>
          <a:p>
            <a:pPr algn="just"/>
            <a:r>
              <a:rPr lang="sk-SK" sz="1500" noProof="0">
                <a:latin typeface="+mj-lt"/>
              </a:rPr>
              <a:t>MAKIĆOVÁ, Anna – TÝR, Michal – MAKIŠOVÁ, Anna – TÝROVÁ, Zuzana. </a:t>
            </a:r>
            <a:r>
              <a:rPr lang="sk-SK" sz="1500" i="1" noProof="0">
                <a:latin typeface="+mj-lt"/>
              </a:rPr>
              <a:t>Transkripcia priezvisk Slovákov vo Vojvodine zo slovenčiny do srbčiny</a:t>
            </a:r>
            <a:r>
              <a:rPr lang="sk-SK" sz="1500" noProof="0">
                <a:latin typeface="+mj-lt"/>
              </a:rPr>
              <a:t>. 2011 (dostupné aj na internete) </a:t>
            </a:r>
          </a:p>
          <a:p>
            <a:pPr algn="just"/>
            <a:r>
              <a:rPr lang="sk-SK" sz="1500" noProof="0">
                <a:latin typeface="+mj-lt"/>
              </a:rPr>
              <a:t>KOVÁČ, Ján. </a:t>
            </a:r>
            <a:r>
              <a:rPr lang="sk-SK" sz="1500" i="1" noProof="0">
                <a:latin typeface="+mj-lt"/>
              </a:rPr>
              <a:t>Priezviská Slovákov v Starej </a:t>
            </a:r>
            <a:r>
              <a:rPr lang="sk-SK" sz="1500" i="1" noProof="0" err="1">
                <a:latin typeface="+mj-lt"/>
              </a:rPr>
              <a:t>Pazove</a:t>
            </a:r>
            <a:r>
              <a:rPr lang="sk-SK" sz="1500" noProof="0">
                <a:latin typeface="+mj-lt"/>
              </a:rPr>
              <a:t>. 2002</a:t>
            </a:r>
          </a:p>
          <a:p>
            <a:pPr algn="just"/>
            <a:r>
              <a:rPr lang="sk-SK" sz="1500" noProof="0">
                <a:latin typeface="+mj-lt"/>
              </a:rPr>
              <a:t>Zoznam petrovských majstrov zostavený Ondrejom </a:t>
            </a:r>
            <a:r>
              <a:rPr lang="sk-SK" sz="1500" noProof="0" err="1">
                <a:latin typeface="+mj-lt"/>
              </a:rPr>
              <a:t>Čánim</a:t>
            </a:r>
            <a:r>
              <a:rPr lang="sk-SK" sz="1500" noProof="0">
                <a:latin typeface="+mj-lt"/>
              </a:rPr>
              <a:t>. In: Petrovec 1745-1995. 1995 </a:t>
            </a:r>
          </a:p>
          <a:p>
            <a:pPr algn="just"/>
            <a:r>
              <a:rPr lang="sk-SK" sz="1500" noProof="0">
                <a:latin typeface="+mj-lt"/>
              </a:rPr>
              <a:t>DIVIČANOVÁ, Anna – CHLEBNICKÝ, Ján – TUŠKOVÁ, </a:t>
            </a:r>
            <a:r>
              <a:rPr lang="sk-SK" sz="1500" noProof="0" err="1">
                <a:latin typeface="+mj-lt"/>
              </a:rPr>
              <a:t>Tünde</a:t>
            </a:r>
            <a:r>
              <a:rPr lang="sk-SK" sz="1500" noProof="0">
                <a:latin typeface="+mj-lt"/>
              </a:rPr>
              <a:t> – UHRINOVÁ, Alžbeta – VALENTOVÁ, Ivana. </a:t>
            </a:r>
            <a:r>
              <a:rPr lang="sk-SK" sz="1500" i="1" noProof="0">
                <a:latin typeface="+mj-lt"/>
              </a:rPr>
              <a:t>Čabianske priezviská</a:t>
            </a:r>
            <a:r>
              <a:rPr lang="sk-SK" sz="1500" noProof="0">
                <a:latin typeface="+mj-lt"/>
              </a:rPr>
              <a:t>. 2. vyd. 2017</a:t>
            </a:r>
          </a:p>
          <a:p>
            <a:pPr algn="just"/>
            <a:r>
              <a:rPr lang="sk-SK" sz="1500" noProof="0">
                <a:latin typeface="+mj-lt"/>
              </a:rPr>
              <a:t>DIVIČANOVÁ, Anna – CHLEBNICKÝ, Ján – TUŠKOVÁ, </a:t>
            </a:r>
            <a:r>
              <a:rPr lang="sk-SK" sz="1500" noProof="0" err="1">
                <a:latin typeface="+mj-lt"/>
              </a:rPr>
              <a:t>Tünde</a:t>
            </a:r>
            <a:r>
              <a:rPr lang="sk-SK" sz="1500" noProof="0">
                <a:latin typeface="+mj-lt"/>
              </a:rPr>
              <a:t> – UHRINOVÁ, Alžbeta – VALENTOVÁ, Ivana. </a:t>
            </a:r>
            <a:r>
              <a:rPr lang="sk-SK" sz="1500" i="1" noProof="0" err="1">
                <a:latin typeface="+mj-lt"/>
              </a:rPr>
              <a:t>Komlóšske</a:t>
            </a:r>
            <a:r>
              <a:rPr lang="sk-SK" sz="1500" i="1" noProof="0">
                <a:latin typeface="+mj-lt"/>
              </a:rPr>
              <a:t> priezviská</a:t>
            </a:r>
            <a:r>
              <a:rPr lang="sk-SK" sz="1500" noProof="0">
                <a:latin typeface="+mj-lt"/>
              </a:rPr>
              <a:t>. 2017</a:t>
            </a:r>
          </a:p>
          <a:p>
            <a:pPr algn="just"/>
            <a:r>
              <a:rPr lang="sk-SK" sz="1500" noProof="0">
                <a:latin typeface="+mj-lt"/>
              </a:rPr>
              <a:t>Výskumy (rukopisy) Alžbety </a:t>
            </a:r>
            <a:r>
              <a:rPr lang="sk-SK" sz="1500" noProof="0" err="1">
                <a:latin typeface="+mj-lt"/>
              </a:rPr>
              <a:t>Môťovskej</a:t>
            </a:r>
            <a:r>
              <a:rPr lang="sk-SK" sz="1500" noProof="0">
                <a:latin typeface="+mj-lt"/>
              </a:rPr>
              <a:t> o priezviskách v Nadlaku (zdroj: ŠTEFANKO, Ondrej. </a:t>
            </a:r>
            <a:r>
              <a:rPr lang="sk-SK" sz="1500" i="1" noProof="0">
                <a:latin typeface="+mj-lt"/>
              </a:rPr>
              <a:t>Pohľadaj korene svoje</a:t>
            </a:r>
            <a:r>
              <a:rPr lang="sk-SK" sz="1500" noProof="0">
                <a:latin typeface="+mj-lt"/>
              </a:rPr>
              <a:t>. 1998)</a:t>
            </a:r>
          </a:p>
          <a:p>
            <a:pPr marL="0" indent="0" algn="just">
              <a:buNone/>
            </a:pPr>
            <a:r>
              <a:rPr lang="sk-SK" sz="1500" noProof="0">
                <a:latin typeface="+mj-lt"/>
              </a:rPr>
              <a:t>        a iné...</a:t>
            </a:r>
          </a:p>
          <a:p>
            <a:pPr marL="0" indent="0" algn="just">
              <a:buNone/>
            </a:pPr>
            <a:r>
              <a:rPr lang="sk-SK" sz="1500" noProof="0">
                <a:latin typeface="+mj-lt"/>
              </a:rPr>
              <a:t> </a:t>
            </a:r>
          </a:p>
          <a:p>
            <a:pPr algn="just"/>
            <a:r>
              <a:rPr lang="sk-SK" sz="1500" noProof="0">
                <a:latin typeface="+mj-lt"/>
              </a:rPr>
              <a:t>Na internete dostupné práce Jána </a:t>
            </a:r>
            <a:r>
              <a:rPr lang="sk-SK" sz="1500" noProof="0" err="1">
                <a:latin typeface="+mj-lt"/>
              </a:rPr>
              <a:t>Kulíka</a:t>
            </a:r>
            <a:r>
              <a:rPr lang="sk-SK" sz="1500" noProof="0">
                <a:latin typeface="+mj-lt"/>
              </a:rPr>
              <a:t>, najmä „</a:t>
            </a:r>
            <a:r>
              <a:rPr lang="sk-SK" sz="1500" i="1" noProof="0" err="1">
                <a:latin typeface="+mj-lt"/>
              </a:rPr>
              <a:t>Kulpín</a:t>
            </a:r>
            <a:r>
              <a:rPr lang="sk-SK" sz="1500" i="1" noProof="0">
                <a:latin typeface="+mj-lt"/>
              </a:rPr>
              <a:t> – priezviská</a:t>
            </a:r>
            <a:r>
              <a:rPr lang="sk-SK" sz="1500" noProof="0">
                <a:latin typeface="+mj-lt"/>
              </a:rPr>
              <a:t>“ – dostupné na </a:t>
            </a:r>
            <a:r>
              <a:rPr lang="sk-SK" sz="1500" u="sng" noProof="0">
                <a:latin typeface="+mj-lt"/>
                <a:hlinkClick r:id="rId2"/>
              </a:rPr>
              <a:t>www.kulpin.net</a:t>
            </a:r>
            <a:r>
              <a:rPr lang="sk-SK" sz="1500" noProof="0">
                <a:latin typeface="+mj-lt"/>
              </a:rPr>
              <a:t> </a:t>
            </a:r>
          </a:p>
          <a:p>
            <a:pPr algn="just"/>
            <a:r>
              <a:rPr lang="sk-SK" sz="1500" noProof="0">
                <a:latin typeface="+mj-lt"/>
              </a:rPr>
              <a:t>Tiež práce </a:t>
            </a:r>
            <a:r>
              <a:rPr lang="sk-SK" sz="1500" noProof="0" err="1">
                <a:latin typeface="+mj-lt"/>
              </a:rPr>
              <a:t>Renaty</a:t>
            </a:r>
            <a:r>
              <a:rPr lang="sk-SK" sz="1500" noProof="0">
                <a:latin typeface="+mj-lt"/>
              </a:rPr>
              <a:t> </a:t>
            </a:r>
            <a:r>
              <a:rPr lang="sk-SK" sz="1500" noProof="0" err="1">
                <a:latin typeface="+mj-lt"/>
              </a:rPr>
              <a:t>Gombárovej</a:t>
            </a:r>
            <a:r>
              <a:rPr lang="sk-SK" sz="1500" noProof="0">
                <a:latin typeface="+mj-lt"/>
              </a:rPr>
              <a:t>, týkajúce sa hlavne zmien priezvisk a prímenami v Slovenskom </a:t>
            </a:r>
            <a:r>
              <a:rPr lang="sk-SK" sz="1500" noProof="0" err="1">
                <a:latin typeface="+mj-lt"/>
              </a:rPr>
              <a:t>Komlóši</a:t>
            </a:r>
            <a:r>
              <a:rPr lang="sk-SK" sz="1500" noProof="0">
                <a:latin typeface="+mj-lt"/>
              </a:rPr>
              <a:t> – dostupné na </a:t>
            </a:r>
            <a:r>
              <a:rPr lang="sk-SK" sz="1500" u="sng" noProof="0">
                <a:latin typeface="+mj-lt"/>
                <a:hlinkClick r:id="rId3"/>
              </a:rPr>
              <a:t>http://www.komlos-rodokmene.eu</a:t>
            </a:r>
            <a:endParaRPr lang="sk-SK" sz="1500" noProof="0">
              <a:latin typeface="+mj-lt"/>
            </a:endParaRPr>
          </a:p>
          <a:p>
            <a:pPr marL="0" indent="0" algn="just">
              <a:buNone/>
            </a:pPr>
            <a:r>
              <a:rPr lang="sk-SK" sz="1500" noProof="0">
                <a:latin typeface="+mj-lt"/>
              </a:rPr>
              <a:t>        a iné ...</a:t>
            </a:r>
          </a:p>
        </p:txBody>
      </p:sp>
    </p:spTree>
    <p:extLst>
      <p:ext uri="{BB962C8B-B14F-4D97-AF65-F5344CB8AC3E}">
        <p14:creationId xmlns:p14="http://schemas.microsoft.com/office/powerpoint/2010/main" val="6403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91F0E6-436E-F068-12E8-A3EB89DCA508}"/>
              </a:ext>
            </a:extLst>
          </p:cNvPr>
          <p:cNvSpPr>
            <a:spLocks noGrp="1"/>
          </p:cNvSpPr>
          <p:nvPr>
            <p:ph type="title"/>
          </p:nvPr>
        </p:nvSpPr>
        <p:spPr/>
        <p:txBody>
          <a:bodyPr>
            <a:normAutofit fontScale="90000"/>
          </a:bodyPr>
          <a:lstStyle/>
          <a:p>
            <a:r>
              <a:rPr lang="sk-SK" sz="3500" noProof="0"/>
              <a:t>Možné komplikácie a nevýhody zdrojov normalizácie priezvisk</a:t>
            </a:r>
          </a:p>
        </p:txBody>
      </p:sp>
      <p:sp>
        <p:nvSpPr>
          <p:cNvPr id="3" name="Zástupný objekt pre obsah 2">
            <a:extLst>
              <a:ext uri="{FF2B5EF4-FFF2-40B4-BE49-F238E27FC236}">
                <a16:creationId xmlns:a16="http://schemas.microsoft.com/office/drawing/2014/main" id="{C4D26A31-6C11-454D-D0CC-32B80F5D5533}"/>
              </a:ext>
            </a:extLst>
          </p:cNvPr>
          <p:cNvSpPr>
            <a:spLocks noGrp="1"/>
          </p:cNvSpPr>
          <p:nvPr>
            <p:ph idx="1"/>
          </p:nvPr>
        </p:nvSpPr>
        <p:spPr/>
        <p:txBody>
          <a:bodyPr>
            <a:normAutofit fontScale="62500" lnSpcReduction="20000"/>
          </a:bodyPr>
          <a:lstStyle/>
          <a:p>
            <a:pPr algn="just"/>
            <a:r>
              <a:rPr lang="sk-SK" noProof="0"/>
              <a:t>Zväčša ide o zdroje z 20. storočia, resp. z druhej polovice 20. storočia (hroby môžu byť niekedy aj staršie), prípadne až z 21. storočia – niektoré priezviská v matričných záznamoch sú už v súčasnosti „vymreté“, prípadne časom dochádzalo k zmenám niektorých priezvisk (napr. polatinčovanie, pomaďarčovanie, ale aj iné zmeny – prijímanie úplne iných priezvisk), čo tieto zdroje nemusia zachytávať.</a:t>
            </a:r>
          </a:p>
          <a:p>
            <a:pPr algn="just"/>
            <a:r>
              <a:rPr lang="sk-SK" noProof="0"/>
              <a:t>Tvar priezviska môže byť v zdroji, napr. v literatúre, ale i na hroboch z rôznych dôvodov uvedený nesprávne, pravopisne chybne (napr. vo vojvodinskom prostredí jota namiesto ypsilonu aj tam, kde by mal byť ypsilon, a pod. – ale niekedy i naopak). </a:t>
            </a:r>
          </a:p>
          <a:p>
            <a:pPr algn="just"/>
            <a:r>
              <a:rPr lang="sk-SK" noProof="0"/>
              <a:t>Pomôcky spravidla dostatočne neriešia situáciu, keď sa súbežne (napr. v novších matričných záznamoch, v literatúre i na hroboch) vyskytujú popri sebe podobné tvary priezvisk, odlišné len v jednom či dvoch písmenách, napr. </a:t>
            </a:r>
            <a:r>
              <a:rPr lang="sk-SK" b="1" noProof="0"/>
              <a:t>Očovej/</a:t>
            </a:r>
            <a:r>
              <a:rPr lang="sk-SK" b="1" noProof="0" err="1"/>
              <a:t>Očoveji</a:t>
            </a:r>
            <a:r>
              <a:rPr lang="sk-SK" noProof="0"/>
              <a:t>, </a:t>
            </a:r>
            <a:r>
              <a:rPr lang="sk-SK" b="1" noProof="0"/>
              <a:t>Lehotský/Lehocký </a:t>
            </a:r>
            <a:r>
              <a:rPr lang="sk-SK" noProof="0"/>
              <a:t>[exemplárny problém pri normalizácii slovenských priezvisk v dolnozemskom prostredí], </a:t>
            </a:r>
            <a:r>
              <a:rPr lang="sk-SK" b="1" noProof="0" err="1"/>
              <a:t>Detko</a:t>
            </a:r>
            <a:r>
              <a:rPr lang="sk-SK" b="1" noProof="0"/>
              <a:t>/</a:t>
            </a:r>
            <a:r>
              <a:rPr lang="sk-SK" b="1" noProof="0" err="1"/>
              <a:t>Detka</a:t>
            </a:r>
            <a:r>
              <a:rPr lang="sk-SK" noProof="0"/>
              <a:t>...</a:t>
            </a:r>
          </a:p>
        </p:txBody>
      </p:sp>
    </p:spTree>
    <p:extLst>
      <p:ext uri="{BB962C8B-B14F-4D97-AF65-F5344CB8AC3E}">
        <p14:creationId xmlns:p14="http://schemas.microsoft.com/office/powerpoint/2010/main" val="47407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24861-9085-3A77-574F-616B078B4FDF}"/>
              </a:ext>
            </a:extLst>
          </p:cNvPr>
          <p:cNvSpPr>
            <a:spLocks noGrp="1"/>
          </p:cNvSpPr>
          <p:nvPr>
            <p:ph type="title"/>
          </p:nvPr>
        </p:nvSpPr>
        <p:spPr/>
        <p:txBody>
          <a:bodyPr>
            <a:normAutofit/>
          </a:bodyPr>
          <a:lstStyle/>
          <a:p>
            <a:r>
              <a:rPr lang="sk-SK" sz="2500" noProof="0"/>
              <a:t>Pomôcka pri vytváraní rodových väzieb v súvislosti s normalizáciou priezvisk – algoritmus </a:t>
            </a:r>
            <a:r>
              <a:rPr lang="sk-SK" sz="2500" noProof="0" err="1"/>
              <a:t>Soundex</a:t>
            </a:r>
            <a:endParaRPr lang="sk-SK" sz="2500" noProof="0"/>
          </a:p>
        </p:txBody>
      </p:sp>
      <p:sp>
        <p:nvSpPr>
          <p:cNvPr id="3" name="Zástupný objekt pre obsah 2">
            <a:extLst>
              <a:ext uri="{FF2B5EF4-FFF2-40B4-BE49-F238E27FC236}">
                <a16:creationId xmlns:a16="http://schemas.microsoft.com/office/drawing/2014/main" id="{267ED17A-1142-F285-5727-3ACA902DEBFE}"/>
              </a:ext>
            </a:extLst>
          </p:cNvPr>
          <p:cNvSpPr>
            <a:spLocks noGrp="1"/>
          </p:cNvSpPr>
          <p:nvPr>
            <p:ph idx="1"/>
          </p:nvPr>
        </p:nvSpPr>
        <p:spPr>
          <a:xfrm>
            <a:off x="457200" y="1600200"/>
            <a:ext cx="8229600" cy="4724400"/>
          </a:xfrm>
        </p:spPr>
        <p:txBody>
          <a:bodyPr>
            <a:normAutofit fontScale="47500" lnSpcReduction="20000"/>
          </a:bodyPr>
          <a:lstStyle/>
          <a:p>
            <a:pPr algn="just"/>
            <a:r>
              <a:rPr lang="sk-SK" b="1" noProof="0" err="1"/>
              <a:t>Soundex</a:t>
            </a:r>
            <a:r>
              <a:rPr lang="sk-SK" noProof="0"/>
              <a:t> je fonetický algoritmus, ktorý sa používa na indexovanie slov podľa toho, ako znejú; jeho cieľom je nájsť slová, ktoré sa vyslovujú podobne, aj keď sú písmom zapísané odlišne. </a:t>
            </a:r>
          </a:p>
          <a:p>
            <a:pPr algn="just"/>
            <a:r>
              <a:rPr lang="sk-SK" noProof="0"/>
              <a:t>Tento algoritmus vznikol začiatkom 20. storočia v USA. Hromadne sa využil pri sčítaní obyvateľstva v USA v roku 1930 na triedenie a vyhľadávanie osôb v archíve. </a:t>
            </a:r>
          </a:p>
          <a:p>
            <a:pPr algn="just"/>
            <a:r>
              <a:rPr lang="sk-SK" noProof="0"/>
              <a:t>Používa sa hlavne pri vyhľadávaní priezvisk v genealogickom výskume a v databázach, koncipovaný bol pre anglicky hovoriace komunity. </a:t>
            </a:r>
          </a:p>
          <a:p>
            <a:pPr algn="just"/>
            <a:r>
              <a:rPr lang="sk-SK" noProof="0"/>
              <a:t>Ide o algoritmus, ktorý kóduje priezviská do formy štvormiestneho kódu. </a:t>
            </a:r>
          </a:p>
          <a:p>
            <a:pPr algn="just"/>
            <a:r>
              <a:rPr lang="sk-SK" noProof="0"/>
              <a:t>Pravidlá algoritmu: </a:t>
            </a:r>
          </a:p>
          <a:p>
            <a:pPr lvl="1" algn="just"/>
            <a:r>
              <a:rPr lang="sk-SK" sz="3200" noProof="0"/>
              <a:t>1. Ponecháva prvé písmeno priezviska. </a:t>
            </a:r>
          </a:p>
          <a:p>
            <a:pPr lvl="1" algn="just"/>
            <a:r>
              <a:rPr lang="sk-SK" sz="3200" noProof="0"/>
              <a:t>2. Ostatné písmená nahradí číslami podľa skupín. </a:t>
            </a:r>
          </a:p>
          <a:p>
            <a:pPr lvl="1" algn="just"/>
            <a:r>
              <a:rPr lang="sk-SK" sz="3200" noProof="0"/>
              <a:t>3. Zlúči susedné rovnaké čísla. </a:t>
            </a:r>
          </a:p>
          <a:p>
            <a:pPr lvl="1" algn="just"/>
            <a:r>
              <a:rPr lang="sk-SK" sz="3200" noProof="0"/>
              <a:t>4. Odstráni všetky samohlásky a nepodstatné písmená (H, W, Y). </a:t>
            </a:r>
          </a:p>
          <a:p>
            <a:pPr lvl="1" algn="just"/>
            <a:r>
              <a:rPr lang="sk-SK" sz="3200" noProof="0"/>
              <a:t>5. Výsledný kód doplní nulami na 4 znaky.</a:t>
            </a:r>
          </a:p>
          <a:p>
            <a:pPr marL="457200" lvl="1" indent="0" algn="just">
              <a:buNone/>
            </a:pPr>
            <a:r>
              <a:rPr lang="sk-SK" sz="3200" noProof="0"/>
              <a:t>Kódovanie písmen: B, F, P, V -&gt; = 1; C, G, J, K, Q, S, X, Z -&gt; = 2; D, T -&gt; = 3; L -&gt; = 4; M, N -&gt; = 5; R -&gt; = 6</a:t>
            </a:r>
          </a:p>
          <a:p>
            <a:pPr algn="just"/>
            <a:r>
              <a:rPr lang="sk-SK" noProof="0"/>
              <a:t>Pre potreby nášho genealogického programu sme algoritmus čiastočne upravili: všetky diakritické znaky sme nahradili ich „nediakritickou“ verziou, písmeno J sme vynechali zo skupiny 2. </a:t>
            </a:r>
          </a:p>
          <a:p>
            <a:pPr algn="just"/>
            <a:r>
              <a:rPr lang="sk-SK" noProof="0"/>
              <a:t>Aj tento algoritmus má svoje „slabé miesta“: napr. priezviská Slivka, </a:t>
            </a:r>
            <a:r>
              <a:rPr lang="sk-SK" noProof="0" err="1"/>
              <a:t>Sliuka</a:t>
            </a:r>
            <a:r>
              <a:rPr lang="sk-SK" noProof="0"/>
              <a:t>, </a:t>
            </a:r>
            <a:r>
              <a:rPr lang="sk-SK" noProof="0" err="1"/>
              <a:t>Sľuka</a:t>
            </a:r>
            <a:r>
              <a:rPr lang="sk-SK" noProof="0"/>
              <a:t>, ktoré by mali patriť do jednej skupiny, ich kvôli písmenu „v“ v „Slivka“ (ktoré nie je v „</a:t>
            </a:r>
            <a:r>
              <a:rPr lang="sk-SK" noProof="0" err="1"/>
              <a:t>Sliuka</a:t>
            </a:r>
            <a:r>
              <a:rPr lang="sk-SK" noProof="0"/>
              <a:t>“ a „</a:t>
            </a:r>
            <a:r>
              <a:rPr lang="sk-SK" noProof="0" err="1"/>
              <a:t>Sľuka</a:t>
            </a:r>
            <a:r>
              <a:rPr lang="sk-SK" noProof="0"/>
              <a:t>“) roztriedi do dvoch rôznych skupín.</a:t>
            </a:r>
          </a:p>
        </p:txBody>
      </p:sp>
    </p:spTree>
    <p:extLst>
      <p:ext uri="{BB962C8B-B14F-4D97-AF65-F5344CB8AC3E}">
        <p14:creationId xmlns:p14="http://schemas.microsoft.com/office/powerpoint/2010/main" val="347797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53F47-41B8-0FD3-D5F3-03D3482114AE}"/>
              </a:ext>
            </a:extLst>
          </p:cNvPr>
          <p:cNvSpPr>
            <a:spLocks noGrp="1"/>
          </p:cNvSpPr>
          <p:nvPr>
            <p:ph type="title"/>
          </p:nvPr>
        </p:nvSpPr>
        <p:spPr>
          <a:xfrm>
            <a:off x="457200" y="274638"/>
            <a:ext cx="8229600" cy="457199"/>
          </a:xfrm>
        </p:spPr>
        <p:txBody>
          <a:bodyPr>
            <a:normAutofit fontScale="90000"/>
          </a:bodyPr>
          <a:lstStyle/>
          <a:p>
            <a:endParaRPr lang="sk-SK" noProof="0"/>
          </a:p>
        </p:txBody>
      </p:sp>
      <p:sp>
        <p:nvSpPr>
          <p:cNvPr id="3" name="Zástupný objekt pre obsah 2">
            <a:extLst>
              <a:ext uri="{FF2B5EF4-FFF2-40B4-BE49-F238E27FC236}">
                <a16:creationId xmlns:a16="http://schemas.microsoft.com/office/drawing/2014/main" id="{C828F516-621F-317B-9ED2-219E3D681431}"/>
              </a:ext>
            </a:extLst>
          </p:cNvPr>
          <p:cNvSpPr>
            <a:spLocks noGrp="1"/>
          </p:cNvSpPr>
          <p:nvPr>
            <p:ph idx="1"/>
          </p:nvPr>
        </p:nvSpPr>
        <p:spPr>
          <a:xfrm>
            <a:off x="468464" y="1066800"/>
            <a:ext cx="8229600" cy="5135563"/>
          </a:xfrm>
        </p:spPr>
        <p:txBody>
          <a:bodyPr>
            <a:normAutofit lnSpcReduction="10000"/>
          </a:bodyPr>
          <a:lstStyle/>
          <a:p>
            <a:pPr algn="just"/>
            <a:r>
              <a:rPr lang="sk-SK" sz="1800" noProof="0"/>
              <a:t>Ďalším nástrojom, ktorý v našom genealogickom programe napomáha tvorbe správnych rodových väzieb, sú tzv. </a:t>
            </a:r>
            <a:r>
              <a:rPr lang="sk-SK" sz="1800" b="1" noProof="0"/>
              <a:t>aliasy</a:t>
            </a:r>
            <a:r>
              <a:rPr lang="sk-SK" sz="1800" noProof="0"/>
              <a:t>. V tabuľke aliasov sú vedené dvojice priezvisk, u ktorých boli zistené ich možné zámeny (napr. Ferko – Kráľovský, Ferko – Koník, Gajdoš – </a:t>
            </a:r>
            <a:r>
              <a:rPr lang="sk-SK" sz="1800" noProof="0" err="1"/>
              <a:t>Fadoš</a:t>
            </a:r>
            <a:r>
              <a:rPr lang="sk-SK" sz="1800" noProof="0"/>
              <a:t>, </a:t>
            </a:r>
            <a:r>
              <a:rPr lang="sk-SK" sz="1800" noProof="0" err="1"/>
              <a:t>Horvát</a:t>
            </a:r>
            <a:r>
              <a:rPr lang="sk-SK" sz="1800" noProof="0"/>
              <a:t> – </a:t>
            </a:r>
            <a:r>
              <a:rPr lang="sk-SK" sz="1800" noProof="0" err="1"/>
              <a:t>Silbašský</a:t>
            </a:r>
            <a:r>
              <a:rPr lang="sk-SK" sz="1800" noProof="0"/>
              <a:t>). Aliasy sa často vyvinuli práve z </a:t>
            </a:r>
            <a:r>
              <a:rPr lang="sk-SK" sz="1800" b="1" noProof="0"/>
              <a:t>prímen</a:t>
            </a:r>
            <a:r>
              <a:rPr lang="sk-SK" sz="1800" noProof="0"/>
              <a:t> (buď ako dodatok k priezvisku, alebo niekedy aj ako následná úplná zmena – nahradenie priezviska novým). V doterajšej databáze matrík B. Petrovca, </a:t>
            </a:r>
            <a:r>
              <a:rPr lang="sk-SK" sz="1800" noProof="0" err="1"/>
              <a:t>Kulpína</a:t>
            </a:r>
            <a:r>
              <a:rPr lang="sk-SK" sz="1800" noProof="0"/>
              <a:t> a Pivnice ich evidujeme aktuálne v počte 456. </a:t>
            </a:r>
          </a:p>
          <a:p>
            <a:pPr algn="just"/>
            <a:r>
              <a:rPr lang="sk-SK" sz="1800" noProof="0"/>
              <a:t>Napríklad pri priezvisku „</a:t>
            </a:r>
            <a:r>
              <a:rPr lang="sk-SK" sz="1800" b="1" noProof="0"/>
              <a:t>Kováč</a:t>
            </a:r>
            <a:r>
              <a:rPr lang="sk-SK" sz="1800" noProof="0"/>
              <a:t>“ máme v evidencii až 19 tzv. aliasov (prímen): </a:t>
            </a:r>
          </a:p>
          <a:p>
            <a:pPr marL="0" indent="0" algn="just">
              <a:buNone/>
            </a:pPr>
            <a:r>
              <a:rPr lang="sk-SK" sz="1800" noProof="0"/>
              <a:t>	</a:t>
            </a:r>
            <a:r>
              <a:rPr lang="sk-SK" sz="1800" noProof="0" err="1"/>
              <a:t>Darmocký</a:t>
            </a:r>
            <a:r>
              <a:rPr lang="sk-SK" sz="1800" noProof="0"/>
              <a:t>, </a:t>
            </a:r>
            <a:r>
              <a:rPr lang="sk-SK" sz="1800" noProof="0" err="1"/>
              <a:t>Legínsky</a:t>
            </a:r>
            <a:r>
              <a:rPr lang="sk-SK" sz="1800" noProof="0"/>
              <a:t>, Poltársky, Žiak, </a:t>
            </a:r>
            <a:r>
              <a:rPr lang="sk-SK" sz="1800" noProof="0" err="1"/>
              <a:t>Kanas</a:t>
            </a:r>
            <a:r>
              <a:rPr lang="sk-SK" sz="1800" noProof="0"/>
              <a:t>, </a:t>
            </a:r>
            <a:r>
              <a:rPr lang="sk-SK" sz="1800" noProof="0" err="1"/>
              <a:t>Šinko</a:t>
            </a:r>
            <a:r>
              <a:rPr lang="sk-SK" sz="1800" noProof="0"/>
              <a:t>, </a:t>
            </a:r>
            <a:r>
              <a:rPr lang="sk-SK" sz="1800" noProof="0" err="1"/>
              <a:t>Pilíš</a:t>
            </a:r>
            <a:r>
              <a:rPr lang="sk-SK" sz="1800" noProof="0"/>
              <a:t>, </a:t>
            </a:r>
            <a:r>
              <a:rPr lang="sk-SK" sz="1800" noProof="0" err="1"/>
              <a:t>Dorčin</a:t>
            </a:r>
            <a:r>
              <a:rPr lang="sk-SK" sz="1800" noProof="0"/>
              <a:t>, </a:t>
            </a:r>
            <a:r>
              <a:rPr lang="sk-SK" sz="1800" noProof="0" err="1"/>
              <a:t>Šuľan</a:t>
            </a:r>
            <a:r>
              <a:rPr lang="sk-SK" sz="1800" noProof="0"/>
              <a:t>, 	Sklabinský, </a:t>
            </a:r>
            <a:r>
              <a:rPr lang="sk-SK" sz="1800" noProof="0" err="1"/>
              <a:t>Sklabuš</a:t>
            </a:r>
            <a:r>
              <a:rPr lang="sk-SK" sz="1800" noProof="0"/>
              <a:t>, Varga, Turčan, Beňuš, </a:t>
            </a:r>
            <a:r>
              <a:rPr lang="sk-SK" sz="1800" noProof="0" err="1"/>
              <a:t>Bíňuš</a:t>
            </a:r>
            <a:r>
              <a:rPr lang="sk-SK" sz="1800" noProof="0"/>
              <a:t>, </a:t>
            </a:r>
            <a:r>
              <a:rPr lang="sk-SK" sz="1800" noProof="0" err="1"/>
              <a:t>Botoš</a:t>
            </a:r>
            <a:r>
              <a:rPr lang="sk-SK" sz="1800" noProof="0"/>
              <a:t>, </a:t>
            </a:r>
            <a:r>
              <a:rPr lang="sk-SK" sz="1800" noProof="0" err="1"/>
              <a:t>Bíňan</a:t>
            </a:r>
            <a:r>
              <a:rPr lang="sk-SK" sz="1800" noProof="0"/>
              <a:t>, </a:t>
            </a:r>
            <a:r>
              <a:rPr lang="sk-SK" sz="1800" noProof="0" err="1"/>
              <a:t>Albertský</a:t>
            </a:r>
            <a:r>
              <a:rPr lang="sk-SK" sz="1800" noProof="0"/>
              <a:t>, 	</a:t>
            </a:r>
            <a:r>
              <a:rPr lang="sk-SK" sz="1800" noProof="0" err="1"/>
              <a:t>Jakab</a:t>
            </a:r>
            <a:r>
              <a:rPr lang="sk-SK" sz="1800" noProof="0"/>
              <a:t>. </a:t>
            </a:r>
          </a:p>
          <a:p>
            <a:pPr marL="0" indent="0" algn="just">
              <a:buNone/>
            </a:pPr>
            <a:r>
              <a:rPr lang="sk-SK" sz="1800" noProof="0"/>
              <a:t>	Petrovčan Ján Kováč bol pri krste v petrovskej matrike zapísaný s priezviskom 	</a:t>
            </a:r>
            <a:r>
              <a:rPr lang="sk-SK" sz="1800" b="1" noProof="0"/>
              <a:t>Kováč</a:t>
            </a:r>
            <a:r>
              <a:rPr lang="sk-SK" sz="1800" noProof="0"/>
              <a:t> (1793), pri sobáši už ako </a:t>
            </a:r>
            <a:r>
              <a:rPr lang="sk-SK" sz="1800" b="1" noProof="0"/>
              <a:t>Kováč Turčan </a:t>
            </a:r>
            <a:r>
              <a:rPr lang="sk-SK" sz="1800" noProof="0"/>
              <a:t>(1811) a jeho deti boli pri	krste zapisované niektoré s priezviskom „Kováč Turčan“ a dve už iba s 	priezviskom „</a:t>
            </a:r>
            <a:r>
              <a:rPr lang="sk-SK" sz="1800" b="1" noProof="0"/>
              <a:t>Turčan</a:t>
            </a:r>
            <a:r>
              <a:rPr lang="sk-SK" sz="1800" noProof="0"/>
              <a:t>“. V tomto prípade pri sobáši rodičov Jána Kováča (1792) 	bola u jeho otca uvedená ako ženíchovo bydlisko Sklabiňa (obec v Turci), čiže 	jeho otec sa priženil do Petrovca z Turčianskej stolice, čo zjavne 	zapríčinilo predmetné prímeno (alias), aj keď sa vyskytlo až v ďalšej 	generácii.</a:t>
            </a:r>
          </a:p>
        </p:txBody>
      </p:sp>
    </p:spTree>
    <p:extLst>
      <p:ext uri="{BB962C8B-B14F-4D97-AF65-F5344CB8AC3E}">
        <p14:creationId xmlns:p14="http://schemas.microsoft.com/office/powerpoint/2010/main" val="216173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2160"/>
          </a:xfrm>
        </p:spPr>
        <p:txBody>
          <a:bodyPr>
            <a:noAutofit/>
          </a:bodyPr>
          <a:lstStyle/>
          <a:p>
            <a:r>
              <a:rPr lang="sk-SK" sz="3000" noProof="0"/>
              <a:t>Príklady problémov pri normalizácii priezvisk</a:t>
            </a:r>
            <a:br>
              <a:rPr lang="sk-SK" sz="3000" noProof="0"/>
            </a:br>
            <a:r>
              <a:rPr lang="sk-SK" sz="3000" noProof="0"/>
              <a:t>- č. 1</a:t>
            </a:r>
          </a:p>
        </p:txBody>
      </p:sp>
      <p:sp>
        <p:nvSpPr>
          <p:cNvPr id="3" name="Zástupný symbol obsahu 2"/>
          <p:cNvSpPr>
            <a:spLocks noGrp="1"/>
          </p:cNvSpPr>
          <p:nvPr>
            <p:ph idx="1"/>
          </p:nvPr>
        </p:nvSpPr>
        <p:spPr>
          <a:xfrm>
            <a:off x="413468" y="1295400"/>
            <a:ext cx="8229600" cy="5181600"/>
          </a:xfrm>
        </p:spPr>
        <p:txBody>
          <a:bodyPr>
            <a:normAutofit/>
          </a:bodyPr>
          <a:lstStyle/>
          <a:p>
            <a:pPr marL="0" indent="0">
              <a:buNone/>
            </a:pPr>
            <a:r>
              <a:rPr lang="sk-SK" sz="1500" noProof="0"/>
              <a:t>Priezvisko </a:t>
            </a:r>
            <a:r>
              <a:rPr lang="sk-SK" sz="1500" b="1" noProof="0" err="1"/>
              <a:t>Maglovský</a:t>
            </a:r>
            <a:r>
              <a:rPr lang="sk-SK" sz="1500" b="1" noProof="0"/>
              <a:t> – </a:t>
            </a:r>
            <a:r>
              <a:rPr lang="sk-SK" sz="1500" b="1" noProof="0" err="1"/>
              <a:t>Maglódsky</a:t>
            </a:r>
            <a:endParaRPr lang="sk-SK" sz="1500" b="1" noProof="0"/>
          </a:p>
          <a:p>
            <a:pPr marL="0" indent="0">
              <a:buNone/>
            </a:pPr>
            <a:endParaRPr lang="sk-SK" sz="1500" b="1" noProof="0"/>
          </a:p>
          <a:p>
            <a:pPr algn="just"/>
            <a:r>
              <a:rPr lang="sk-SK" sz="1500" noProof="0"/>
              <a:t>V starších záznamoch v matrikách v </a:t>
            </a:r>
            <a:r>
              <a:rPr lang="sk-SK" sz="1500" noProof="0" err="1"/>
              <a:t>Kulpíne</a:t>
            </a:r>
            <a:r>
              <a:rPr lang="sk-SK" sz="1500" noProof="0"/>
              <a:t> a Báčskom Petrovci sa možno stretnúť s tým, že pri krste a aj pri sobáši je zapísané priezvisko v tvare „</a:t>
            </a:r>
            <a:r>
              <a:rPr lang="sk-SK" sz="1500" noProof="0" err="1"/>
              <a:t>Maglódszky</a:t>
            </a:r>
            <a:r>
              <a:rPr lang="sk-SK" sz="1500" noProof="0"/>
              <a:t>“, ale v matrike úmrtí a na cintoríne na náhrobnom kameni je uvedené priezvisko „</a:t>
            </a:r>
            <a:r>
              <a:rPr lang="sk-SK" sz="1500" noProof="0" err="1"/>
              <a:t>Maglovský</a:t>
            </a:r>
            <a:r>
              <a:rPr lang="sk-SK" sz="1500" noProof="0"/>
              <a:t>“. </a:t>
            </a:r>
          </a:p>
          <a:p>
            <a:pPr marL="0" indent="0">
              <a:buNone/>
            </a:pPr>
            <a:endParaRPr lang="sk-SK" sz="1400" noProof="0"/>
          </a:p>
          <a:p>
            <a:pPr marL="0" indent="0">
              <a:buNone/>
            </a:pPr>
            <a:r>
              <a:rPr lang="sk-SK" sz="1400" noProof="0"/>
              <a:t>Krst:</a:t>
            </a:r>
          </a:p>
          <a:p>
            <a:pPr marL="0" indent="0">
              <a:buNone/>
            </a:pPr>
            <a:endParaRPr lang="sk-SK" sz="1400" noProof="0"/>
          </a:p>
          <a:p>
            <a:pPr marL="0" indent="0">
              <a:buNone/>
            </a:pPr>
            <a:endParaRPr lang="sk-SK" sz="1400" noProof="0"/>
          </a:p>
          <a:p>
            <a:pPr marL="0" indent="0">
              <a:buNone/>
            </a:pPr>
            <a:endParaRPr lang="sk-SK" sz="1400" noProof="0"/>
          </a:p>
          <a:p>
            <a:pPr marL="0" indent="0">
              <a:buNone/>
            </a:pPr>
            <a:r>
              <a:rPr lang="sk-SK" sz="1400" noProof="0"/>
              <a:t>Sobáš:</a:t>
            </a:r>
          </a:p>
          <a:p>
            <a:pPr marL="0" indent="0">
              <a:buNone/>
            </a:pPr>
            <a:endParaRPr lang="sk-SK" noProof="0"/>
          </a:p>
          <a:p>
            <a:pPr marL="0" indent="0">
              <a:buNone/>
            </a:pPr>
            <a:endParaRPr lang="sk-SK" sz="1400" noProof="0"/>
          </a:p>
          <a:p>
            <a:pPr marL="0" indent="0">
              <a:buNone/>
            </a:pPr>
            <a:endParaRPr lang="sk-SK" sz="1400" noProof="0"/>
          </a:p>
          <a:p>
            <a:pPr marL="0" indent="0">
              <a:buNone/>
            </a:pPr>
            <a:endParaRPr lang="sk-SK" sz="1400" noProof="0"/>
          </a:p>
          <a:p>
            <a:pPr marL="0" indent="0">
              <a:buNone/>
            </a:pPr>
            <a:r>
              <a:rPr lang="sk-SK" sz="1400" noProof="0"/>
              <a:t>Úmrtie: </a:t>
            </a:r>
          </a:p>
          <a:p>
            <a:endParaRPr lang="sk-SK" noProof="0"/>
          </a:p>
          <a:p>
            <a:endParaRPr lang="sk-SK" noProof="0"/>
          </a:p>
          <a:p>
            <a:endParaRPr lang="sk-SK" noProof="0"/>
          </a:p>
          <a:p>
            <a:endParaRPr lang="sk-SK" noProof="0"/>
          </a:p>
        </p:txBody>
      </p:sp>
      <p:sp>
        <p:nvSpPr>
          <p:cNvPr id="5" name="Rectangle 3">
            <a:extLst>
              <a:ext uri="{FF2B5EF4-FFF2-40B4-BE49-F238E27FC236}">
                <a16:creationId xmlns:a16="http://schemas.microsoft.com/office/drawing/2014/main" id="{06FE9315-9E01-EFAB-EBFB-9B4ED9A2BE26}"/>
              </a:ext>
            </a:extLst>
          </p:cNvPr>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noProof="0"/>
          </a:p>
        </p:txBody>
      </p:sp>
      <p:pic>
        <p:nvPicPr>
          <p:cNvPr id="6" name="Obrázok 5" descr="Príklad archívneho matričného záznamu o krste.">
            <a:extLst>
              <a:ext uri="{FF2B5EF4-FFF2-40B4-BE49-F238E27FC236}">
                <a16:creationId xmlns:a16="http://schemas.microsoft.com/office/drawing/2014/main" id="{381FBF86-E10E-2A47-54F4-C8B9023D7760}"/>
              </a:ext>
            </a:extLst>
          </p:cNvPr>
          <p:cNvPicPr>
            <a:picLocks noChangeAspect="1"/>
          </p:cNvPicPr>
          <p:nvPr/>
        </p:nvPicPr>
        <p:blipFill>
          <a:blip r:embed="rId2"/>
          <a:srcRect/>
          <a:stretch>
            <a:fillRect/>
          </a:stretch>
        </p:blipFill>
        <p:spPr bwMode="auto">
          <a:xfrm>
            <a:off x="1066800" y="2922162"/>
            <a:ext cx="6019800" cy="635023"/>
          </a:xfrm>
          <a:prstGeom prst="rect">
            <a:avLst/>
          </a:prstGeom>
          <a:noFill/>
          <a:ln w="9525">
            <a:noFill/>
            <a:miter lim="800000"/>
            <a:headEnd/>
            <a:tailEnd/>
          </a:ln>
        </p:spPr>
      </p:pic>
      <p:pic>
        <p:nvPicPr>
          <p:cNvPr id="7" name="Obrázok 6" descr="Príklad archívneho matričného záznamu o sobáši.">
            <a:extLst>
              <a:ext uri="{FF2B5EF4-FFF2-40B4-BE49-F238E27FC236}">
                <a16:creationId xmlns:a16="http://schemas.microsoft.com/office/drawing/2014/main" id="{CE2E776A-7E8C-4B07-7AD1-8E6B7C685DD9}"/>
              </a:ext>
            </a:extLst>
          </p:cNvPr>
          <p:cNvPicPr>
            <a:picLocks noChangeAspect="1"/>
          </p:cNvPicPr>
          <p:nvPr/>
        </p:nvPicPr>
        <p:blipFill>
          <a:blip r:embed="rId2"/>
          <a:srcRect r="1835"/>
          <a:stretch>
            <a:fillRect/>
          </a:stretch>
        </p:blipFill>
        <p:spPr bwMode="auto">
          <a:xfrm>
            <a:off x="533400" y="4256362"/>
            <a:ext cx="8077200" cy="760730"/>
          </a:xfrm>
          <a:prstGeom prst="rect">
            <a:avLst/>
          </a:prstGeom>
          <a:noFill/>
          <a:ln w="9525">
            <a:noFill/>
            <a:miter lim="800000"/>
            <a:headEnd/>
            <a:tailEnd/>
          </a:ln>
        </p:spPr>
      </p:pic>
      <p:pic>
        <p:nvPicPr>
          <p:cNvPr id="8" name="Obrázok 7" descr="Príklad archívneho matričného záznamu o úmrtí.">
            <a:extLst>
              <a:ext uri="{FF2B5EF4-FFF2-40B4-BE49-F238E27FC236}">
                <a16:creationId xmlns:a16="http://schemas.microsoft.com/office/drawing/2014/main" id="{57DA0D37-6809-955A-5315-9D4FF71BB757}"/>
              </a:ext>
            </a:extLst>
          </p:cNvPr>
          <p:cNvPicPr>
            <a:picLocks noChangeAspect="1"/>
          </p:cNvPicPr>
          <p:nvPr/>
        </p:nvPicPr>
        <p:blipFill>
          <a:blip r:embed="rId3"/>
          <a:srcRect/>
          <a:stretch>
            <a:fillRect/>
          </a:stretch>
        </p:blipFill>
        <p:spPr bwMode="auto">
          <a:xfrm>
            <a:off x="1196340" y="5550494"/>
            <a:ext cx="5760720" cy="8166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EF85E7FA-622C-F328-D1EE-60E78041ADC9}"/>
              </a:ext>
            </a:extLst>
          </p:cNvPr>
          <p:cNvSpPr>
            <a:spLocks noGrp="1"/>
          </p:cNvSpPr>
          <p:nvPr>
            <p:ph idx="1"/>
          </p:nvPr>
        </p:nvSpPr>
        <p:spPr/>
        <p:txBody>
          <a:bodyPr>
            <a:normAutofit/>
          </a:bodyPr>
          <a:lstStyle/>
          <a:p>
            <a:pPr marL="0" indent="0">
              <a:buNone/>
            </a:pPr>
            <a:r>
              <a:rPr lang="sk-SK" sz="1400" noProof="0"/>
              <a:t>Hrob:</a:t>
            </a:r>
          </a:p>
          <a:p>
            <a:pPr marL="0" indent="0">
              <a:buNone/>
            </a:pPr>
            <a:endParaRPr lang="sk-SK" sz="1400" noProof="0"/>
          </a:p>
          <a:p>
            <a:pPr marL="0" indent="0">
              <a:buNone/>
            </a:pPr>
            <a:endParaRPr lang="sk-SK" sz="1400" noProof="0"/>
          </a:p>
        </p:txBody>
      </p:sp>
      <p:pic>
        <p:nvPicPr>
          <p:cNvPr id="4" name="Obrázok 3" descr="Obrázok, na ktorom je exteriér cintorína, hrob rodiny Maglovsky pozostávajúci z náhrobného kameňa a dreveného kríža. &#10;&#10;">
            <a:extLst>
              <a:ext uri="{FF2B5EF4-FFF2-40B4-BE49-F238E27FC236}">
                <a16:creationId xmlns:a16="http://schemas.microsoft.com/office/drawing/2014/main" id="{0747A1BB-29B3-DE27-2274-C2C0C4C59122}"/>
              </a:ext>
            </a:extLst>
          </p:cNvPr>
          <p:cNvPicPr>
            <a:picLocks noChangeAspect="1"/>
          </p:cNvPicPr>
          <p:nvPr/>
        </p:nvPicPr>
        <p:blipFill>
          <a:blip r:embed="rId2"/>
          <a:srcRect/>
          <a:stretch>
            <a:fillRect/>
          </a:stretch>
        </p:blipFill>
        <p:spPr bwMode="auto">
          <a:xfrm>
            <a:off x="1219200" y="1636643"/>
            <a:ext cx="6267450" cy="3676650"/>
          </a:xfrm>
          <a:prstGeom prst="rect">
            <a:avLst/>
          </a:prstGeom>
          <a:noFill/>
          <a:ln w="9525">
            <a:noFill/>
            <a:miter lim="800000"/>
            <a:headEnd/>
            <a:tailEnd/>
          </a:ln>
        </p:spPr>
      </p:pic>
    </p:spTree>
    <p:extLst>
      <p:ext uri="{BB962C8B-B14F-4D97-AF65-F5344CB8AC3E}">
        <p14:creationId xmlns:p14="http://schemas.microsoft.com/office/powerpoint/2010/main" val="389697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492AE16-9ADE-F166-3304-86B97F3A0C66}"/>
              </a:ext>
            </a:extLst>
          </p:cNvPr>
          <p:cNvSpPr>
            <a:spLocks noGrp="1"/>
          </p:cNvSpPr>
          <p:nvPr>
            <p:ph idx="1"/>
          </p:nvPr>
        </p:nvSpPr>
        <p:spPr>
          <a:xfrm>
            <a:off x="457200" y="914400"/>
            <a:ext cx="8229600" cy="4525963"/>
          </a:xfrm>
        </p:spPr>
        <p:txBody>
          <a:bodyPr>
            <a:normAutofit fontScale="70000" lnSpcReduction="20000"/>
          </a:bodyPr>
          <a:lstStyle/>
          <a:p>
            <a:pPr algn="just"/>
            <a:r>
              <a:rPr lang="sk-SK" noProof="0"/>
              <a:t>Vzhľadom na výlučný výskyt priezviska „</a:t>
            </a:r>
            <a:r>
              <a:rPr lang="sk-SK" noProof="0" err="1"/>
              <a:t>Maglovský</a:t>
            </a:r>
            <a:r>
              <a:rPr lang="sk-SK" noProof="0"/>
              <a:t>“ na cintorínoch v </a:t>
            </a:r>
            <a:r>
              <a:rPr lang="sk-SK" noProof="0" err="1"/>
              <a:t>Kulpíne</a:t>
            </a:r>
            <a:r>
              <a:rPr lang="sk-SK" noProof="0"/>
              <a:t> a Báčskom Petrovci bez výnimiek v podobe „</a:t>
            </a:r>
            <a:r>
              <a:rPr lang="sk-SK" noProof="0" err="1"/>
              <a:t>Maglovský</a:t>
            </a:r>
            <a:r>
              <a:rPr lang="sk-SK" noProof="0"/>
              <a:t>“ (nie „</a:t>
            </a:r>
            <a:r>
              <a:rPr lang="sk-SK" noProof="0" err="1"/>
              <a:t>Maglódsky</a:t>
            </a:r>
            <a:r>
              <a:rPr lang="sk-SK" noProof="0"/>
              <a:t>“) sa podľa nášho názoru možno domnievať, že podoba priezviska, s akou sa označujú jeho nositelia v daných obciach, je „</a:t>
            </a:r>
            <a:r>
              <a:rPr lang="sk-SK" noProof="0" err="1"/>
              <a:t>Maglovský</a:t>
            </a:r>
            <a:r>
              <a:rPr lang="sk-SK" noProof="0"/>
              <a:t>“ a tvar „</a:t>
            </a:r>
            <a:r>
              <a:rPr lang="sk-SK" noProof="0" err="1"/>
              <a:t>Maglódsky</a:t>
            </a:r>
            <a:r>
              <a:rPr lang="sk-SK" noProof="0"/>
              <a:t>“ mohol byť následkom vplyvu maďarčiny pri vedení matriky (samotný </a:t>
            </a:r>
            <a:r>
              <a:rPr lang="sk-SK" noProof="0" err="1"/>
              <a:t>Maglód</a:t>
            </a:r>
            <a:r>
              <a:rPr lang="sk-SK" noProof="0"/>
              <a:t> je obec v Maďarsku, v minulosti aj so slovenským obyvateľstvom, odkiaľ možno predkovia dnešných </a:t>
            </a:r>
            <a:r>
              <a:rPr lang="sk-SK" noProof="0" err="1"/>
              <a:t>Maglovských</a:t>
            </a:r>
            <a:r>
              <a:rPr lang="sk-SK" noProof="0"/>
              <a:t> prichádzali do Báčky). </a:t>
            </a:r>
          </a:p>
          <a:p>
            <a:pPr marL="0" indent="0" algn="just">
              <a:buNone/>
            </a:pPr>
            <a:endParaRPr lang="sk-SK" noProof="0"/>
          </a:p>
          <a:p>
            <a:pPr algn="just"/>
            <a:r>
              <a:rPr lang="sk-SK" noProof="0"/>
              <a:t>Avšak – prečo napríklad ešte v roku 1974, dávno po ukončení vplyvu maďarčiny na vedenie cirkevnej matriky, bol v </a:t>
            </a:r>
            <a:r>
              <a:rPr lang="sk-SK" noProof="0" err="1"/>
              <a:t>Kulpíne</a:t>
            </a:r>
            <a:r>
              <a:rPr lang="sk-SK" noProof="0"/>
              <a:t> matričný zápis (nie osamotený) v tvare „</a:t>
            </a:r>
            <a:r>
              <a:rPr lang="sk-SK" noProof="0" err="1"/>
              <a:t>Maglódsky</a:t>
            </a:r>
            <a:r>
              <a:rPr lang="sk-SK" noProof="0"/>
              <a:t>“ (pri úmrtí osoby, ktorá je pochovaná s priezviskom na pomníku znejúcim ako „</a:t>
            </a:r>
            <a:r>
              <a:rPr lang="sk-SK" noProof="0" err="1"/>
              <a:t>Maglovsky</a:t>
            </a:r>
            <a:r>
              <a:rPr lang="sk-SK" noProof="0"/>
              <a:t>“)? Nalistoval si farár záznam o narodení a keď videl zapísané priezvisko „</a:t>
            </a:r>
            <a:r>
              <a:rPr lang="sk-SK" noProof="0" err="1"/>
              <a:t>Maglódszky</a:t>
            </a:r>
            <a:r>
              <a:rPr lang="sk-SK" noProof="0"/>
              <a:t>“, prevzal ho automaticky aj do zápisu o úmrtí? </a:t>
            </a:r>
          </a:p>
        </p:txBody>
      </p:sp>
    </p:spTree>
    <p:extLst>
      <p:ext uri="{BB962C8B-B14F-4D97-AF65-F5344CB8AC3E}">
        <p14:creationId xmlns:p14="http://schemas.microsoft.com/office/powerpoint/2010/main" val="161079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BB2BCED-F3C1-E47D-765A-ECCAEE8CEE63}"/>
              </a:ext>
            </a:extLst>
          </p:cNvPr>
          <p:cNvSpPr>
            <a:spLocks noGrp="1"/>
          </p:cNvSpPr>
          <p:nvPr>
            <p:ph type="title"/>
          </p:nvPr>
        </p:nvSpPr>
        <p:spPr/>
        <p:txBody>
          <a:bodyPr>
            <a:normAutofit/>
          </a:bodyPr>
          <a:lstStyle/>
          <a:p>
            <a:r>
              <a:rPr lang="sk-SK" sz="2000" noProof="0"/>
              <a:t>Tá istá osoba – odlišná podoba priezviska v matričnom zázname o úmrtí (1974) a odlišná podoba priezviska na hrobe (</a:t>
            </a:r>
            <a:r>
              <a:rPr lang="sk-SK" sz="2000" noProof="0" err="1"/>
              <a:t>Kulpín</a:t>
            </a:r>
            <a:r>
              <a:rPr lang="sk-SK" sz="2000" noProof="0"/>
              <a:t>)</a:t>
            </a:r>
          </a:p>
        </p:txBody>
      </p:sp>
      <p:pic>
        <p:nvPicPr>
          <p:cNvPr id="4" name="Zástupný objekt pre obsah 3" descr="Obrázok archívneho matričného záznamu, na ktorom je rukou písaný text.&#10;">
            <a:extLst>
              <a:ext uri="{FF2B5EF4-FFF2-40B4-BE49-F238E27FC236}">
                <a16:creationId xmlns:a16="http://schemas.microsoft.com/office/drawing/2014/main" id="{98C8DF4A-E04D-1F09-1700-91EB0F5625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1" y="2514600"/>
            <a:ext cx="4038600" cy="1959984"/>
          </a:xfrm>
          <a:prstGeom prst="rect">
            <a:avLst/>
          </a:prstGeom>
          <a:noFill/>
          <a:ln>
            <a:noFill/>
          </a:ln>
        </p:spPr>
      </p:pic>
      <p:pic>
        <p:nvPicPr>
          <p:cNvPr id="7" name="Zástupný objekt pre obsah 6" descr="Fotografia betónového kríža na cintoríne s čiernym nápisom: ‚JURAJ MAGLOVSKY‘ na vodorovnom ramene. Na zvislom ramene sú roky ‚1904‘ hore a ‚1974‘ dole, označujúce dátum narodenia a úmrtia. V pozadí sú viditeľné ďalšie hroby, zemina a zeleň">
            <a:extLst>
              <a:ext uri="{FF2B5EF4-FFF2-40B4-BE49-F238E27FC236}">
                <a16:creationId xmlns:a16="http://schemas.microsoft.com/office/drawing/2014/main" id="{0CFECD8F-7AB5-3D9E-A3E9-7E19324234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00201"/>
            <a:ext cx="4038600" cy="4114800"/>
          </a:xfrm>
          <a:prstGeom prst="rect">
            <a:avLst/>
          </a:prstGeom>
          <a:noFill/>
          <a:ln>
            <a:noFill/>
          </a:ln>
        </p:spPr>
      </p:pic>
    </p:spTree>
    <p:extLst>
      <p:ext uri="{BB962C8B-B14F-4D97-AF65-F5344CB8AC3E}">
        <p14:creationId xmlns:p14="http://schemas.microsoft.com/office/powerpoint/2010/main" val="355455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211FD-865C-6737-E5FF-BA7D5A54500E}"/>
              </a:ext>
            </a:extLst>
          </p:cNvPr>
          <p:cNvSpPr>
            <a:spLocks noGrp="1"/>
          </p:cNvSpPr>
          <p:nvPr>
            <p:ph type="title"/>
          </p:nvPr>
        </p:nvSpPr>
        <p:spPr/>
        <p:txBody>
          <a:bodyPr>
            <a:normAutofit/>
          </a:bodyPr>
          <a:lstStyle/>
          <a:p>
            <a:r>
              <a:rPr lang="sk-SK" sz="3000" noProof="0"/>
              <a:t>Príklady problémov pri normalizácii priezvisk</a:t>
            </a:r>
            <a:br>
              <a:rPr lang="sk-SK" sz="3000" noProof="0"/>
            </a:br>
            <a:r>
              <a:rPr lang="sk-SK" sz="3000" noProof="0"/>
              <a:t>- č. 2</a:t>
            </a:r>
          </a:p>
        </p:txBody>
      </p:sp>
      <p:sp>
        <p:nvSpPr>
          <p:cNvPr id="3" name="Zástupný objekt pre obsah 2">
            <a:extLst>
              <a:ext uri="{FF2B5EF4-FFF2-40B4-BE49-F238E27FC236}">
                <a16:creationId xmlns:a16="http://schemas.microsoft.com/office/drawing/2014/main" id="{0727323F-3583-C278-0363-973C632D7C75}"/>
              </a:ext>
            </a:extLst>
          </p:cNvPr>
          <p:cNvSpPr>
            <a:spLocks noGrp="1"/>
          </p:cNvSpPr>
          <p:nvPr>
            <p:ph idx="1"/>
          </p:nvPr>
        </p:nvSpPr>
        <p:spPr>
          <a:xfrm>
            <a:off x="381000" y="1371600"/>
            <a:ext cx="8229600" cy="4953000"/>
          </a:xfrm>
        </p:spPr>
        <p:txBody>
          <a:bodyPr>
            <a:normAutofit/>
          </a:bodyPr>
          <a:lstStyle/>
          <a:p>
            <a:pPr marL="0" indent="0">
              <a:buNone/>
            </a:pPr>
            <a:r>
              <a:rPr lang="sk-SK" sz="1500" noProof="0"/>
              <a:t>Priezvisko </a:t>
            </a:r>
            <a:r>
              <a:rPr lang="sk-SK" sz="1500" b="1" noProof="0"/>
              <a:t>Pavlov</a:t>
            </a:r>
          </a:p>
          <a:p>
            <a:pPr algn="just"/>
            <a:r>
              <a:rPr lang="sk-SK" sz="1500" noProof="0"/>
              <a:t>V starších záznamoch v petrovskej matrike z latinského obdobia sa možno stretnúť s tým, že priezvisko „Pavlov“ bolo zapisované najmä ako priezvisko otca ženícha/nevesty v zázname o sobáši alebo ako priezvisko otca v zázname o úmrtí dieťaťa v podobe „Paula“ – išlo pravdepodobne o skloňovanie priezviska „Pavlov“ („</a:t>
            </a:r>
            <a:r>
              <a:rPr lang="sk-SK" sz="1500" noProof="0" err="1"/>
              <a:t>Paulov</a:t>
            </a:r>
            <a:r>
              <a:rPr lang="sk-SK" sz="1500" noProof="0"/>
              <a:t>“) v latinčine (genitív).</a:t>
            </a:r>
          </a:p>
          <a:p>
            <a:pPr algn="just"/>
            <a:r>
              <a:rPr lang="sk-SK" sz="1500" noProof="0"/>
              <a:t>Pri niektorých priezviskách (najčastejšie odvodených od krstného mena) je potrebné dať si pozor na to, že priezvisko môže byť v niektorých záznamoch v latinčine farárom „vyskloňované“ (aj to aj prípadným svojpomocným spôsobom). </a:t>
            </a:r>
          </a:p>
          <a:p>
            <a:pPr algn="just"/>
            <a:r>
              <a:rPr lang="sk-SK" sz="1500" noProof="0"/>
              <a:t>Napr. zápis krstu z 5. 9. 1818: </a:t>
            </a:r>
          </a:p>
          <a:p>
            <a:pPr algn="just"/>
            <a:endParaRPr lang="sk-SK" sz="1500" noProof="0"/>
          </a:p>
          <a:p>
            <a:pPr marL="0" indent="0" algn="just">
              <a:buNone/>
            </a:pPr>
            <a:r>
              <a:rPr lang="sk-SK" sz="1500" noProof="0"/>
              <a:t>        V zázname o sobáši rodičov z 3. 11. 1800 je meno a priezvisko otca vyskloňované v podobe        „</a:t>
            </a:r>
            <a:r>
              <a:rPr lang="sk-SK" sz="1500" i="1" noProof="0" err="1"/>
              <a:t>Mathiae</a:t>
            </a:r>
            <a:r>
              <a:rPr lang="sk-SK" sz="1500" noProof="0"/>
              <a:t> </a:t>
            </a:r>
            <a:r>
              <a:rPr lang="sk-SK" sz="1500" i="1" noProof="0"/>
              <a:t>Paula</a:t>
            </a:r>
            <a:r>
              <a:rPr lang="sk-SK" sz="1500" noProof="0"/>
              <a:t> (...) </a:t>
            </a:r>
            <a:r>
              <a:rPr lang="sk-SK" sz="1500" i="1" noProof="0" err="1"/>
              <a:t>fil</a:t>
            </a:r>
            <a:r>
              <a:rPr lang="sk-SK" sz="1500" noProof="0"/>
              <a:t>.“ (čiže Mateja Pavlova syn – navyše je odlišné aj krstné meno otca oproti zápisu o krste):</a:t>
            </a:r>
          </a:p>
          <a:p>
            <a:pPr marL="0" indent="0" algn="just">
              <a:buNone/>
            </a:pPr>
            <a:endParaRPr lang="sk-SK" sz="1500" noProof="0"/>
          </a:p>
          <a:p>
            <a:pPr marL="0" indent="0" algn="just">
              <a:buNone/>
            </a:pPr>
            <a:endParaRPr lang="sk-SK" sz="1500" noProof="0"/>
          </a:p>
          <a:p>
            <a:pPr marL="0" indent="0" algn="just">
              <a:buNone/>
            </a:pPr>
            <a:r>
              <a:rPr lang="sk-SK" sz="1500" noProof="0"/>
              <a:t>         V úmrtiach je otec zapísaný ako Pavlov („</a:t>
            </a:r>
            <a:r>
              <a:rPr lang="sk-SK" sz="1500" i="1" noProof="0" err="1"/>
              <a:t>Paulov</a:t>
            </a:r>
            <a:r>
              <a:rPr lang="sk-SK" sz="1500" noProof="0"/>
              <a:t>“): </a:t>
            </a:r>
          </a:p>
          <a:p>
            <a:pPr marL="0" indent="0" algn="just">
              <a:buNone/>
            </a:pPr>
            <a:endParaRPr lang="sk-SK" sz="1500" noProof="0"/>
          </a:p>
          <a:p>
            <a:pPr marL="0" indent="0" algn="just">
              <a:buNone/>
            </a:pPr>
            <a:endParaRPr lang="sk-SK" sz="1500" noProof="0"/>
          </a:p>
        </p:txBody>
      </p:sp>
      <p:pic>
        <p:nvPicPr>
          <p:cNvPr id="4" name="Obrázok 3" descr="Príklad archívneho matričného záznamu o krste.">
            <a:extLst>
              <a:ext uri="{FF2B5EF4-FFF2-40B4-BE49-F238E27FC236}">
                <a16:creationId xmlns:a16="http://schemas.microsoft.com/office/drawing/2014/main" id="{77216673-CB62-4202-F1E6-535C3608CD26}"/>
              </a:ext>
            </a:extLst>
          </p:cNvPr>
          <p:cNvPicPr>
            <a:picLocks noChangeAspect="1"/>
          </p:cNvPicPr>
          <p:nvPr/>
        </p:nvPicPr>
        <p:blipFill>
          <a:blip r:embed="rId2"/>
          <a:srcRect/>
          <a:stretch>
            <a:fillRect/>
          </a:stretch>
        </p:blipFill>
        <p:spPr bwMode="auto">
          <a:xfrm>
            <a:off x="3124200" y="3403366"/>
            <a:ext cx="5760720" cy="512445"/>
          </a:xfrm>
          <a:prstGeom prst="rect">
            <a:avLst/>
          </a:prstGeom>
          <a:noFill/>
          <a:ln w="9525">
            <a:noFill/>
            <a:miter lim="800000"/>
            <a:headEnd/>
            <a:tailEnd/>
          </a:ln>
        </p:spPr>
      </p:pic>
      <p:pic>
        <p:nvPicPr>
          <p:cNvPr id="5" name="Obrázok 4" descr="Príklad archívneho matričného záznamu o sobáši.">
            <a:extLst>
              <a:ext uri="{FF2B5EF4-FFF2-40B4-BE49-F238E27FC236}">
                <a16:creationId xmlns:a16="http://schemas.microsoft.com/office/drawing/2014/main" id="{1B7AC68E-5DB9-D0B7-1EC7-DFF0B8B623B1}"/>
              </a:ext>
            </a:extLst>
          </p:cNvPr>
          <p:cNvPicPr>
            <a:picLocks noChangeAspect="1"/>
          </p:cNvPicPr>
          <p:nvPr/>
        </p:nvPicPr>
        <p:blipFill>
          <a:blip r:embed="rId3"/>
          <a:srcRect/>
          <a:stretch>
            <a:fillRect/>
          </a:stretch>
        </p:blipFill>
        <p:spPr bwMode="auto">
          <a:xfrm>
            <a:off x="1066800" y="4419600"/>
            <a:ext cx="5760720" cy="683260"/>
          </a:xfrm>
          <a:prstGeom prst="rect">
            <a:avLst/>
          </a:prstGeom>
          <a:noFill/>
          <a:ln w="9525">
            <a:noFill/>
            <a:miter lim="800000"/>
            <a:headEnd/>
            <a:tailEnd/>
          </a:ln>
        </p:spPr>
      </p:pic>
      <p:pic>
        <p:nvPicPr>
          <p:cNvPr id="6" name="Obrázok 5" descr="Príklad archívneho matričného záznamu o úmrtí.">
            <a:extLst>
              <a:ext uri="{FF2B5EF4-FFF2-40B4-BE49-F238E27FC236}">
                <a16:creationId xmlns:a16="http://schemas.microsoft.com/office/drawing/2014/main" id="{504C63B2-CC2D-0EAF-E16C-283D426074A0}"/>
              </a:ext>
            </a:extLst>
          </p:cNvPr>
          <p:cNvPicPr>
            <a:picLocks noChangeAspect="1"/>
          </p:cNvPicPr>
          <p:nvPr/>
        </p:nvPicPr>
        <p:blipFill>
          <a:blip r:embed="rId4"/>
          <a:srcRect/>
          <a:stretch>
            <a:fillRect/>
          </a:stretch>
        </p:blipFill>
        <p:spPr bwMode="auto">
          <a:xfrm>
            <a:off x="1066800" y="5500976"/>
            <a:ext cx="5943600" cy="595023"/>
          </a:xfrm>
          <a:prstGeom prst="rect">
            <a:avLst/>
          </a:prstGeom>
          <a:noFill/>
          <a:ln w="9525">
            <a:noFill/>
            <a:miter lim="800000"/>
            <a:headEnd/>
            <a:tailEnd/>
          </a:ln>
        </p:spPr>
      </p:pic>
    </p:spTree>
    <p:extLst>
      <p:ext uri="{BB962C8B-B14F-4D97-AF65-F5344CB8AC3E}">
        <p14:creationId xmlns:p14="http://schemas.microsoft.com/office/powerpoint/2010/main" val="368301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89809C-152E-DF0A-AE46-9505C4E780E7}"/>
              </a:ext>
            </a:extLst>
          </p:cNvPr>
          <p:cNvSpPr>
            <a:spLocks noGrp="1"/>
          </p:cNvSpPr>
          <p:nvPr>
            <p:ph type="title"/>
          </p:nvPr>
        </p:nvSpPr>
        <p:spPr/>
        <p:txBody>
          <a:bodyPr>
            <a:normAutofit/>
          </a:bodyPr>
          <a:lstStyle/>
          <a:p>
            <a:r>
              <a:rPr lang="sk-SK" sz="3500" noProof="0"/>
              <a:t>Pojem priezviska</a:t>
            </a:r>
          </a:p>
        </p:txBody>
      </p:sp>
      <p:sp>
        <p:nvSpPr>
          <p:cNvPr id="3" name="Zástupný objekt pre obsah 2">
            <a:extLst>
              <a:ext uri="{FF2B5EF4-FFF2-40B4-BE49-F238E27FC236}">
                <a16:creationId xmlns:a16="http://schemas.microsoft.com/office/drawing/2014/main" id="{325F64A5-2A21-D5CF-BE33-E4BF637A36F3}"/>
              </a:ext>
            </a:extLst>
          </p:cNvPr>
          <p:cNvSpPr>
            <a:spLocks noGrp="1"/>
          </p:cNvSpPr>
          <p:nvPr>
            <p:ph idx="1"/>
          </p:nvPr>
        </p:nvSpPr>
        <p:spPr>
          <a:xfrm>
            <a:off x="457200" y="1219200"/>
            <a:ext cx="8229600" cy="5181600"/>
          </a:xfrm>
        </p:spPr>
        <p:txBody>
          <a:bodyPr>
            <a:noAutofit/>
          </a:bodyPr>
          <a:lstStyle/>
          <a:p>
            <a:pPr algn="just"/>
            <a:r>
              <a:rPr lang="sk-SK" sz="1550" b="1" noProof="0"/>
              <a:t>Priezvisko</a:t>
            </a:r>
            <a:r>
              <a:rPr lang="sk-SK" sz="1550" noProof="0"/>
              <a:t> – časť osobného mena označujúceho osobu v dvojmennej pomenovacej sústave osobných mien, predstavujúca rodové (rodinné) meno, ktoré sa zásadne dedí a pridáva sa k rodnému menu na konkretizáciu osoby; dvojmenná sústava osobných mien bola povinne zavedená v Habsburskej monarchii za vlády Jozefa II. (1780-1790), hoci na území dnešného Slovenska sa používala už niekoľko storočí predtým (najskôr u príslušníkov šľachty, následne u mešťanov a najneskôr u poddaných na dedine: od 17. – 18. storočia. </a:t>
            </a:r>
          </a:p>
          <a:p>
            <a:pPr algn="just"/>
            <a:endParaRPr lang="sk-SK" sz="1550" noProof="0"/>
          </a:p>
          <a:p>
            <a:pPr algn="just"/>
            <a:r>
              <a:rPr lang="sk-SK" sz="1550" noProof="0"/>
              <a:t>„Medzistupňom“ medzi jednomennou pomenovacou sústavou, obsahujúcou iba krstné (rodné) meno, boli tzv. </a:t>
            </a:r>
            <a:r>
              <a:rPr lang="sk-SK" sz="1550" b="1" noProof="0"/>
              <a:t>prímená</a:t>
            </a:r>
            <a:r>
              <a:rPr lang="sk-SK" sz="1550" noProof="0"/>
              <a:t> pridávané ku krstnému menu – tieto neboli povinne dedičné, mohli sa meniť (hoci s postupom času sa ich dedičnosť posilňovala), predstavovali základ neskorších povinných priezvisk (napr. Ján s prímenom „kováč“ – prímeno sa stalo priezviskom). </a:t>
            </a:r>
          </a:p>
          <a:p>
            <a:pPr algn="just"/>
            <a:endParaRPr lang="sk-SK" sz="1550" noProof="0"/>
          </a:p>
          <a:p>
            <a:pPr algn="just"/>
            <a:r>
              <a:rPr lang="sk-SK" sz="1550" noProof="0"/>
              <a:t>Prímená sa však vyskytovali aj po 18. storočí ako neúradný doplnok k priezviskám (resp. prezývka) – najmä v prípade priezvisk s rozsiahlym počtom nositeľov, kde sa za účelom nezameniteľného označenia konkrétneho príslušníka vyžadovalo pridať ku krstnému menu a priezvisku ešte prezývku (prímeno). Problematike prímen Slovákov z Vojvodiny sa venujú Daniela </a:t>
            </a:r>
            <a:r>
              <a:rPr lang="sk-SK" sz="1550" noProof="0" err="1"/>
              <a:t>Marčoková</a:t>
            </a:r>
            <a:r>
              <a:rPr lang="sk-SK" sz="1550" noProof="0"/>
              <a:t> a Anna </a:t>
            </a:r>
            <a:r>
              <a:rPr lang="sk-SK" sz="1550" noProof="0" err="1"/>
              <a:t>Makišová</a:t>
            </a:r>
            <a:r>
              <a:rPr lang="sk-SK" sz="1550" noProof="0"/>
              <a:t>, ktoré publikovali príspevky napríklad o prímenách v </a:t>
            </a:r>
            <a:r>
              <a:rPr lang="sk-SK" sz="1550" noProof="0" err="1"/>
              <a:t>Kysáči</a:t>
            </a:r>
            <a:r>
              <a:rPr lang="sk-SK" sz="1550" noProof="0"/>
              <a:t>, v niektorých slovenských osadách Banátu (</a:t>
            </a:r>
            <a:r>
              <a:rPr lang="sk-SK" sz="1550" noProof="0" err="1"/>
              <a:t>Aradáč</a:t>
            </a:r>
            <a:r>
              <a:rPr lang="sk-SK" sz="1550" noProof="0"/>
              <a:t>, Jánošík, </a:t>
            </a:r>
            <a:r>
              <a:rPr lang="sk-SK" sz="1550" noProof="0" err="1"/>
              <a:t>Kovačica</a:t>
            </a:r>
            <a:r>
              <a:rPr lang="sk-SK" sz="1550" noProof="0"/>
              <a:t>), v Báčskom Petrovci, </a:t>
            </a:r>
            <a:r>
              <a:rPr lang="sk-SK" sz="1550" noProof="0" err="1"/>
              <a:t>Hložanoch</a:t>
            </a:r>
            <a:r>
              <a:rPr lang="sk-SK" sz="1550" noProof="0"/>
              <a:t> a </a:t>
            </a:r>
            <a:r>
              <a:rPr lang="sk-SK" sz="1550" noProof="0" err="1"/>
              <a:t>Kulpíne</a:t>
            </a:r>
            <a:r>
              <a:rPr lang="sk-SK" sz="1550" noProof="0"/>
              <a:t>, kde sú obsiahnuté zoznamy zaznamenaných prímen od informátorov, miestnych obyvateľov.</a:t>
            </a:r>
          </a:p>
        </p:txBody>
      </p:sp>
    </p:spTree>
    <p:extLst>
      <p:ext uri="{BB962C8B-B14F-4D97-AF65-F5344CB8AC3E}">
        <p14:creationId xmlns:p14="http://schemas.microsoft.com/office/powerpoint/2010/main" val="124796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CC9017-9E16-985E-6D61-5E6C6D1682E1}"/>
              </a:ext>
            </a:extLst>
          </p:cNvPr>
          <p:cNvSpPr>
            <a:spLocks noGrp="1"/>
          </p:cNvSpPr>
          <p:nvPr>
            <p:ph type="title"/>
          </p:nvPr>
        </p:nvSpPr>
        <p:spPr/>
        <p:txBody>
          <a:bodyPr>
            <a:normAutofit/>
          </a:bodyPr>
          <a:lstStyle/>
          <a:p>
            <a:r>
              <a:rPr lang="sk-SK" sz="3000" noProof="0"/>
              <a:t>Príklady problémov pri normalizácii priezvisk</a:t>
            </a:r>
            <a:br>
              <a:rPr lang="sk-SK" sz="3000" noProof="0"/>
            </a:br>
            <a:r>
              <a:rPr lang="sk-SK" sz="3000" noProof="0"/>
              <a:t>- č. 3</a:t>
            </a:r>
          </a:p>
        </p:txBody>
      </p:sp>
      <p:sp>
        <p:nvSpPr>
          <p:cNvPr id="3" name="Zástupný objekt pre obsah 2">
            <a:extLst>
              <a:ext uri="{FF2B5EF4-FFF2-40B4-BE49-F238E27FC236}">
                <a16:creationId xmlns:a16="http://schemas.microsoft.com/office/drawing/2014/main" id="{88D64580-5462-F46A-5B74-15C8CDA0F203}"/>
              </a:ext>
            </a:extLst>
          </p:cNvPr>
          <p:cNvSpPr>
            <a:spLocks noGrp="1"/>
          </p:cNvSpPr>
          <p:nvPr>
            <p:ph idx="1"/>
          </p:nvPr>
        </p:nvSpPr>
        <p:spPr/>
        <p:txBody>
          <a:bodyPr>
            <a:normAutofit lnSpcReduction="10000"/>
          </a:bodyPr>
          <a:lstStyle/>
          <a:p>
            <a:pPr marL="0" indent="0">
              <a:buNone/>
            </a:pPr>
            <a:r>
              <a:rPr lang="sk-SK" sz="2000" noProof="0"/>
              <a:t>Priezvisko </a:t>
            </a:r>
            <a:r>
              <a:rPr lang="sk-SK" sz="2000" b="1" noProof="0" err="1"/>
              <a:t>Boldiš</a:t>
            </a:r>
            <a:r>
              <a:rPr lang="sk-SK" sz="2000" b="1" noProof="0"/>
              <a:t> – </a:t>
            </a:r>
            <a:r>
              <a:rPr lang="sk-SK" sz="2000" b="1" noProof="0" err="1"/>
              <a:t>Bovdiš</a:t>
            </a:r>
            <a:r>
              <a:rPr lang="sk-SK" sz="2000" b="1" noProof="0"/>
              <a:t>:</a:t>
            </a:r>
          </a:p>
          <a:p>
            <a:pPr marL="0" indent="0">
              <a:buNone/>
            </a:pPr>
            <a:endParaRPr lang="sk-SK" sz="2000" b="1" noProof="0"/>
          </a:p>
          <a:p>
            <a:pPr algn="just"/>
            <a:r>
              <a:rPr lang="sk-SK" sz="2000" noProof="0"/>
              <a:t>Na základe analýzy petrovských matrík možno uviesť, že predmetné priezvisko bolo zapisované od roku 1784 až do roku 1864 zásadne v tvare „</a:t>
            </a:r>
            <a:r>
              <a:rPr lang="sk-SK" sz="2000" b="1" noProof="0" err="1"/>
              <a:t>Boldiš</a:t>
            </a:r>
            <a:r>
              <a:rPr lang="sk-SK" sz="2000" noProof="0"/>
              <a:t>“ („</a:t>
            </a:r>
            <a:r>
              <a:rPr lang="sk-SK" sz="2000" noProof="0" err="1"/>
              <a:t>Boldis</a:t>
            </a:r>
            <a:r>
              <a:rPr lang="sk-SK" sz="2000" noProof="0"/>
              <a:t>“) a po roku 1864 sa zapisovalo prevažne v tvare „</a:t>
            </a:r>
            <a:r>
              <a:rPr lang="sk-SK" sz="2000" b="1" noProof="0" err="1"/>
              <a:t>Bovdiš</a:t>
            </a:r>
            <a:r>
              <a:rPr lang="sk-SK" sz="2000" noProof="0"/>
              <a:t>“ („</a:t>
            </a:r>
            <a:r>
              <a:rPr lang="sk-SK" sz="2000" noProof="0" err="1"/>
              <a:t>Boudis</a:t>
            </a:r>
            <a:r>
              <a:rPr lang="sk-SK" sz="2000" noProof="0"/>
              <a:t>“, „</a:t>
            </a:r>
            <a:r>
              <a:rPr lang="sk-SK" sz="2000" noProof="0" err="1"/>
              <a:t>Bovdis</a:t>
            </a:r>
            <a:r>
              <a:rPr lang="sk-SK" sz="2000" noProof="0"/>
              <a:t>“).</a:t>
            </a:r>
          </a:p>
          <a:p>
            <a:pPr algn="just"/>
            <a:r>
              <a:rPr lang="sk-SK" sz="2000" noProof="0"/>
              <a:t>Na cintoríne v Báčskom Petrovci sa vyskytuje predmetné priezvisko iba v podobe </a:t>
            </a:r>
            <a:r>
              <a:rPr lang="sk-SK" sz="2000" noProof="0" err="1"/>
              <a:t>Bovdiš</a:t>
            </a:r>
            <a:r>
              <a:rPr lang="sk-SK" sz="2000" noProof="0"/>
              <a:t>. Počas pobytu v Petrovci nám miestny nositeľ predmetného priezviska uviedol, že pôvodný tvar bol </a:t>
            </a:r>
            <a:r>
              <a:rPr lang="sk-SK" sz="2000" noProof="0" err="1"/>
              <a:t>Boldiš</a:t>
            </a:r>
            <a:r>
              <a:rPr lang="sk-SK" sz="2000" noProof="0"/>
              <a:t> a k zmene na </a:t>
            </a:r>
            <a:r>
              <a:rPr lang="sk-SK" sz="2000" noProof="0" err="1"/>
              <a:t>Bovdiš</a:t>
            </a:r>
            <a:r>
              <a:rPr lang="sk-SK" sz="2000" noProof="0"/>
              <a:t> došlo pod vplyvom maďarizácie. </a:t>
            </a:r>
          </a:p>
          <a:p>
            <a:pPr algn="just"/>
            <a:r>
              <a:rPr lang="sk-SK" sz="2000" noProof="0"/>
              <a:t>Ján </a:t>
            </a:r>
            <a:r>
              <a:rPr lang="sk-SK" sz="2000" noProof="0" err="1"/>
              <a:t>Kulík</a:t>
            </a:r>
            <a:r>
              <a:rPr lang="sk-SK" sz="2000" noProof="0"/>
              <a:t> v jeho materiáli „</a:t>
            </a:r>
            <a:r>
              <a:rPr lang="sk-SK" sz="2000" noProof="0" err="1"/>
              <a:t>Kulpínske</a:t>
            </a:r>
            <a:r>
              <a:rPr lang="sk-SK" sz="2000" noProof="0"/>
              <a:t> priezviská“ dostupnom na internete uvádza, že aj keď sa priezvisko písalo v tvare </a:t>
            </a:r>
            <a:r>
              <a:rPr lang="sk-SK" sz="2000" noProof="0" err="1"/>
              <a:t>Boldiš</a:t>
            </a:r>
            <a:r>
              <a:rPr lang="sk-SK" sz="2000" noProof="0"/>
              <a:t>, „</a:t>
            </a:r>
            <a:r>
              <a:rPr lang="sk-SK" sz="2000" i="1" noProof="0"/>
              <a:t>medzi ľudom vždy jestvovala len podoba </a:t>
            </a:r>
            <a:r>
              <a:rPr lang="sk-SK" sz="2000" i="1" noProof="0" err="1"/>
              <a:t>Bovdiš</a:t>
            </a:r>
            <a:r>
              <a:rPr lang="sk-SK" sz="2000" noProof="0"/>
              <a:t>“. </a:t>
            </a:r>
          </a:p>
          <a:p>
            <a:pPr algn="just"/>
            <a:r>
              <a:rPr lang="sk-SK" sz="2000" noProof="0"/>
              <a:t>Aký je správny normalizovaný tvar tohto priezviska aj pri jeho nositeľoch spred roka 1864? </a:t>
            </a:r>
          </a:p>
        </p:txBody>
      </p:sp>
    </p:spTree>
    <p:extLst>
      <p:ext uri="{BB962C8B-B14F-4D97-AF65-F5344CB8AC3E}">
        <p14:creationId xmlns:p14="http://schemas.microsoft.com/office/powerpoint/2010/main" val="160764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B341F2-B611-EFC2-47FA-EBE875DAE3CB}"/>
              </a:ext>
            </a:extLst>
          </p:cNvPr>
          <p:cNvSpPr>
            <a:spLocks noGrp="1"/>
          </p:cNvSpPr>
          <p:nvPr>
            <p:ph type="title"/>
          </p:nvPr>
        </p:nvSpPr>
        <p:spPr/>
        <p:txBody>
          <a:bodyPr>
            <a:normAutofit/>
          </a:bodyPr>
          <a:lstStyle/>
          <a:p>
            <a:r>
              <a:rPr lang="sk-SK" sz="3000" noProof="0"/>
              <a:t>Príklady problémov pri normalizácii priezvisk</a:t>
            </a:r>
            <a:br>
              <a:rPr lang="sk-SK" sz="3000" noProof="0"/>
            </a:br>
            <a:r>
              <a:rPr lang="sk-SK" sz="3000" noProof="0"/>
              <a:t>- č. 4</a:t>
            </a:r>
          </a:p>
        </p:txBody>
      </p:sp>
      <p:sp>
        <p:nvSpPr>
          <p:cNvPr id="3" name="Zástupný objekt pre obsah 2">
            <a:extLst>
              <a:ext uri="{FF2B5EF4-FFF2-40B4-BE49-F238E27FC236}">
                <a16:creationId xmlns:a16="http://schemas.microsoft.com/office/drawing/2014/main" id="{9D03F6D2-D06B-C3F5-9E3D-BC879B49442C}"/>
              </a:ext>
            </a:extLst>
          </p:cNvPr>
          <p:cNvSpPr>
            <a:spLocks noGrp="1"/>
          </p:cNvSpPr>
          <p:nvPr>
            <p:ph idx="1"/>
          </p:nvPr>
        </p:nvSpPr>
        <p:spPr>
          <a:xfrm>
            <a:off x="457200" y="1475656"/>
            <a:ext cx="8229600" cy="5001344"/>
          </a:xfrm>
        </p:spPr>
        <p:txBody>
          <a:bodyPr>
            <a:normAutofit/>
          </a:bodyPr>
          <a:lstStyle/>
          <a:p>
            <a:pPr marL="0" indent="0">
              <a:buNone/>
            </a:pPr>
            <a:r>
              <a:rPr lang="sk-SK" sz="1500" noProof="0"/>
              <a:t>Priezvisko </a:t>
            </a:r>
            <a:r>
              <a:rPr lang="sk-SK" sz="1500" b="1" noProof="0" err="1"/>
              <a:t>Očovaj</a:t>
            </a:r>
            <a:r>
              <a:rPr lang="sk-SK" sz="1500" b="1" noProof="0"/>
              <a:t> – Očovej – </a:t>
            </a:r>
            <a:r>
              <a:rPr lang="sk-SK" sz="1500" b="1" noProof="0" err="1"/>
              <a:t>Očoveji</a:t>
            </a:r>
            <a:r>
              <a:rPr lang="sk-SK" sz="1500" b="1" noProof="0"/>
              <a:t> </a:t>
            </a:r>
          </a:p>
          <a:p>
            <a:pPr algn="just"/>
            <a:r>
              <a:rPr lang="sk-SK" sz="1500" noProof="0"/>
              <a:t>V databáze doteraz spracovaných krstov z regiónu Vojvodina máme zaevidované tvary priezviska </a:t>
            </a:r>
            <a:r>
              <a:rPr lang="sk-SK" sz="1500" noProof="0" err="1"/>
              <a:t>Ocsovaj</a:t>
            </a:r>
            <a:r>
              <a:rPr lang="sk-SK" sz="1500" noProof="0"/>
              <a:t>, </a:t>
            </a:r>
            <a:r>
              <a:rPr lang="sk-SK" sz="1500" noProof="0" err="1"/>
              <a:t>Ocsovay</a:t>
            </a:r>
            <a:r>
              <a:rPr lang="sk-SK" sz="1500" noProof="0"/>
              <a:t>, </a:t>
            </a:r>
            <a:r>
              <a:rPr lang="sk-SK" sz="1500" noProof="0" err="1"/>
              <a:t>Ocsovey</a:t>
            </a:r>
            <a:r>
              <a:rPr lang="sk-SK" sz="1500" noProof="0"/>
              <a:t>, </a:t>
            </a:r>
            <a:r>
              <a:rPr lang="sk-SK" sz="1500" noProof="0" err="1"/>
              <a:t>Ocsovei</a:t>
            </a:r>
            <a:r>
              <a:rPr lang="sk-SK" sz="1500" noProof="0"/>
              <a:t>, </a:t>
            </a:r>
            <a:r>
              <a:rPr lang="sk-SK" sz="1500" noProof="0" err="1"/>
              <a:t>Očovei</a:t>
            </a:r>
            <a:r>
              <a:rPr lang="sk-SK" sz="1500" noProof="0"/>
              <a:t>, Očovej, </a:t>
            </a:r>
            <a:r>
              <a:rPr lang="sk-SK" sz="1500" noProof="0" err="1"/>
              <a:t>Ocsovej</a:t>
            </a:r>
            <a:r>
              <a:rPr lang="sk-SK" sz="1500" noProof="0"/>
              <a:t>. </a:t>
            </a:r>
          </a:p>
          <a:p>
            <a:pPr algn="just"/>
            <a:r>
              <a:rPr lang="sk-SK" sz="1500" noProof="0"/>
              <a:t>Do roku 1813 sa v Petrovci v rámci krstov priezvisko prevažne vyskytovalo zapísané v podobe „</a:t>
            </a:r>
            <a:r>
              <a:rPr lang="sk-SK" sz="1500" noProof="0" err="1"/>
              <a:t>Ocsovay</a:t>
            </a:r>
            <a:r>
              <a:rPr lang="sk-SK" sz="1500" noProof="0"/>
              <a:t>“ a „</a:t>
            </a:r>
            <a:r>
              <a:rPr lang="sk-SK" sz="1500" noProof="0" err="1"/>
              <a:t>Ocsovaj</a:t>
            </a:r>
            <a:r>
              <a:rPr lang="sk-SK" sz="1500" noProof="0"/>
              <a:t>“ (čomu by zodpovedala normalizovaná podoba </a:t>
            </a:r>
            <a:r>
              <a:rPr lang="sk-SK" sz="1500" b="1" noProof="0" err="1"/>
              <a:t>Očovaj</a:t>
            </a:r>
            <a:r>
              <a:rPr lang="sk-SK" sz="1500" noProof="0"/>
              <a:t>) a od roku 1817 už bolo zapisované v podobe „</a:t>
            </a:r>
            <a:r>
              <a:rPr lang="sk-SK" sz="1500" noProof="0" err="1"/>
              <a:t>Ocsovey</a:t>
            </a:r>
            <a:r>
              <a:rPr lang="sk-SK" sz="1500" noProof="0"/>
              <a:t>“, „</a:t>
            </a:r>
            <a:r>
              <a:rPr lang="sk-SK" sz="1500" noProof="0" err="1"/>
              <a:t>Ocsovei</a:t>
            </a:r>
            <a:r>
              <a:rPr lang="sk-SK" sz="1500" noProof="0"/>
              <a:t>“, „</a:t>
            </a:r>
            <a:r>
              <a:rPr lang="sk-SK" sz="1500" noProof="0" err="1"/>
              <a:t>Očovei</a:t>
            </a:r>
            <a:r>
              <a:rPr lang="sk-SK" sz="1500" noProof="0"/>
              <a:t>“, „Očovej“, „</a:t>
            </a:r>
            <a:r>
              <a:rPr lang="sk-SK" sz="1500" noProof="0" err="1"/>
              <a:t>Ocsovej</a:t>
            </a:r>
            <a:r>
              <a:rPr lang="sk-SK" sz="1500" noProof="0"/>
              <a:t>“ (čomu by zodpovedala normalizovaná podoba </a:t>
            </a:r>
            <a:r>
              <a:rPr lang="sk-SK" sz="1500" b="1" noProof="0"/>
              <a:t>Očovej</a:t>
            </a:r>
            <a:r>
              <a:rPr lang="sk-SK" sz="1500" noProof="0"/>
              <a:t>, prípadne aj </a:t>
            </a:r>
            <a:r>
              <a:rPr lang="sk-SK" sz="1500" b="1" noProof="0" err="1"/>
              <a:t>Očoveji</a:t>
            </a:r>
            <a:r>
              <a:rPr lang="sk-SK" sz="1500" noProof="0"/>
              <a:t>).   </a:t>
            </a:r>
          </a:p>
          <a:p>
            <a:pPr algn="just"/>
            <a:r>
              <a:rPr lang="sk-SK" sz="1500" noProof="0"/>
              <a:t>V diele </a:t>
            </a:r>
            <a:r>
              <a:rPr lang="sk-SK" sz="1500" i="1" noProof="0"/>
              <a:t>Transkripcia priezvisk Slovákov vo Vojvodine zo slovenčiny do srbčiny</a:t>
            </a:r>
            <a:r>
              <a:rPr lang="sk-SK" sz="1500" noProof="0"/>
              <a:t> (2011) sa uvádzajú priezviská „</a:t>
            </a:r>
            <a:r>
              <a:rPr lang="sk-SK" sz="1500" noProof="0" err="1"/>
              <a:t>Očovaj</a:t>
            </a:r>
            <a:r>
              <a:rPr lang="sk-SK" sz="1500" noProof="0"/>
              <a:t>“, „</a:t>
            </a:r>
            <a:r>
              <a:rPr lang="sk-SK" sz="1500" noProof="0" err="1"/>
              <a:t>Očovay</a:t>
            </a:r>
            <a:r>
              <a:rPr lang="sk-SK" sz="1500" noProof="0"/>
              <a:t>“, „Očovej“ i „</a:t>
            </a:r>
            <a:r>
              <a:rPr lang="sk-SK" sz="1500" noProof="0" err="1"/>
              <a:t>Očoveji</a:t>
            </a:r>
            <a:r>
              <a:rPr lang="sk-SK" sz="1500" noProof="0"/>
              <a:t>“. </a:t>
            </a:r>
          </a:p>
          <a:p>
            <a:pPr algn="just"/>
            <a:r>
              <a:rPr lang="sk-SK" sz="1500" noProof="0"/>
              <a:t>Tá istá osoba bola pri krste zapísaná s priezviskom </a:t>
            </a:r>
            <a:r>
              <a:rPr lang="sk-SK" sz="1500" noProof="0" err="1"/>
              <a:t>Ocsovaj</a:t>
            </a:r>
            <a:r>
              <a:rPr lang="sk-SK" sz="1500" noProof="0"/>
              <a:t>, pri sobáši ako </a:t>
            </a:r>
            <a:r>
              <a:rPr lang="sk-SK" sz="1500" noProof="0" err="1"/>
              <a:t>Ocsovey</a:t>
            </a:r>
            <a:r>
              <a:rPr lang="sk-SK" sz="1500" noProof="0"/>
              <a:t> a pri úmrtí ako </a:t>
            </a:r>
            <a:r>
              <a:rPr lang="sk-SK" sz="1500" noProof="0" err="1"/>
              <a:t>Ocsovei</a:t>
            </a:r>
            <a:r>
              <a:rPr lang="sk-SK" sz="1500" noProof="0"/>
              <a:t>: </a:t>
            </a:r>
          </a:p>
          <a:p>
            <a:pPr algn="just"/>
            <a:endParaRPr lang="sk-SK" sz="1500" noProof="0"/>
          </a:p>
        </p:txBody>
      </p:sp>
      <p:pic>
        <p:nvPicPr>
          <p:cNvPr id="6" name="Obrázok 5" descr="Príklad archívneho matričného záznamu o krste.">
            <a:extLst>
              <a:ext uri="{FF2B5EF4-FFF2-40B4-BE49-F238E27FC236}">
                <a16:creationId xmlns:a16="http://schemas.microsoft.com/office/drawing/2014/main" id="{01D181AA-CD98-471D-0742-53F15AF88F32}"/>
              </a:ext>
            </a:extLst>
          </p:cNvPr>
          <p:cNvPicPr>
            <a:picLocks noChangeAspect="1"/>
          </p:cNvPicPr>
          <p:nvPr/>
        </p:nvPicPr>
        <p:blipFill>
          <a:blip r:embed="rId2"/>
          <a:srcRect/>
          <a:stretch>
            <a:fillRect/>
          </a:stretch>
        </p:blipFill>
        <p:spPr bwMode="auto">
          <a:xfrm>
            <a:off x="1628030" y="4191000"/>
            <a:ext cx="5760720" cy="591820"/>
          </a:xfrm>
          <a:prstGeom prst="rect">
            <a:avLst/>
          </a:prstGeom>
          <a:noFill/>
          <a:ln w="9525">
            <a:noFill/>
            <a:miter lim="800000"/>
            <a:headEnd/>
            <a:tailEnd/>
          </a:ln>
        </p:spPr>
      </p:pic>
      <p:pic>
        <p:nvPicPr>
          <p:cNvPr id="7" name="Obrázok 6" descr="Príklad archívneho matričného záznamu o sobáši.">
            <a:extLst>
              <a:ext uri="{FF2B5EF4-FFF2-40B4-BE49-F238E27FC236}">
                <a16:creationId xmlns:a16="http://schemas.microsoft.com/office/drawing/2014/main" id="{C952383C-6B4F-B01B-969A-9E7B6EC984FE}"/>
              </a:ext>
            </a:extLst>
          </p:cNvPr>
          <p:cNvPicPr>
            <a:picLocks noChangeAspect="1"/>
          </p:cNvPicPr>
          <p:nvPr/>
        </p:nvPicPr>
        <p:blipFill>
          <a:blip r:embed="rId3"/>
          <a:srcRect/>
          <a:stretch>
            <a:fillRect/>
          </a:stretch>
        </p:blipFill>
        <p:spPr bwMode="auto">
          <a:xfrm>
            <a:off x="1628030" y="5001260"/>
            <a:ext cx="5760720" cy="513080"/>
          </a:xfrm>
          <a:prstGeom prst="rect">
            <a:avLst/>
          </a:prstGeom>
          <a:noFill/>
          <a:ln w="9525">
            <a:noFill/>
            <a:miter lim="800000"/>
            <a:headEnd/>
            <a:tailEnd/>
          </a:ln>
        </p:spPr>
      </p:pic>
      <p:pic>
        <p:nvPicPr>
          <p:cNvPr id="8" name="Obrázok 7" descr="Príklad archívneho matričného záznamu o úmrtí.">
            <a:extLst>
              <a:ext uri="{FF2B5EF4-FFF2-40B4-BE49-F238E27FC236}">
                <a16:creationId xmlns:a16="http://schemas.microsoft.com/office/drawing/2014/main" id="{8268F77D-9B23-92ED-4658-6C7E86E85284}"/>
              </a:ext>
            </a:extLst>
          </p:cNvPr>
          <p:cNvPicPr>
            <a:picLocks noChangeAspect="1"/>
          </p:cNvPicPr>
          <p:nvPr/>
        </p:nvPicPr>
        <p:blipFill>
          <a:blip r:embed="rId4"/>
          <a:srcRect/>
          <a:stretch>
            <a:fillRect/>
          </a:stretch>
        </p:blipFill>
        <p:spPr bwMode="auto">
          <a:xfrm>
            <a:off x="1628030" y="5703625"/>
            <a:ext cx="5760720" cy="633095"/>
          </a:xfrm>
          <a:prstGeom prst="rect">
            <a:avLst/>
          </a:prstGeom>
          <a:noFill/>
          <a:ln w="9525">
            <a:noFill/>
            <a:miter lim="800000"/>
            <a:headEnd/>
            <a:tailEnd/>
          </a:ln>
        </p:spPr>
      </p:pic>
    </p:spTree>
    <p:extLst>
      <p:ext uri="{BB962C8B-B14F-4D97-AF65-F5344CB8AC3E}">
        <p14:creationId xmlns:p14="http://schemas.microsoft.com/office/powerpoint/2010/main" val="106839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C7CDC1F9-4D02-7497-3A5E-454958735E89}"/>
              </a:ext>
            </a:extLst>
          </p:cNvPr>
          <p:cNvSpPr>
            <a:spLocks noGrp="1"/>
          </p:cNvSpPr>
          <p:nvPr>
            <p:ph idx="1"/>
          </p:nvPr>
        </p:nvSpPr>
        <p:spPr>
          <a:xfrm>
            <a:off x="457200" y="914400"/>
            <a:ext cx="8229600" cy="4525963"/>
          </a:xfrm>
        </p:spPr>
        <p:txBody>
          <a:bodyPr>
            <a:normAutofit/>
          </a:bodyPr>
          <a:lstStyle/>
          <a:p>
            <a:pPr algn="just"/>
            <a:r>
              <a:rPr lang="sk-SK" sz="2000" noProof="0"/>
              <a:t>Na cintoríne v B. Petrovci sa vyskytuje na pomníkoch priezvisko „</a:t>
            </a:r>
            <a:r>
              <a:rPr lang="sk-SK" sz="2000" b="1" noProof="0"/>
              <a:t>Očovej</a:t>
            </a:r>
            <a:r>
              <a:rPr lang="sk-SK" sz="2000" noProof="0"/>
              <a:t>“ aj „</a:t>
            </a:r>
            <a:r>
              <a:rPr lang="sk-SK" sz="2000" b="1" noProof="0" err="1"/>
              <a:t>Očoveji</a:t>
            </a:r>
            <a:r>
              <a:rPr lang="sk-SK" sz="2000" noProof="0"/>
              <a:t>“. </a:t>
            </a:r>
          </a:p>
          <a:p>
            <a:pPr marL="0" indent="0" algn="just">
              <a:buNone/>
            </a:pPr>
            <a:endParaRPr lang="sk-SK" sz="2000" noProof="0"/>
          </a:p>
          <a:p>
            <a:r>
              <a:rPr lang="sk-SK" sz="2000" noProof="0"/>
              <a:t>Aký je správny normalizovaný tvar priezviska? </a:t>
            </a:r>
          </a:p>
        </p:txBody>
      </p:sp>
    </p:spTree>
    <p:extLst>
      <p:ext uri="{BB962C8B-B14F-4D97-AF65-F5344CB8AC3E}">
        <p14:creationId xmlns:p14="http://schemas.microsoft.com/office/powerpoint/2010/main" val="64331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1B68-3432-5266-2048-365454EABC2A}"/>
              </a:ext>
            </a:extLst>
          </p:cNvPr>
          <p:cNvSpPr>
            <a:spLocks noGrp="1"/>
          </p:cNvSpPr>
          <p:nvPr>
            <p:ph type="title"/>
          </p:nvPr>
        </p:nvSpPr>
        <p:spPr/>
        <p:txBody>
          <a:bodyPr>
            <a:normAutofit/>
          </a:bodyPr>
          <a:lstStyle/>
          <a:p>
            <a:r>
              <a:rPr lang="sk-SK" sz="3000" noProof="0"/>
              <a:t>Príklady problémov pri normalizácii priezvisk</a:t>
            </a:r>
            <a:br>
              <a:rPr lang="sk-SK" sz="3000" noProof="0"/>
            </a:br>
            <a:r>
              <a:rPr lang="sk-SK" sz="3000" noProof="0"/>
              <a:t>- č. 5</a:t>
            </a:r>
          </a:p>
        </p:txBody>
      </p:sp>
      <p:sp>
        <p:nvSpPr>
          <p:cNvPr id="3" name="Zástupný objekt pre obsah 2">
            <a:extLst>
              <a:ext uri="{FF2B5EF4-FFF2-40B4-BE49-F238E27FC236}">
                <a16:creationId xmlns:a16="http://schemas.microsoft.com/office/drawing/2014/main" id="{02182EE3-0625-397B-804C-EFD7D33808E1}"/>
              </a:ext>
            </a:extLst>
          </p:cNvPr>
          <p:cNvSpPr>
            <a:spLocks noGrp="1"/>
          </p:cNvSpPr>
          <p:nvPr>
            <p:ph idx="1"/>
          </p:nvPr>
        </p:nvSpPr>
        <p:spPr/>
        <p:txBody>
          <a:bodyPr>
            <a:normAutofit/>
          </a:bodyPr>
          <a:lstStyle/>
          <a:p>
            <a:pPr marL="0" indent="0">
              <a:buNone/>
            </a:pPr>
            <a:r>
              <a:rPr lang="sk-SK" sz="1500" noProof="0"/>
              <a:t>Priezvisko </a:t>
            </a:r>
            <a:r>
              <a:rPr lang="sk-SK" sz="1500" b="1" noProof="0" err="1"/>
              <a:t>Detko</a:t>
            </a:r>
            <a:r>
              <a:rPr lang="sk-SK" sz="1500" b="1" noProof="0"/>
              <a:t> – </a:t>
            </a:r>
            <a:r>
              <a:rPr lang="sk-SK" sz="1500" b="1" noProof="0" err="1"/>
              <a:t>Detka</a:t>
            </a:r>
            <a:r>
              <a:rPr lang="sk-SK" sz="1500" b="1" noProof="0"/>
              <a:t> </a:t>
            </a:r>
          </a:p>
          <a:p>
            <a:pPr marL="0" indent="0">
              <a:buNone/>
            </a:pPr>
            <a:endParaRPr lang="sk-SK" sz="1500" b="1" noProof="0"/>
          </a:p>
          <a:p>
            <a:pPr algn="just"/>
            <a:r>
              <a:rPr lang="sk-SK" sz="1500" noProof="0"/>
              <a:t>V databáze doteraz spracovaných matričných záznamov z regiónu Vojvodina máme zaevidované tvary priezviska </a:t>
            </a:r>
            <a:r>
              <a:rPr lang="sk-SK" sz="1500" noProof="0" err="1"/>
              <a:t>Detko</a:t>
            </a:r>
            <a:r>
              <a:rPr lang="sk-SK" sz="1500" noProof="0"/>
              <a:t>, </a:t>
            </a:r>
            <a:r>
              <a:rPr lang="sk-SK" sz="1500" noProof="0" err="1"/>
              <a:t>Detkó</a:t>
            </a:r>
            <a:r>
              <a:rPr lang="sk-SK" sz="1500" noProof="0"/>
              <a:t>, </a:t>
            </a:r>
            <a:r>
              <a:rPr lang="sk-SK" sz="1500" noProof="0" err="1"/>
              <a:t>Dedkou</a:t>
            </a:r>
            <a:r>
              <a:rPr lang="sk-SK" sz="1500" noProof="0"/>
              <a:t>, </a:t>
            </a:r>
            <a:r>
              <a:rPr lang="sk-SK" sz="1500" noProof="0" err="1"/>
              <a:t>Gyetko</a:t>
            </a:r>
            <a:r>
              <a:rPr lang="sk-SK" sz="1500" noProof="0"/>
              <a:t>, </a:t>
            </a:r>
            <a:r>
              <a:rPr lang="sk-SK" sz="1500" noProof="0" err="1"/>
              <a:t>Gyetka</a:t>
            </a:r>
            <a:r>
              <a:rPr lang="sk-SK" sz="1500" noProof="0"/>
              <a:t>, </a:t>
            </a:r>
            <a:r>
              <a:rPr lang="sk-SK" sz="1500" noProof="0" err="1"/>
              <a:t>Detka</a:t>
            </a:r>
            <a:r>
              <a:rPr lang="sk-SK" sz="1500" noProof="0"/>
              <a:t>, </a:t>
            </a:r>
            <a:r>
              <a:rPr lang="sk-SK" sz="1500" noProof="0" err="1"/>
              <a:t>Ďetka</a:t>
            </a:r>
            <a:r>
              <a:rPr lang="sk-SK" sz="1500" noProof="0"/>
              <a:t>, Dedka.</a:t>
            </a:r>
          </a:p>
        </p:txBody>
      </p:sp>
      <p:pic>
        <p:nvPicPr>
          <p:cNvPr id="4" name="Obrázok 3" descr="Príklad archívneho matričného záznamu ">
            <a:extLst>
              <a:ext uri="{FF2B5EF4-FFF2-40B4-BE49-F238E27FC236}">
                <a16:creationId xmlns:a16="http://schemas.microsoft.com/office/drawing/2014/main" id="{5141E0BB-DB66-F563-E423-BAF441CED163}"/>
              </a:ext>
            </a:extLst>
          </p:cNvPr>
          <p:cNvPicPr>
            <a:picLocks noChangeAspect="1"/>
          </p:cNvPicPr>
          <p:nvPr/>
        </p:nvPicPr>
        <p:blipFill>
          <a:blip r:embed="rId2"/>
          <a:srcRect/>
          <a:stretch>
            <a:fillRect/>
          </a:stretch>
        </p:blipFill>
        <p:spPr bwMode="auto">
          <a:xfrm>
            <a:off x="990600" y="2791398"/>
            <a:ext cx="6629400" cy="976354"/>
          </a:xfrm>
          <a:prstGeom prst="rect">
            <a:avLst/>
          </a:prstGeom>
          <a:noFill/>
          <a:ln w="9525">
            <a:noFill/>
            <a:miter lim="800000"/>
            <a:headEnd/>
            <a:tailEnd/>
          </a:ln>
        </p:spPr>
      </p:pic>
      <p:pic>
        <p:nvPicPr>
          <p:cNvPr id="5" name="Obrázok 4" descr="Príklad archívneho matričného záznamu ">
            <a:extLst>
              <a:ext uri="{FF2B5EF4-FFF2-40B4-BE49-F238E27FC236}">
                <a16:creationId xmlns:a16="http://schemas.microsoft.com/office/drawing/2014/main" id="{7A3E2992-292B-59B6-C6DF-E1085B643081}"/>
              </a:ext>
            </a:extLst>
          </p:cNvPr>
          <p:cNvPicPr>
            <a:picLocks noChangeAspect="1"/>
          </p:cNvPicPr>
          <p:nvPr/>
        </p:nvPicPr>
        <p:blipFill>
          <a:blip r:embed="rId3"/>
          <a:srcRect/>
          <a:stretch>
            <a:fillRect/>
          </a:stretch>
        </p:blipFill>
        <p:spPr bwMode="auto">
          <a:xfrm>
            <a:off x="990600" y="3962400"/>
            <a:ext cx="6629400" cy="914400"/>
          </a:xfrm>
          <a:prstGeom prst="rect">
            <a:avLst/>
          </a:prstGeom>
          <a:noFill/>
          <a:ln w="9525">
            <a:noFill/>
            <a:miter lim="800000"/>
            <a:headEnd/>
            <a:tailEnd/>
          </a:ln>
        </p:spPr>
      </p:pic>
      <p:pic>
        <p:nvPicPr>
          <p:cNvPr id="6" name="Obrázok 5" descr="Príklad archívneho matričného záznamu ">
            <a:extLst>
              <a:ext uri="{FF2B5EF4-FFF2-40B4-BE49-F238E27FC236}">
                <a16:creationId xmlns:a16="http://schemas.microsoft.com/office/drawing/2014/main" id="{D2E3ED76-DED2-3201-534F-1848032053E7}"/>
              </a:ext>
            </a:extLst>
          </p:cNvPr>
          <p:cNvPicPr>
            <a:picLocks noChangeAspect="1"/>
          </p:cNvPicPr>
          <p:nvPr/>
        </p:nvPicPr>
        <p:blipFill>
          <a:blip r:embed="rId4"/>
          <a:srcRect/>
          <a:stretch>
            <a:fillRect/>
          </a:stretch>
        </p:blipFill>
        <p:spPr bwMode="auto">
          <a:xfrm>
            <a:off x="990600" y="5071448"/>
            <a:ext cx="6629400" cy="914400"/>
          </a:xfrm>
          <a:prstGeom prst="rect">
            <a:avLst/>
          </a:prstGeom>
          <a:noFill/>
          <a:ln w="9525">
            <a:noFill/>
            <a:miter lim="800000"/>
            <a:headEnd/>
            <a:tailEnd/>
          </a:ln>
        </p:spPr>
      </p:pic>
    </p:spTree>
    <p:extLst>
      <p:ext uri="{BB962C8B-B14F-4D97-AF65-F5344CB8AC3E}">
        <p14:creationId xmlns:p14="http://schemas.microsoft.com/office/powerpoint/2010/main" val="75995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14C240F-6549-890A-900F-2A57AD78E3C7}"/>
              </a:ext>
            </a:extLst>
          </p:cNvPr>
          <p:cNvSpPr>
            <a:spLocks noGrp="1"/>
          </p:cNvSpPr>
          <p:nvPr>
            <p:ph idx="1"/>
          </p:nvPr>
        </p:nvSpPr>
        <p:spPr>
          <a:xfrm>
            <a:off x="454550" y="731837"/>
            <a:ext cx="8229600" cy="5668963"/>
          </a:xfrm>
        </p:spPr>
        <p:txBody>
          <a:bodyPr>
            <a:normAutofit/>
          </a:bodyPr>
          <a:lstStyle/>
          <a:p>
            <a:pPr algn="just"/>
            <a:r>
              <a:rPr lang="sk-SK" sz="1500" noProof="0"/>
              <a:t>Zápis priezviska tej istej osoby v rokoch 1813 (sobáš, Petrovec – „</a:t>
            </a:r>
            <a:r>
              <a:rPr lang="sk-SK" sz="1500" b="1" noProof="0" err="1"/>
              <a:t>Detko</a:t>
            </a:r>
            <a:r>
              <a:rPr lang="sk-SK" sz="1500" noProof="0"/>
              <a:t>“), 1815 (narodenie dieťaťa, </a:t>
            </a:r>
            <a:r>
              <a:rPr lang="sk-SK" sz="1500" noProof="0" err="1"/>
              <a:t>Kysáč</a:t>
            </a:r>
            <a:r>
              <a:rPr lang="sk-SK" sz="1500" noProof="0"/>
              <a:t> – „</a:t>
            </a:r>
            <a:r>
              <a:rPr lang="sk-SK" sz="1500" b="1" noProof="0" err="1"/>
              <a:t>Gyetka</a:t>
            </a:r>
            <a:r>
              <a:rPr lang="sk-SK" sz="1500" noProof="0"/>
              <a:t>“) a 1817 (narodenie dieťaťa, </a:t>
            </a:r>
            <a:r>
              <a:rPr lang="sk-SK" sz="1500" noProof="0" err="1"/>
              <a:t>Kysáč</a:t>
            </a:r>
            <a:r>
              <a:rPr lang="sk-SK" sz="1500" noProof="0"/>
              <a:t> – „</a:t>
            </a:r>
            <a:r>
              <a:rPr lang="sk-SK" sz="1500" b="1" noProof="0" err="1"/>
              <a:t>Gyetko</a:t>
            </a:r>
            <a:r>
              <a:rPr lang="sk-SK" sz="1500" noProof="0"/>
              <a:t>“): </a:t>
            </a:r>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endParaRPr lang="sk-SK" sz="1500" noProof="0"/>
          </a:p>
          <a:p>
            <a:pPr algn="just"/>
            <a:r>
              <a:rPr lang="sk-SK" sz="1500" noProof="0"/>
              <a:t>Ján </a:t>
            </a:r>
            <a:r>
              <a:rPr lang="sk-SK" sz="1500" noProof="0" err="1"/>
              <a:t>Kulík</a:t>
            </a:r>
            <a:r>
              <a:rPr lang="sk-SK" sz="1500" noProof="0"/>
              <a:t> vo svojom materiáli o </a:t>
            </a:r>
            <a:r>
              <a:rPr lang="sk-SK" sz="1500" noProof="0" err="1"/>
              <a:t>kulpínskych</a:t>
            </a:r>
            <a:r>
              <a:rPr lang="sk-SK" sz="1500" noProof="0"/>
              <a:t> priezviskách uvádza iba tvar „</a:t>
            </a:r>
            <a:r>
              <a:rPr lang="sk-SK" sz="1500" b="1" noProof="0" err="1"/>
              <a:t>Detka</a:t>
            </a:r>
            <a:r>
              <a:rPr lang="sk-SK" sz="1500" noProof="0"/>
              <a:t>“, v diele </a:t>
            </a:r>
            <a:r>
              <a:rPr lang="sk-SK" sz="1500" i="1" noProof="0"/>
              <a:t>Transkripcia priezvisk Slovákov vo Vojvodine zo slovenčiny do srbčiny</a:t>
            </a:r>
            <a:r>
              <a:rPr lang="sk-SK" sz="1500" noProof="0"/>
              <a:t> (2011) sa uvádzajú priezviská „</a:t>
            </a:r>
            <a:r>
              <a:rPr lang="sk-SK" sz="1500" b="1" noProof="0" err="1"/>
              <a:t>Detko</a:t>
            </a:r>
            <a:r>
              <a:rPr lang="sk-SK" sz="1500" noProof="0"/>
              <a:t>“ i „</a:t>
            </a:r>
            <a:r>
              <a:rPr lang="sk-SK" sz="1500" b="1" noProof="0" err="1"/>
              <a:t>Detka</a:t>
            </a:r>
            <a:r>
              <a:rPr lang="sk-SK" sz="1500" noProof="0"/>
              <a:t>“, obdobne aj v registri priezvisk v knihe D. Dudka </a:t>
            </a:r>
            <a:r>
              <a:rPr lang="sk-SK" sz="1500" i="1" noProof="0"/>
              <a:t>Priezviská Slovákov v Juhoslávii </a:t>
            </a:r>
            <a:r>
              <a:rPr lang="sk-SK" sz="1500" noProof="0"/>
              <a:t>(1999), kde sa navyše udáva i priezvisko „</a:t>
            </a:r>
            <a:r>
              <a:rPr lang="sk-SK" sz="1500" b="1" noProof="0"/>
              <a:t>Dedka</a:t>
            </a:r>
            <a:r>
              <a:rPr lang="sk-SK" sz="1500" noProof="0"/>
              <a:t>“.  </a:t>
            </a:r>
          </a:p>
        </p:txBody>
      </p:sp>
      <p:pic>
        <p:nvPicPr>
          <p:cNvPr id="4" name="Obrázok 3" descr="Príklad archívneho matričného záznamu o sobáši.">
            <a:extLst>
              <a:ext uri="{FF2B5EF4-FFF2-40B4-BE49-F238E27FC236}">
                <a16:creationId xmlns:a16="http://schemas.microsoft.com/office/drawing/2014/main" id="{C2DF9C72-814F-C6A8-08D5-B9513D70037C}"/>
              </a:ext>
            </a:extLst>
          </p:cNvPr>
          <p:cNvPicPr>
            <a:picLocks noChangeAspect="1"/>
          </p:cNvPicPr>
          <p:nvPr/>
        </p:nvPicPr>
        <p:blipFill>
          <a:blip r:embed="rId2"/>
          <a:srcRect/>
          <a:stretch>
            <a:fillRect/>
          </a:stretch>
        </p:blipFill>
        <p:spPr bwMode="auto">
          <a:xfrm>
            <a:off x="1274527" y="1368273"/>
            <a:ext cx="6198870" cy="944880"/>
          </a:xfrm>
          <a:prstGeom prst="rect">
            <a:avLst/>
          </a:prstGeom>
          <a:noFill/>
          <a:ln w="9525">
            <a:noFill/>
            <a:miter lim="800000"/>
            <a:headEnd/>
            <a:tailEnd/>
          </a:ln>
        </p:spPr>
      </p:pic>
      <p:pic>
        <p:nvPicPr>
          <p:cNvPr id="5" name="Obrázok 4" descr="Príklad archívneho matričného záznamu o krste.">
            <a:extLst>
              <a:ext uri="{FF2B5EF4-FFF2-40B4-BE49-F238E27FC236}">
                <a16:creationId xmlns:a16="http://schemas.microsoft.com/office/drawing/2014/main" id="{E8DA98C3-BF92-333C-9AA1-B5E88E38B4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4527" y="2492374"/>
            <a:ext cx="5829300" cy="1394460"/>
          </a:xfrm>
          <a:prstGeom prst="rect">
            <a:avLst/>
          </a:prstGeom>
          <a:noFill/>
          <a:ln>
            <a:noFill/>
          </a:ln>
        </p:spPr>
      </p:pic>
      <p:pic>
        <p:nvPicPr>
          <p:cNvPr id="6" name="Obrázok 5" descr="Príklad archívneho matričného záznamu o krste.">
            <a:extLst>
              <a:ext uri="{FF2B5EF4-FFF2-40B4-BE49-F238E27FC236}">
                <a16:creationId xmlns:a16="http://schemas.microsoft.com/office/drawing/2014/main" id="{377E98F9-EE14-00CE-7AA9-80E3219B48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4527" y="4045032"/>
            <a:ext cx="5875020" cy="1089660"/>
          </a:xfrm>
          <a:prstGeom prst="rect">
            <a:avLst/>
          </a:prstGeom>
          <a:noFill/>
          <a:ln>
            <a:noFill/>
          </a:ln>
        </p:spPr>
      </p:pic>
    </p:spTree>
    <p:extLst>
      <p:ext uri="{BB962C8B-B14F-4D97-AF65-F5344CB8AC3E}">
        <p14:creationId xmlns:p14="http://schemas.microsoft.com/office/powerpoint/2010/main" val="299062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C4570C-72DF-7A15-1A58-84B9D1384367}"/>
              </a:ext>
            </a:extLst>
          </p:cNvPr>
          <p:cNvSpPr>
            <a:spLocks noGrp="1"/>
          </p:cNvSpPr>
          <p:nvPr>
            <p:ph type="title"/>
          </p:nvPr>
        </p:nvSpPr>
        <p:spPr/>
        <p:txBody>
          <a:bodyPr>
            <a:noAutofit/>
          </a:bodyPr>
          <a:lstStyle/>
          <a:p>
            <a:r>
              <a:rPr lang="sk-SK" sz="2000" noProof="0"/>
              <a:t>Tá istá osoba – odlišná podoba priezviska v matričnom zázname o úmrtí (1973) a odlišná podoba priezviska na hrobe (</a:t>
            </a:r>
            <a:r>
              <a:rPr lang="sk-SK" sz="2000" noProof="0" err="1"/>
              <a:t>Kulpín</a:t>
            </a:r>
            <a:r>
              <a:rPr lang="sk-SK" sz="2000" noProof="0"/>
              <a:t>)</a:t>
            </a:r>
          </a:p>
        </p:txBody>
      </p:sp>
      <p:sp>
        <p:nvSpPr>
          <p:cNvPr id="3" name="Zástupný objekt pre obsah 2">
            <a:extLst>
              <a:ext uri="{FF2B5EF4-FFF2-40B4-BE49-F238E27FC236}">
                <a16:creationId xmlns:a16="http://schemas.microsoft.com/office/drawing/2014/main" id="{CBECFAD2-D38D-6D01-DCB6-6008F97403B6}"/>
              </a:ext>
            </a:extLst>
          </p:cNvPr>
          <p:cNvSpPr>
            <a:spLocks noGrp="1"/>
          </p:cNvSpPr>
          <p:nvPr>
            <p:ph idx="1"/>
          </p:nvPr>
        </p:nvSpPr>
        <p:spPr>
          <a:xfrm>
            <a:off x="457200" y="1600200"/>
            <a:ext cx="8229600" cy="4983162"/>
          </a:xfrm>
        </p:spPr>
        <p:txBody>
          <a:bodyPr>
            <a:normAutofit/>
          </a:bodyPr>
          <a:lstStyle/>
          <a:p>
            <a:endParaRPr lang="sk-SK" noProof="0"/>
          </a:p>
          <a:p>
            <a:endParaRPr lang="sk-SK" noProof="0"/>
          </a:p>
          <a:p>
            <a:endParaRPr lang="sk-SK" noProof="0"/>
          </a:p>
          <a:p>
            <a:endParaRPr lang="sk-SK" noProof="0"/>
          </a:p>
          <a:p>
            <a:endParaRPr lang="sk-SK" noProof="0"/>
          </a:p>
          <a:p>
            <a:endParaRPr lang="sk-SK" noProof="0"/>
          </a:p>
          <a:p>
            <a:endParaRPr lang="sk-SK" noProof="0"/>
          </a:p>
          <a:p>
            <a:pPr marL="0" indent="0">
              <a:buNone/>
            </a:pPr>
            <a:endParaRPr lang="sk-SK" sz="1500" noProof="0"/>
          </a:p>
          <a:p>
            <a:pPr marL="0" indent="0">
              <a:buNone/>
            </a:pPr>
            <a:r>
              <a:rPr lang="sk-SK" sz="1500" noProof="0"/>
              <a:t>		        Aký je správny normalizovaný tvar priezviska?  </a:t>
            </a:r>
          </a:p>
        </p:txBody>
      </p:sp>
      <p:pic>
        <p:nvPicPr>
          <p:cNvPr id="4" name="Obrázok 3" descr="Výrez z matriky alebo úradného záznamu písaného modrým atramentom. Text obsahuje dátum ‚1. marca 1973‘, meno ‚Juraj Detka, manžel Márie Kičin‘, miesto ‚Selenča‘, adresu ‚Kulpin 285‘ a dátum 1. VI. 1945‘. Vpravo je poznámka ‚27 r. 9 m.‘, pravdepodobne vek osoby.">
            <a:extLst>
              <a:ext uri="{FF2B5EF4-FFF2-40B4-BE49-F238E27FC236}">
                <a16:creationId xmlns:a16="http://schemas.microsoft.com/office/drawing/2014/main" id="{A9FB8746-AF17-A763-C657-680602C7A424}"/>
              </a:ext>
            </a:extLst>
          </p:cNvPr>
          <p:cNvPicPr>
            <a:picLocks noChangeAspect="1"/>
          </p:cNvPicPr>
          <p:nvPr/>
        </p:nvPicPr>
        <p:blipFill>
          <a:blip r:embed="rId2"/>
          <a:srcRect/>
          <a:stretch>
            <a:fillRect/>
          </a:stretch>
        </p:blipFill>
        <p:spPr bwMode="auto">
          <a:xfrm>
            <a:off x="1447800" y="1417638"/>
            <a:ext cx="6153150" cy="907415"/>
          </a:xfrm>
          <a:prstGeom prst="rect">
            <a:avLst/>
          </a:prstGeom>
          <a:noFill/>
          <a:ln w="9525">
            <a:noFill/>
            <a:miter lim="800000"/>
            <a:headEnd/>
            <a:tailEnd/>
          </a:ln>
        </p:spPr>
      </p:pic>
      <p:pic>
        <p:nvPicPr>
          <p:cNvPr id="5" name="Obrázok 4" descr="Fotografia náhrobného kameňa z tmavého kameňa s nápisom: ‚TU ODPOČÍVA JURAJ DETKA‘. Pod menom sú uvedené dátumy narodenia a úmrtia: 1. VI. 1945 – †1. III. 1978. Vľavo hore je vyobrazený kríž, vpravo dekoratívny veniec s kruhovým rámom. Náhrobok leží na kamennom podklade, vľavo je viditeľná časť kvetinovej dekorácie.&#10;">
            <a:extLst>
              <a:ext uri="{FF2B5EF4-FFF2-40B4-BE49-F238E27FC236}">
                <a16:creationId xmlns:a16="http://schemas.microsoft.com/office/drawing/2014/main" id="{601A9806-9B86-4C83-FD23-603C4C33C1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9765" y="2507615"/>
            <a:ext cx="5189220" cy="3230880"/>
          </a:xfrm>
          <a:prstGeom prst="rect">
            <a:avLst/>
          </a:prstGeom>
          <a:noFill/>
          <a:ln>
            <a:noFill/>
          </a:ln>
        </p:spPr>
      </p:pic>
    </p:spTree>
    <p:extLst>
      <p:ext uri="{BB962C8B-B14F-4D97-AF65-F5344CB8AC3E}">
        <p14:creationId xmlns:p14="http://schemas.microsoft.com/office/powerpoint/2010/main" val="79753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779D7E-5197-087A-75BC-1532B55D11E2}"/>
              </a:ext>
            </a:extLst>
          </p:cNvPr>
          <p:cNvSpPr>
            <a:spLocks noGrp="1"/>
          </p:cNvSpPr>
          <p:nvPr>
            <p:ph type="title"/>
          </p:nvPr>
        </p:nvSpPr>
        <p:spPr/>
        <p:txBody>
          <a:bodyPr>
            <a:normAutofit/>
          </a:bodyPr>
          <a:lstStyle/>
          <a:p>
            <a:r>
              <a:rPr lang="sk-SK" sz="3000" noProof="0"/>
              <a:t>Možné riziká a nedostatky normalizácie priezvisk</a:t>
            </a:r>
          </a:p>
        </p:txBody>
      </p:sp>
      <p:sp>
        <p:nvSpPr>
          <p:cNvPr id="3" name="Zástupný objekt pre obsah 2">
            <a:extLst>
              <a:ext uri="{FF2B5EF4-FFF2-40B4-BE49-F238E27FC236}">
                <a16:creationId xmlns:a16="http://schemas.microsoft.com/office/drawing/2014/main" id="{FB3A85AA-9F64-D943-DBF7-955C4F891C74}"/>
              </a:ext>
            </a:extLst>
          </p:cNvPr>
          <p:cNvSpPr>
            <a:spLocks noGrp="1"/>
          </p:cNvSpPr>
          <p:nvPr>
            <p:ph idx="1"/>
          </p:nvPr>
        </p:nvSpPr>
        <p:spPr>
          <a:xfrm>
            <a:off x="457200" y="1295400"/>
            <a:ext cx="8229600" cy="4953000"/>
          </a:xfrm>
        </p:spPr>
        <p:txBody>
          <a:bodyPr>
            <a:normAutofit fontScale="55000" lnSpcReduction="20000"/>
          </a:bodyPr>
          <a:lstStyle/>
          <a:p>
            <a:pPr algn="just"/>
            <a:r>
              <a:rPr lang="sk-SK" noProof="0"/>
              <a:t>Ako uvádza prof. Daniel Dudok, „priezviská sa veľmi často dedili z generácie na generáciu celé stáročia v rozličnej grafickej i zvukovej podobe“ (DUDOK, Daniel. </a:t>
            </a:r>
            <a:r>
              <a:rPr lang="sk-SK" i="1" noProof="0"/>
              <a:t>Priezviská Slovákov v Juhoslávii</a:t>
            </a:r>
            <a:r>
              <a:rPr lang="sk-SK" noProof="0"/>
              <a:t>. 1999, s. 23).</a:t>
            </a:r>
          </a:p>
          <a:p>
            <a:pPr algn="just"/>
            <a:r>
              <a:rPr lang="sk-SK" noProof="0"/>
              <a:t>Normalizáciou priezvisk možno v niektorých prípadoch neúmyselne „stierame“ rozdiely v podobe toho istého priezviska napríklad medzi rôznymi vetvami potomkov pôvodných Slovákov prisťahovaných do daných obcí.</a:t>
            </a:r>
          </a:p>
          <a:p>
            <a:pPr algn="just"/>
            <a:r>
              <a:rPr lang="sk-SK" noProof="0"/>
              <a:t>V priebehu času mohlo dochádzať a dochádzalo i k zmenám v tvare určitého priezviska (napr. z „</a:t>
            </a:r>
            <a:r>
              <a:rPr lang="sk-SK" noProof="0" err="1"/>
              <a:t>Očovaj</a:t>
            </a:r>
            <a:r>
              <a:rPr lang="sk-SK" noProof="0"/>
              <a:t>“ na „Očovej“), čo normalizácia </a:t>
            </a:r>
            <a:r>
              <a:rPr lang="sk-SK"/>
              <a:t>nemusí </a:t>
            </a:r>
            <a:r>
              <a:rPr lang="sk-SK" noProof="0"/>
              <a:t>správne resp. v </a:t>
            </a:r>
            <a:r>
              <a:rPr lang="sk-SK"/>
              <a:t>zodpovedajúcom časovom momente </a:t>
            </a:r>
            <a:r>
              <a:rPr lang="sk-SK" noProof="0"/>
              <a:t>zachytiť.</a:t>
            </a:r>
          </a:p>
          <a:p>
            <a:pPr algn="just"/>
            <a:r>
              <a:rPr lang="sk-SK"/>
              <a:t>Existuje m</a:t>
            </a:r>
            <a:r>
              <a:rPr lang="sk-SK" noProof="0" err="1"/>
              <a:t>ožnosť</a:t>
            </a:r>
            <a:r>
              <a:rPr lang="sk-SK" noProof="0"/>
              <a:t> mylného „poslovenčenia“ priezviska, ktorého nositelia v danom období nemuseli mať nutne rodnú reč slovenčinu, čo je možné najmä pri neslovensky znejúcich priezviskách (skôr </a:t>
            </a:r>
            <a:r>
              <a:rPr lang="sk-SK" noProof="0" err="1"/>
              <a:t>výnimočn</a:t>
            </a:r>
            <a:r>
              <a:rPr lang="sk-SK"/>
              <a:t>é, i keď nie vylúčené). </a:t>
            </a:r>
            <a:endParaRPr lang="sk-SK" noProof="0"/>
          </a:p>
          <a:p>
            <a:pPr algn="just"/>
            <a:r>
              <a:rPr lang="sk-SK" noProof="0"/>
              <a:t>Členovia nášho združenia okrem pár výnimiek nie sú priamo obyvateľmi slovenských obcí na Dolnej zemi, ktorých matriky sa indexujú (to platí obzvlášť pre projekt „Región Vojvodina“), takže nemusia bezprostredne ovládať správnu (zaužívanú) podobu prepisovaných priezvisk – preto by sme uvítali pomoc práve od miestnych Slovákov žijúcich v danej lokalite.</a:t>
            </a:r>
          </a:p>
          <a:p>
            <a:pPr algn="just"/>
            <a:r>
              <a:rPr lang="sk-SK" noProof="0"/>
              <a:t>Napriek tomu si myslíme, že výhody normalizácie priezvisk pri vytváraní rodových väzieb v genealogickej databáze nášho združenia prevyšujú jej možné nedostatky.</a:t>
            </a:r>
          </a:p>
          <a:p>
            <a:pPr algn="just"/>
            <a:endParaRPr lang="sk-SK" noProof="0"/>
          </a:p>
          <a:p>
            <a:pPr algn="just"/>
            <a:endParaRPr lang="sk-SK" noProof="0"/>
          </a:p>
        </p:txBody>
      </p:sp>
    </p:spTree>
    <p:extLst>
      <p:ext uri="{BB962C8B-B14F-4D97-AF65-F5344CB8AC3E}">
        <p14:creationId xmlns:p14="http://schemas.microsoft.com/office/powerpoint/2010/main" val="392986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08225219-FDFC-40E9-085F-CD868BCC6F15}"/>
              </a:ext>
            </a:extLst>
          </p:cNvPr>
          <p:cNvSpPr>
            <a:spLocks noGrp="1"/>
          </p:cNvSpPr>
          <p:nvPr>
            <p:ph idx="1"/>
          </p:nvPr>
        </p:nvSpPr>
        <p:spPr>
          <a:xfrm>
            <a:off x="533400" y="836199"/>
            <a:ext cx="8229600" cy="2440401"/>
          </a:xfrm>
        </p:spPr>
        <p:txBody>
          <a:bodyPr/>
          <a:lstStyle/>
          <a:p>
            <a:pPr algn="ctr"/>
            <a:r>
              <a:rPr lang="sk-SK" sz="3200"/>
              <a:t>Združenie pre genealogický výskum dolnozemských Slovákov</a:t>
            </a:r>
            <a:br>
              <a:rPr lang="sk-SK" sz="3200"/>
            </a:br>
            <a:br>
              <a:rPr lang="sk-SK" sz="3200"/>
            </a:br>
            <a:r>
              <a:rPr lang="sk-SK" sz="3200"/>
              <a:t>Trnava, 25.9.2025</a:t>
            </a:r>
            <a:endParaRPr lang="sk-SK"/>
          </a:p>
        </p:txBody>
      </p:sp>
      <p:sp>
        <p:nvSpPr>
          <p:cNvPr id="2" name="BlokTextu 1">
            <a:extLst>
              <a:ext uri="{FF2B5EF4-FFF2-40B4-BE49-F238E27FC236}">
                <a16:creationId xmlns:a16="http://schemas.microsoft.com/office/drawing/2014/main" id="{BDCCE8B6-4C8A-DA90-2938-12ECA0A460EA}"/>
              </a:ext>
            </a:extLst>
          </p:cNvPr>
          <p:cNvSpPr txBox="1"/>
          <p:nvPr/>
        </p:nvSpPr>
        <p:spPr>
          <a:xfrm>
            <a:off x="381000" y="3588027"/>
            <a:ext cx="8382000" cy="3046988"/>
          </a:xfrm>
          <a:prstGeom prst="rect">
            <a:avLst/>
          </a:prstGeom>
          <a:noFill/>
        </p:spPr>
        <p:txBody>
          <a:bodyPr wrap="square" rtlCol="0">
            <a:spAutoFit/>
          </a:bodyPr>
          <a:lstStyle/>
          <a:p>
            <a:pPr algn="ctr"/>
            <a:r>
              <a:rPr lang="sk-SK" sz="4000"/>
              <a:t>Mgr. Adam Aštary PhD.</a:t>
            </a:r>
          </a:p>
          <a:p>
            <a:pPr algn="ctr"/>
            <a:r>
              <a:rPr lang="sk-SK" sz="4000"/>
              <a:t>Ing. Dana </a:t>
            </a:r>
            <a:r>
              <a:rPr lang="sk-SK" sz="4000" err="1"/>
              <a:t>Tummová</a:t>
            </a:r>
            <a:endParaRPr lang="sk-SK" sz="4000"/>
          </a:p>
          <a:p>
            <a:pPr algn="ctr"/>
            <a:endParaRPr lang="sk-SK" sz="4000"/>
          </a:p>
          <a:p>
            <a:pPr algn="ctr"/>
            <a:r>
              <a:rPr lang="sk-SK" sz="3200"/>
              <a:t>www.genealogiadolnozemskychslovakov.eu</a:t>
            </a:r>
          </a:p>
          <a:p>
            <a:pPr algn="ctr"/>
            <a:endParaRPr lang="sk-SK" sz="4000"/>
          </a:p>
        </p:txBody>
      </p:sp>
    </p:spTree>
    <p:extLst>
      <p:ext uri="{BB962C8B-B14F-4D97-AF65-F5344CB8AC3E}">
        <p14:creationId xmlns:p14="http://schemas.microsoft.com/office/powerpoint/2010/main" val="166713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F433181-7D4C-D5DD-1416-0E7B1B6BB62A}"/>
              </a:ext>
            </a:extLst>
          </p:cNvPr>
          <p:cNvSpPr>
            <a:spLocks noGrp="1"/>
          </p:cNvSpPr>
          <p:nvPr>
            <p:ph idx="1"/>
          </p:nvPr>
        </p:nvSpPr>
        <p:spPr>
          <a:xfrm>
            <a:off x="457200" y="838200"/>
            <a:ext cx="8229600" cy="5486400"/>
          </a:xfrm>
        </p:spPr>
        <p:txBody>
          <a:bodyPr>
            <a:normAutofit fontScale="92500" lnSpcReduction="10000"/>
          </a:bodyPr>
          <a:lstStyle/>
          <a:p>
            <a:pPr algn="just"/>
            <a:r>
              <a:rPr lang="sk-SK" sz="2000" noProof="0"/>
              <a:t>V dolnozemských evanjelických matrikách v obciach so slovenským obyvateľstvom už nachádzame dvojmennú pomenovaciu sústavu (krstné meno a priezvisko); tieto boli vedené zhruba od polovice 18. storočia, napr. v </a:t>
            </a:r>
            <a:r>
              <a:rPr lang="sk-SK" sz="2000" noProof="0" err="1"/>
              <a:t>Békešskej</a:t>
            </a:r>
            <a:r>
              <a:rPr lang="sk-SK" sz="2000" noProof="0"/>
              <a:t> Čabe od roku 1726, v Slovenskom </a:t>
            </a:r>
            <a:r>
              <a:rPr lang="sk-SK" sz="2000" noProof="0" err="1"/>
              <a:t>Komlóši</a:t>
            </a:r>
            <a:r>
              <a:rPr lang="sk-SK" sz="2000" noProof="0"/>
              <a:t> od roku 1746 (v obci </a:t>
            </a:r>
            <a:r>
              <a:rPr lang="sk-SK" sz="2000" noProof="0" err="1"/>
              <a:t>Aszód</a:t>
            </a:r>
            <a:r>
              <a:rPr lang="sk-SK" sz="2000" noProof="0"/>
              <a:t> s vtedajším významným zastúpením slovenského etnika dokonca už od roku 1716), v báčskych slovenských obciach spravidla neskôr: napr. v </a:t>
            </a:r>
            <a:r>
              <a:rPr lang="sk-SK" sz="2000" noProof="0" err="1"/>
              <a:t>Selenči</a:t>
            </a:r>
            <a:r>
              <a:rPr lang="sk-SK" sz="2000" noProof="0"/>
              <a:t> od roku 1758, v Báčskom Petrovci od roku 1783, v </a:t>
            </a:r>
            <a:r>
              <a:rPr lang="sk-SK" sz="2000" noProof="0" err="1"/>
              <a:t>Kysáči</a:t>
            </a:r>
            <a:r>
              <a:rPr lang="sk-SK" sz="2000" noProof="0"/>
              <a:t> od roku 1787...  </a:t>
            </a:r>
          </a:p>
          <a:p>
            <a:pPr marL="0" indent="0" algn="just">
              <a:buNone/>
            </a:pPr>
            <a:endParaRPr lang="sk-SK" sz="2000" noProof="0"/>
          </a:p>
          <a:p>
            <a:pPr algn="just"/>
            <a:r>
              <a:rPr lang="sk-SK" sz="2000" noProof="0"/>
              <a:t>Problematike priezvisk je venovaná pomerne značná literatúra i slovenskej proveniencie, všeobecne k slovenským priezviskám možno odkázať napr. na monografiu prof. </a:t>
            </a:r>
            <a:r>
              <a:rPr lang="sk-SK" sz="2000" noProof="0" err="1"/>
              <a:t>Majtána</a:t>
            </a:r>
            <a:r>
              <a:rPr lang="sk-SK" sz="2000" noProof="0"/>
              <a:t>: MAJTÁN, Milan. </a:t>
            </a:r>
            <a:r>
              <a:rPr lang="sk-SK" sz="2000" i="1" noProof="0"/>
              <a:t>Naše priezviská</a:t>
            </a:r>
            <a:r>
              <a:rPr lang="sk-SK" sz="2000" noProof="0"/>
              <a:t>. Bratislava: VEDA, 2018. Osobitne priezviskami vojvodinských Slovákov, najmä teoretickým otázkam ich pôvodu a klasifikácie, je venovaná monografia prof. Dudka: DUDOK, Daniel. </a:t>
            </a:r>
            <a:r>
              <a:rPr lang="sk-SK" sz="2000" i="1" noProof="0"/>
              <a:t>Priezviská Slovákov v Juhoslávii</a:t>
            </a:r>
            <a:r>
              <a:rPr lang="sk-SK" sz="2000" noProof="0"/>
              <a:t>. Nový Sad: Spolok vojvodinských slovakistov, 1999. </a:t>
            </a:r>
          </a:p>
          <a:p>
            <a:pPr marL="0" indent="0" algn="just">
              <a:buNone/>
            </a:pPr>
            <a:endParaRPr lang="sk-SK" sz="2000" noProof="0"/>
          </a:p>
          <a:p>
            <a:pPr algn="just"/>
            <a:r>
              <a:rPr lang="sk-SK" sz="2000"/>
              <a:t>Prof. </a:t>
            </a:r>
            <a:r>
              <a:rPr lang="sk-SK" sz="2000" err="1"/>
              <a:t>Majtán</a:t>
            </a:r>
            <a:r>
              <a:rPr lang="sk-SK" sz="2000"/>
              <a:t> uvádza v súčasnosti (2018) počet na Slovensku používaných priezvisk takmer 200 000.  </a:t>
            </a:r>
            <a:endParaRPr lang="sk-SK" sz="2000" noProof="0"/>
          </a:p>
          <a:p>
            <a:pPr algn="just"/>
            <a:endParaRPr lang="sk-SK" sz="2000" noProof="0"/>
          </a:p>
          <a:p>
            <a:pPr algn="just"/>
            <a:endParaRPr lang="sk-SK" sz="2000" noProof="0"/>
          </a:p>
          <a:p>
            <a:endParaRPr lang="sk-SK" noProof="0"/>
          </a:p>
        </p:txBody>
      </p:sp>
    </p:spTree>
    <p:extLst>
      <p:ext uri="{BB962C8B-B14F-4D97-AF65-F5344CB8AC3E}">
        <p14:creationId xmlns:p14="http://schemas.microsoft.com/office/powerpoint/2010/main" val="52762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53BFDE-7C1B-9D8C-2F1D-A87AF5F8EE74}"/>
              </a:ext>
            </a:extLst>
          </p:cNvPr>
          <p:cNvSpPr>
            <a:spLocks noGrp="1"/>
          </p:cNvSpPr>
          <p:nvPr>
            <p:ph type="title"/>
          </p:nvPr>
        </p:nvSpPr>
        <p:spPr/>
        <p:txBody>
          <a:bodyPr>
            <a:noAutofit/>
          </a:bodyPr>
          <a:lstStyle/>
          <a:p>
            <a:r>
              <a:rPr lang="sk-SK" sz="3500" noProof="0"/>
              <a:t>Pojem normalizácie priezvisk </a:t>
            </a:r>
            <a:br>
              <a:rPr lang="sk-SK" sz="3500" noProof="0"/>
            </a:br>
            <a:r>
              <a:rPr lang="sk-SK" sz="3500" noProof="0"/>
              <a:t>pri vytváraní rodových väzieb</a:t>
            </a:r>
          </a:p>
        </p:txBody>
      </p:sp>
      <p:sp>
        <p:nvSpPr>
          <p:cNvPr id="3" name="Zástupný objekt pre obsah 2">
            <a:extLst>
              <a:ext uri="{FF2B5EF4-FFF2-40B4-BE49-F238E27FC236}">
                <a16:creationId xmlns:a16="http://schemas.microsoft.com/office/drawing/2014/main" id="{F4B5D6CA-6A05-08DD-44D3-1341E7BF59F2}"/>
              </a:ext>
            </a:extLst>
          </p:cNvPr>
          <p:cNvSpPr>
            <a:spLocks noGrp="1"/>
          </p:cNvSpPr>
          <p:nvPr>
            <p:ph idx="1"/>
          </p:nvPr>
        </p:nvSpPr>
        <p:spPr/>
        <p:txBody>
          <a:bodyPr>
            <a:normAutofit fontScale="70000" lnSpcReduction="20000"/>
          </a:bodyPr>
          <a:lstStyle/>
          <a:p>
            <a:pPr marL="0" indent="0" algn="just">
              <a:buNone/>
            </a:pPr>
            <a:r>
              <a:rPr lang="sk-SK" b="1" noProof="0"/>
              <a:t>Normalizáciou priezvisk</a:t>
            </a:r>
            <a:r>
              <a:rPr lang="sk-SK" noProof="0"/>
              <a:t> na účely tohto príspevku a v súvislosti s činnosťou nášho združenia rozumieme  prepisovanie (transkripciu) priezvisk z pôvodných matričných záznamov (najmä v cirkevných matrikách) v obciach tvoriacich dolnozemské slovenské enklávy (v Maďarsku, Srbsku, Rumunsku...), ktoré boli písané prevažne v latinčine a neskôr v maďarčine, do ich podoby v slovenskom jazyku a, pokiaľ je to možné, do takého tvaru, v akom dané priezvisko v súčasnosti používajú (píšu) v slovenčine jeho nositelia v príslušnej lokalite, t. j. potenciálni potomkovia osôb zapísaných v starých matričných záznamoch, pričom tento prepis sa uskutočňuje do genealogického programu na to určeného a vyvinutého.  </a:t>
            </a:r>
          </a:p>
          <a:p>
            <a:pPr marL="0" indent="0" algn="just">
              <a:buNone/>
            </a:pPr>
            <a:endParaRPr lang="sk-SK" noProof="0"/>
          </a:p>
          <a:p>
            <a:pPr marL="0" indent="0" algn="just">
              <a:buNone/>
            </a:pPr>
            <a:r>
              <a:rPr lang="sk-SK" noProof="0"/>
              <a:t>Normalizované priezvisko by malo byť uvádzané v spisovnej slovenčine, ak to zodpovedá jeho používaniu aktuálnymi nositeľmi (napr. namiesto „</a:t>
            </a:r>
            <a:r>
              <a:rPr lang="sk-SK" noProof="0" err="1"/>
              <a:t>Chiba</a:t>
            </a:r>
            <a:r>
              <a:rPr lang="sk-SK" noProof="0"/>
              <a:t>“ tvar „Chyba“, alebo namiesto „</a:t>
            </a:r>
            <a:r>
              <a:rPr lang="sk-SK" noProof="0" err="1"/>
              <a:t>Kiseľa</a:t>
            </a:r>
            <a:r>
              <a:rPr lang="sk-SK" noProof="0"/>
              <a:t>“ tvar „</a:t>
            </a:r>
            <a:r>
              <a:rPr lang="sk-SK" noProof="0" err="1"/>
              <a:t>Kyseľa</a:t>
            </a:r>
            <a:r>
              <a:rPr lang="sk-SK" noProof="0"/>
              <a:t>“ a pod.).</a:t>
            </a:r>
          </a:p>
        </p:txBody>
      </p:sp>
    </p:spTree>
    <p:extLst>
      <p:ext uri="{BB962C8B-B14F-4D97-AF65-F5344CB8AC3E}">
        <p14:creationId xmlns:p14="http://schemas.microsoft.com/office/powerpoint/2010/main" val="319794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F36BE-13DD-52BD-0E3C-7417139BEC92}"/>
              </a:ext>
            </a:extLst>
          </p:cNvPr>
          <p:cNvSpPr>
            <a:spLocks noGrp="1"/>
          </p:cNvSpPr>
          <p:nvPr>
            <p:ph type="title"/>
          </p:nvPr>
        </p:nvSpPr>
        <p:spPr/>
        <p:txBody>
          <a:bodyPr>
            <a:noAutofit/>
          </a:bodyPr>
          <a:lstStyle/>
          <a:p>
            <a:r>
              <a:rPr lang="sk-SK" sz="2700" noProof="0"/>
              <a:t>Význam a účel normalizácie priezvisk v činnosti Združenia pre genealogický výskum dolnozemských Slovákov</a:t>
            </a:r>
          </a:p>
        </p:txBody>
      </p:sp>
      <p:sp>
        <p:nvSpPr>
          <p:cNvPr id="3" name="Zástupný objekt pre obsah 2">
            <a:extLst>
              <a:ext uri="{FF2B5EF4-FFF2-40B4-BE49-F238E27FC236}">
                <a16:creationId xmlns:a16="http://schemas.microsoft.com/office/drawing/2014/main" id="{1B5DC1B2-4410-74EC-8A50-48EF71902A2A}"/>
              </a:ext>
            </a:extLst>
          </p:cNvPr>
          <p:cNvSpPr>
            <a:spLocks noGrp="1"/>
          </p:cNvSpPr>
          <p:nvPr>
            <p:ph idx="1"/>
          </p:nvPr>
        </p:nvSpPr>
        <p:spPr>
          <a:xfrm>
            <a:off x="457200" y="1600200"/>
            <a:ext cx="8229600" cy="4800600"/>
          </a:xfrm>
        </p:spPr>
        <p:txBody>
          <a:bodyPr>
            <a:normAutofit fontScale="55000" lnSpcReduction="20000"/>
          </a:bodyPr>
          <a:lstStyle/>
          <a:p>
            <a:pPr lvl="0" algn="just"/>
            <a:r>
              <a:rPr lang="sk-SK" noProof="0"/>
              <a:t>Osobné mená (krstné mená a priezviská) osôb zapísaných v starých matričných záznamoch je v zásade možné prepisovať (pri tzv. indexovaní) aj výlučne v ich pôvodne zapísanej podobe (v latinčine, maďarčine, nemčine...) – takto postupuje napr. genealogická databáza www.familysearch.org.</a:t>
            </a:r>
          </a:p>
          <a:p>
            <a:pPr lvl="0" algn="just"/>
            <a:r>
              <a:rPr lang="sk-SK" noProof="0"/>
              <a:t>V našom združení sme sa rozhodli pre „kombinované“ indexovanie pri menách a priezviskách – zapisuje sa aj tzv. „meno z dokladu“ (doslovný prepis zapísaného mena a priezviska v pôvodnom jazyku zápisu), aj normalizovaná podoba mena a priezviska v slovenčine.</a:t>
            </a:r>
          </a:p>
          <a:p>
            <a:pPr lvl="0" algn="just"/>
            <a:r>
              <a:rPr lang="sk-SK" noProof="0"/>
              <a:t>Účel normalizácie: </a:t>
            </a:r>
          </a:p>
          <a:p>
            <a:pPr lvl="1" algn="just"/>
            <a:r>
              <a:rPr lang="sk-SK" sz="3300" noProof="0"/>
              <a:t>pomoc pri vytváraní rodových väzieb medzi jednotlivými osobami, ktorých matričné záznamy sú zindexované (ide o tzv. párovanie, pri ktorom sa prepájajú jednotlivé zindexované záznamy o príslušných osobám a ktorého výsledkom je možnosť automatizovaného vygenerovania rodokmeňa)</a:t>
            </a:r>
          </a:p>
          <a:p>
            <a:pPr lvl="1" algn="just"/>
            <a:r>
              <a:rPr lang="sk-SK" sz="3300" noProof="0"/>
              <a:t>lepšia praktická využiteľnosť databázy pri tvorbe rodokmeňov a pri vyhľadávaní predkov/príbuzných zo strany užívateľov: jedno priezvisko, hoci aj také, o správnej slovenskej podobe ktorého nie sú pochybnosti, mohlo byť matrične zapisované v rôznych obdobiach, ale aj súbežne, v množstve značne odlišných podôb, ktoré sa dokonca ani nemusia začínať rovnakým písmenom </a:t>
            </a:r>
          </a:p>
          <a:p>
            <a:pPr lvl="1" algn="just"/>
            <a:r>
              <a:rPr lang="sk-SK" sz="3300" noProof="0"/>
              <a:t>vo všeobecnosti platí, že pri elektronickom spracovaní dát, ak má byť vo výsledku efektívne,</a:t>
            </a:r>
            <a:r>
              <a:rPr lang="sk-SK" sz="3300"/>
              <a:t> je určitá unifikácia vstupných údajov nevyhnutná</a:t>
            </a:r>
            <a:endParaRPr lang="sk-SK" sz="3300" noProof="0"/>
          </a:p>
          <a:p>
            <a:endParaRPr lang="sk-SK" noProof="0"/>
          </a:p>
        </p:txBody>
      </p:sp>
    </p:spTree>
    <p:extLst>
      <p:ext uri="{BB962C8B-B14F-4D97-AF65-F5344CB8AC3E}">
        <p14:creationId xmlns:p14="http://schemas.microsoft.com/office/powerpoint/2010/main" val="327233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8B8F9F-FB4B-F5D8-CD81-DA7AE1FD44D0}"/>
              </a:ext>
            </a:extLst>
          </p:cNvPr>
          <p:cNvSpPr>
            <a:spLocks noGrp="1"/>
          </p:cNvSpPr>
          <p:nvPr>
            <p:ph type="title"/>
          </p:nvPr>
        </p:nvSpPr>
        <p:spPr>
          <a:xfrm>
            <a:off x="457200" y="274638"/>
            <a:ext cx="8229600" cy="944562"/>
          </a:xfrm>
        </p:spPr>
        <p:txBody>
          <a:bodyPr>
            <a:normAutofit fontScale="90000"/>
          </a:bodyPr>
          <a:lstStyle/>
          <a:p>
            <a:r>
              <a:rPr lang="sk-SK" sz="2800" noProof="0"/>
              <a:t>Príklady odlišných matričných zápisov </a:t>
            </a:r>
            <a:br>
              <a:rPr lang="sk-SK" sz="2800" noProof="0"/>
            </a:br>
            <a:r>
              <a:rPr lang="sk-SK" sz="2800" noProof="0"/>
              <a:t>toho istého priezviska</a:t>
            </a:r>
          </a:p>
        </p:txBody>
      </p:sp>
      <p:sp>
        <p:nvSpPr>
          <p:cNvPr id="3" name="Zástupný objekt pre obsah 2">
            <a:extLst>
              <a:ext uri="{FF2B5EF4-FFF2-40B4-BE49-F238E27FC236}">
                <a16:creationId xmlns:a16="http://schemas.microsoft.com/office/drawing/2014/main" id="{32FF3ECE-F656-560F-795D-A95ADDC9C108}"/>
              </a:ext>
            </a:extLst>
          </p:cNvPr>
          <p:cNvSpPr>
            <a:spLocks noGrp="1"/>
          </p:cNvSpPr>
          <p:nvPr>
            <p:ph idx="1"/>
          </p:nvPr>
        </p:nvSpPr>
        <p:spPr>
          <a:xfrm>
            <a:off x="457200" y="1295400"/>
            <a:ext cx="8229600" cy="4830763"/>
          </a:xfrm>
        </p:spPr>
        <p:txBody>
          <a:bodyPr>
            <a:normAutofit/>
          </a:bodyPr>
          <a:lstStyle/>
          <a:p>
            <a:r>
              <a:rPr lang="sk-SK" sz="2000" b="1" noProof="0" err="1"/>
              <a:t>Ďurovka</a:t>
            </a:r>
            <a:r>
              <a:rPr lang="sk-SK" sz="2000" noProof="0"/>
              <a:t> – </a:t>
            </a:r>
            <a:r>
              <a:rPr lang="sk-SK" sz="2000" noProof="0" err="1"/>
              <a:t>Gyúrovka</a:t>
            </a:r>
            <a:r>
              <a:rPr lang="sk-SK" sz="2000" noProof="0"/>
              <a:t>, </a:t>
            </a:r>
            <a:r>
              <a:rPr lang="sk-SK" sz="2000" noProof="0" err="1"/>
              <a:t>Gyurovka</a:t>
            </a:r>
            <a:r>
              <a:rPr lang="sk-SK" sz="2000" noProof="0"/>
              <a:t>, </a:t>
            </a:r>
            <a:r>
              <a:rPr lang="sk-SK" sz="2000" noProof="0" err="1"/>
              <a:t>Ďurovka</a:t>
            </a:r>
            <a:r>
              <a:rPr lang="sk-SK" sz="2000" noProof="0"/>
              <a:t>, </a:t>
            </a:r>
            <a:r>
              <a:rPr lang="sk-SK" sz="2000" noProof="0" err="1"/>
              <a:t>Durovka</a:t>
            </a:r>
            <a:r>
              <a:rPr lang="sk-SK" sz="2000" noProof="0"/>
              <a:t>, </a:t>
            </a:r>
            <a:r>
              <a:rPr lang="sk-SK" sz="2000" noProof="0" err="1"/>
              <a:t>Djurovka</a:t>
            </a:r>
            <a:r>
              <a:rPr lang="sk-SK" sz="2000" noProof="0"/>
              <a:t>, </a:t>
            </a:r>
            <a:r>
              <a:rPr lang="sk-SK" sz="2000" noProof="0" err="1"/>
              <a:t>Djurowka</a:t>
            </a:r>
            <a:r>
              <a:rPr lang="sk-SK" sz="2000" noProof="0"/>
              <a:t>...</a:t>
            </a:r>
          </a:p>
        </p:txBody>
      </p:sp>
      <p:pic>
        <p:nvPicPr>
          <p:cNvPr id="4" name="Obrázok 3" descr="Príklad archívneho matričného záznamu.  ">
            <a:extLst>
              <a:ext uri="{FF2B5EF4-FFF2-40B4-BE49-F238E27FC236}">
                <a16:creationId xmlns:a16="http://schemas.microsoft.com/office/drawing/2014/main" id="{AAAFD8E4-21DD-0BEB-6640-707B6F93F26B}"/>
              </a:ext>
            </a:extLst>
          </p:cNvPr>
          <p:cNvPicPr>
            <a:picLocks noChangeAspect="1"/>
          </p:cNvPicPr>
          <p:nvPr/>
        </p:nvPicPr>
        <p:blipFill>
          <a:blip r:embed="rId2"/>
          <a:srcRect/>
          <a:stretch>
            <a:fillRect/>
          </a:stretch>
        </p:blipFill>
        <p:spPr bwMode="auto">
          <a:xfrm>
            <a:off x="1752600" y="1721281"/>
            <a:ext cx="5779770" cy="638175"/>
          </a:xfrm>
          <a:prstGeom prst="rect">
            <a:avLst/>
          </a:prstGeom>
          <a:noFill/>
          <a:ln w="9525">
            <a:noFill/>
            <a:miter lim="800000"/>
            <a:headEnd/>
            <a:tailEnd/>
          </a:ln>
        </p:spPr>
      </p:pic>
      <p:pic>
        <p:nvPicPr>
          <p:cNvPr id="5" name="Obrázok 4" descr="Príklad archívneho matričného záznamu.  ">
            <a:extLst>
              <a:ext uri="{FF2B5EF4-FFF2-40B4-BE49-F238E27FC236}">
                <a16:creationId xmlns:a16="http://schemas.microsoft.com/office/drawing/2014/main" id="{4CDF8BCE-1882-5951-A8DB-0EA641DC27BC}"/>
              </a:ext>
            </a:extLst>
          </p:cNvPr>
          <p:cNvPicPr>
            <a:picLocks noChangeAspect="1"/>
          </p:cNvPicPr>
          <p:nvPr/>
        </p:nvPicPr>
        <p:blipFill>
          <a:blip r:embed="rId3"/>
          <a:srcRect/>
          <a:stretch>
            <a:fillRect/>
          </a:stretch>
        </p:blipFill>
        <p:spPr bwMode="auto">
          <a:xfrm>
            <a:off x="1762125" y="2464009"/>
            <a:ext cx="5760720" cy="766445"/>
          </a:xfrm>
          <a:prstGeom prst="rect">
            <a:avLst/>
          </a:prstGeom>
          <a:noFill/>
          <a:ln w="9525">
            <a:noFill/>
            <a:miter lim="800000"/>
            <a:headEnd/>
            <a:tailEnd/>
          </a:ln>
        </p:spPr>
      </p:pic>
      <p:pic>
        <p:nvPicPr>
          <p:cNvPr id="6" name="Obrázok 5" descr="Príklad archívneho matričného záznamu.">
            <a:extLst>
              <a:ext uri="{FF2B5EF4-FFF2-40B4-BE49-F238E27FC236}">
                <a16:creationId xmlns:a16="http://schemas.microsoft.com/office/drawing/2014/main" id="{CA9B02D4-C936-F5E5-2108-D03E502B2D23}"/>
              </a:ext>
            </a:extLst>
          </p:cNvPr>
          <p:cNvPicPr>
            <a:picLocks noChangeAspect="1"/>
          </p:cNvPicPr>
          <p:nvPr/>
        </p:nvPicPr>
        <p:blipFill>
          <a:blip r:embed="rId4"/>
          <a:srcRect/>
          <a:stretch>
            <a:fillRect/>
          </a:stretch>
        </p:blipFill>
        <p:spPr bwMode="auto">
          <a:xfrm>
            <a:off x="1771650" y="3365298"/>
            <a:ext cx="5760720" cy="999490"/>
          </a:xfrm>
          <a:prstGeom prst="rect">
            <a:avLst/>
          </a:prstGeom>
          <a:noFill/>
          <a:ln w="9525">
            <a:noFill/>
            <a:miter lim="800000"/>
            <a:headEnd/>
            <a:tailEnd/>
          </a:ln>
        </p:spPr>
      </p:pic>
      <p:pic>
        <p:nvPicPr>
          <p:cNvPr id="7" name="Obrázok 6" descr="Príklad archívneho matričného záznamu.">
            <a:extLst>
              <a:ext uri="{FF2B5EF4-FFF2-40B4-BE49-F238E27FC236}">
                <a16:creationId xmlns:a16="http://schemas.microsoft.com/office/drawing/2014/main" id="{791E7E85-372A-2194-C2C5-2C91E360A3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2283" y="4472992"/>
            <a:ext cx="6118860" cy="830580"/>
          </a:xfrm>
          <a:prstGeom prst="rect">
            <a:avLst/>
          </a:prstGeom>
          <a:noFill/>
          <a:ln>
            <a:noFill/>
          </a:ln>
        </p:spPr>
      </p:pic>
      <p:pic>
        <p:nvPicPr>
          <p:cNvPr id="8" name="Obrázok 7" descr="Príklad archívneho matričného záznamu.">
            <a:extLst>
              <a:ext uri="{FF2B5EF4-FFF2-40B4-BE49-F238E27FC236}">
                <a16:creationId xmlns:a16="http://schemas.microsoft.com/office/drawing/2014/main" id="{CB0C6BE7-35E9-E172-12D6-444731CD08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2283" y="5410960"/>
            <a:ext cx="6141720" cy="998220"/>
          </a:xfrm>
          <a:prstGeom prst="rect">
            <a:avLst/>
          </a:prstGeom>
          <a:noFill/>
          <a:ln>
            <a:noFill/>
          </a:ln>
        </p:spPr>
      </p:pic>
    </p:spTree>
    <p:extLst>
      <p:ext uri="{BB962C8B-B14F-4D97-AF65-F5344CB8AC3E}">
        <p14:creationId xmlns:p14="http://schemas.microsoft.com/office/powerpoint/2010/main" val="21024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1A6D0-1E4F-56A4-92B9-1813B2E4D95E}"/>
              </a:ext>
            </a:extLst>
          </p:cNvPr>
          <p:cNvSpPr>
            <a:spLocks noGrp="1"/>
          </p:cNvSpPr>
          <p:nvPr>
            <p:ph type="title"/>
          </p:nvPr>
        </p:nvSpPr>
        <p:spPr/>
        <p:txBody>
          <a:bodyPr>
            <a:normAutofit/>
          </a:bodyPr>
          <a:lstStyle/>
          <a:p>
            <a:r>
              <a:rPr lang="sk-SK" sz="3500" noProof="0"/>
              <a:t>Normalizácia krstných (rodných) mien</a:t>
            </a:r>
          </a:p>
        </p:txBody>
      </p:sp>
      <p:sp>
        <p:nvSpPr>
          <p:cNvPr id="3" name="Zástupný objekt pre obsah 2">
            <a:extLst>
              <a:ext uri="{FF2B5EF4-FFF2-40B4-BE49-F238E27FC236}">
                <a16:creationId xmlns:a16="http://schemas.microsoft.com/office/drawing/2014/main" id="{0072FA09-7CF0-B361-32EC-0FCA9252730B}"/>
              </a:ext>
            </a:extLst>
          </p:cNvPr>
          <p:cNvSpPr>
            <a:spLocks noGrp="1"/>
          </p:cNvSpPr>
          <p:nvPr>
            <p:ph idx="1"/>
          </p:nvPr>
        </p:nvSpPr>
        <p:spPr/>
        <p:txBody>
          <a:bodyPr>
            <a:noAutofit/>
          </a:bodyPr>
          <a:lstStyle/>
          <a:p>
            <a:pPr algn="just"/>
            <a:r>
              <a:rPr lang="sk-SK" sz="1700" noProof="0"/>
              <a:t>Okrem priezvisk normalizujeme aj </a:t>
            </a:r>
            <a:r>
              <a:rPr lang="sk-SK" sz="1700" b="1" noProof="0"/>
              <a:t>krstné (rodné) mená</a:t>
            </a:r>
            <a:r>
              <a:rPr lang="sk-SK" sz="1700" noProof="0"/>
              <a:t>, čo je väčšinou oveľa bezproblémovejšie ako normalizácia priezvisk, a to najmä preto, že v minulosti sa v slovenských enklávach na Dolnej zemi vyskytoval pomerne ustálený okruh bežne dávaných krstných mien, obdobný v tom čase používaným krstným menám Slovákov na území Slovenska: </a:t>
            </a:r>
          </a:p>
          <a:p>
            <a:pPr lvl="1" algn="just"/>
            <a:r>
              <a:rPr lang="sk-SK" sz="1700" noProof="0"/>
              <a:t>spomedzi ženských mien to boli najčastejšie Mária, Anna, Zuzana, Katarína, Alžbeta, Júlia, Elena, Judita, Barbora, Pavlína, Karolína, Terézia...</a:t>
            </a:r>
          </a:p>
          <a:p>
            <a:pPr lvl="1" algn="just"/>
            <a:r>
              <a:rPr lang="sk-SK" sz="1700" noProof="0"/>
              <a:t>spomedzi mužských mien to boli najčastejšie Ján, Michal, Ondrej, Jozef, Juraj, Samuel, Pavol (v evanjelickom dolnozemskom prostredí zväčša v tvare Pavel), Peter, Matej, Martin, Štefan, Adam, Tomáš...</a:t>
            </a:r>
          </a:p>
          <a:p>
            <a:pPr marL="457200" lvl="1" indent="0" algn="just">
              <a:buNone/>
            </a:pPr>
            <a:endParaRPr lang="sk-SK" sz="1700" noProof="0"/>
          </a:p>
          <a:p>
            <a:pPr marL="457200" lvl="1" indent="0" algn="just">
              <a:buNone/>
            </a:pPr>
            <a:r>
              <a:rPr lang="sk-SK" sz="1700" noProof="0"/>
              <a:t>Napriek tomu aj tieto mená boli často zapisované v množstve rôznych podôb, ktoré je pri indexovaní matričných záznamov potrebné poznať. </a:t>
            </a:r>
          </a:p>
          <a:p>
            <a:pPr marL="457200" lvl="1" indent="0" algn="just">
              <a:buNone/>
            </a:pPr>
            <a:endParaRPr lang="sk-SK" sz="1700" noProof="0"/>
          </a:p>
          <a:p>
            <a:pPr marL="457200" lvl="1" indent="0" algn="just">
              <a:buNone/>
            </a:pPr>
            <a:r>
              <a:rPr lang="sk-SK" sz="1700" noProof="0"/>
              <a:t>Problémy s normalizáciou sa môžu teoreticky vyskytnúť skôr pri atypických menách s malým počtom nositeľov.</a:t>
            </a:r>
            <a:r>
              <a:rPr lang="sk-SK" sz="1500" noProof="0"/>
              <a:t> </a:t>
            </a:r>
          </a:p>
        </p:txBody>
      </p:sp>
    </p:spTree>
    <p:extLst>
      <p:ext uri="{BB962C8B-B14F-4D97-AF65-F5344CB8AC3E}">
        <p14:creationId xmlns:p14="http://schemas.microsoft.com/office/powerpoint/2010/main" val="184266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45847-0BEF-21A9-AF6F-8BE839A2C344}"/>
              </a:ext>
            </a:extLst>
          </p:cNvPr>
          <p:cNvSpPr>
            <a:spLocks noGrp="1"/>
          </p:cNvSpPr>
          <p:nvPr>
            <p:ph type="title"/>
          </p:nvPr>
        </p:nvSpPr>
        <p:spPr/>
        <p:txBody>
          <a:bodyPr>
            <a:normAutofit/>
          </a:bodyPr>
          <a:lstStyle/>
          <a:p>
            <a:r>
              <a:rPr lang="sk-SK" sz="2200" noProof="0"/>
              <a:t>Príklad – tvary mena „Ján“ vyskytujúce sa v matričných záznamoch</a:t>
            </a:r>
          </a:p>
        </p:txBody>
      </p:sp>
      <p:graphicFrame>
        <p:nvGraphicFramePr>
          <p:cNvPr id="12" name="Zástupný objekt pre obsah 11">
            <a:extLst>
              <a:ext uri="{FF2B5EF4-FFF2-40B4-BE49-F238E27FC236}">
                <a16:creationId xmlns:a16="http://schemas.microsoft.com/office/drawing/2014/main" id="{26DC65C4-6015-087E-4D34-705DA5B3024D}"/>
              </a:ext>
            </a:extLst>
          </p:cNvPr>
          <p:cNvGraphicFramePr>
            <a:graphicFrameLocks noGrp="1"/>
          </p:cNvGraphicFramePr>
          <p:nvPr>
            <p:ph idx="1"/>
            <p:extLst>
              <p:ext uri="{D42A27DB-BD31-4B8C-83A1-F6EECF244321}">
                <p14:modId xmlns:p14="http://schemas.microsoft.com/office/powerpoint/2010/main" val="3160075620"/>
              </p:ext>
            </p:extLst>
          </p:nvPr>
        </p:nvGraphicFramePr>
        <p:xfrm>
          <a:off x="1295400" y="1219200"/>
          <a:ext cx="1676400" cy="4724398"/>
        </p:xfrm>
        <a:graphic>
          <a:graphicData uri="http://schemas.openxmlformats.org/drawingml/2006/table">
            <a:tbl>
              <a:tblPr firstRow="1" firstCol="1" bandRow="1">
                <a:tableStyleId>{2D5ABB26-0587-4C30-8999-92F81FD0307C}</a:tableStyleId>
              </a:tblPr>
              <a:tblGrid>
                <a:gridCol w="1676400">
                  <a:extLst>
                    <a:ext uri="{9D8B030D-6E8A-4147-A177-3AD203B41FA5}">
                      <a16:colId xmlns:a16="http://schemas.microsoft.com/office/drawing/2014/main" val="2399397307"/>
                    </a:ext>
                  </a:extLst>
                </a:gridCol>
              </a:tblGrid>
              <a:tr h="337457">
                <a:tc>
                  <a:txBody>
                    <a:bodyPr/>
                    <a:lstStyle/>
                    <a:p>
                      <a:pPr>
                        <a:lnSpc>
                          <a:spcPct val="115000"/>
                        </a:lnSpc>
                        <a:spcAft>
                          <a:spcPts val="1000"/>
                        </a:spcAft>
                        <a:buNone/>
                      </a:pPr>
                      <a:r>
                        <a:rPr lang="sk-SK" sz="1500" noProof="0" err="1">
                          <a:effectLst/>
                        </a:rPr>
                        <a:t>Ioannes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066102095"/>
                  </a:ext>
                </a:extLst>
              </a:tr>
              <a:tr h="337457">
                <a:tc>
                  <a:txBody>
                    <a:bodyPr/>
                    <a:lstStyle/>
                    <a:p>
                      <a:pPr>
                        <a:lnSpc>
                          <a:spcPct val="115000"/>
                        </a:lnSpc>
                        <a:spcAft>
                          <a:spcPts val="1000"/>
                        </a:spcAft>
                        <a:buNone/>
                      </a:pPr>
                      <a:r>
                        <a:rPr lang="sk-SK" sz="1500" noProof="0" err="1">
                          <a:effectLst/>
                        </a:rPr>
                        <a:t>Ivannes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27772917"/>
                  </a:ext>
                </a:extLst>
              </a:tr>
              <a:tr h="337457">
                <a:tc>
                  <a:txBody>
                    <a:bodyPr/>
                    <a:lstStyle/>
                    <a:p>
                      <a:pPr>
                        <a:lnSpc>
                          <a:spcPct val="115000"/>
                        </a:lnSpc>
                        <a:spcAft>
                          <a:spcPts val="1000"/>
                        </a:spcAft>
                        <a:buNone/>
                      </a:pPr>
                      <a:r>
                        <a:rPr lang="sk-SK" sz="1500" noProof="0" err="1">
                          <a:effectLst/>
                        </a:rPr>
                        <a:t>Jan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974773411"/>
                  </a:ext>
                </a:extLst>
              </a:tr>
              <a:tr h="337457">
                <a:tc>
                  <a:txBody>
                    <a:bodyPr/>
                    <a:lstStyle/>
                    <a:p>
                      <a:pPr>
                        <a:lnSpc>
                          <a:spcPct val="115000"/>
                        </a:lnSpc>
                        <a:spcAft>
                          <a:spcPts val="1000"/>
                        </a:spcAft>
                        <a:buNone/>
                      </a:pPr>
                      <a:r>
                        <a:rPr lang="sk-SK" sz="1500" noProof="0">
                          <a:effectLst/>
                        </a:rPr>
                        <a:t>Ján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56385438"/>
                  </a:ext>
                </a:extLst>
              </a:tr>
              <a:tr h="337457">
                <a:tc>
                  <a:txBody>
                    <a:bodyPr/>
                    <a:lstStyle/>
                    <a:p>
                      <a:pPr>
                        <a:lnSpc>
                          <a:spcPct val="115000"/>
                        </a:lnSpc>
                        <a:spcAft>
                          <a:spcPts val="1000"/>
                        </a:spcAft>
                        <a:buNone/>
                      </a:pPr>
                      <a:r>
                        <a:rPr lang="sk-SK" sz="1500" noProof="0">
                          <a:effectLst/>
                        </a:rPr>
                        <a:t>Janči</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01614444"/>
                  </a:ext>
                </a:extLst>
              </a:tr>
              <a:tr h="337457">
                <a:tc>
                  <a:txBody>
                    <a:bodyPr/>
                    <a:lstStyle/>
                    <a:p>
                      <a:pPr>
                        <a:lnSpc>
                          <a:spcPct val="115000"/>
                        </a:lnSpc>
                        <a:spcAft>
                          <a:spcPts val="1000"/>
                        </a:spcAft>
                        <a:buNone/>
                      </a:pPr>
                      <a:r>
                        <a:rPr lang="sk-SK" sz="1500" noProof="0" err="1">
                          <a:effectLst/>
                        </a:rPr>
                        <a:t>Jančy</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007464928"/>
                  </a:ext>
                </a:extLst>
              </a:tr>
              <a:tr h="337457">
                <a:tc>
                  <a:txBody>
                    <a:bodyPr/>
                    <a:lstStyle/>
                    <a:p>
                      <a:pPr>
                        <a:lnSpc>
                          <a:spcPct val="115000"/>
                        </a:lnSpc>
                        <a:spcAft>
                          <a:spcPts val="1000"/>
                        </a:spcAft>
                        <a:buNone/>
                      </a:pPr>
                      <a:r>
                        <a:rPr lang="sk-SK" sz="1500" noProof="0" err="1">
                          <a:effectLst/>
                        </a:rPr>
                        <a:t>Jánés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39259562"/>
                  </a:ext>
                </a:extLst>
              </a:tr>
              <a:tr h="337457">
                <a:tc>
                  <a:txBody>
                    <a:bodyPr/>
                    <a:lstStyle/>
                    <a:p>
                      <a:pPr>
                        <a:lnSpc>
                          <a:spcPct val="115000"/>
                        </a:lnSpc>
                        <a:spcAft>
                          <a:spcPts val="1000"/>
                        </a:spcAft>
                        <a:buNone/>
                      </a:pPr>
                      <a:r>
                        <a:rPr lang="sk-SK" sz="1500" noProof="0">
                          <a:effectLst/>
                        </a:rPr>
                        <a:t>Janko</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97885446"/>
                  </a:ext>
                </a:extLst>
              </a:tr>
              <a:tr h="337457">
                <a:tc>
                  <a:txBody>
                    <a:bodyPr/>
                    <a:lstStyle/>
                    <a:p>
                      <a:pPr>
                        <a:lnSpc>
                          <a:spcPct val="115000"/>
                        </a:lnSpc>
                        <a:spcAft>
                          <a:spcPts val="1000"/>
                        </a:spcAft>
                        <a:buNone/>
                      </a:pPr>
                      <a:r>
                        <a:rPr lang="sk-SK" sz="1500" noProof="0">
                          <a:effectLst/>
                        </a:rPr>
                        <a:t>Jano</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038020538"/>
                  </a:ext>
                </a:extLst>
              </a:tr>
              <a:tr h="337457">
                <a:tc>
                  <a:txBody>
                    <a:bodyPr/>
                    <a:lstStyle/>
                    <a:p>
                      <a:pPr>
                        <a:lnSpc>
                          <a:spcPct val="115000"/>
                        </a:lnSpc>
                        <a:spcAft>
                          <a:spcPts val="1000"/>
                        </a:spcAft>
                        <a:buNone/>
                      </a:pPr>
                      <a:r>
                        <a:rPr lang="sk-SK" sz="1500" noProof="0" err="1">
                          <a:effectLst/>
                        </a:rPr>
                        <a:t>Janos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48114669"/>
                  </a:ext>
                </a:extLst>
              </a:tr>
              <a:tr h="337457">
                <a:tc>
                  <a:txBody>
                    <a:bodyPr/>
                    <a:lstStyle/>
                    <a:p>
                      <a:pPr>
                        <a:lnSpc>
                          <a:spcPct val="115000"/>
                        </a:lnSpc>
                        <a:spcAft>
                          <a:spcPts val="1000"/>
                        </a:spcAft>
                        <a:buNone/>
                      </a:pPr>
                      <a:r>
                        <a:rPr lang="sk-SK" sz="1500" noProof="0" err="1">
                          <a:effectLst/>
                        </a:rPr>
                        <a:t>János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84708154"/>
                  </a:ext>
                </a:extLst>
              </a:tr>
              <a:tr h="337457">
                <a:tc>
                  <a:txBody>
                    <a:bodyPr/>
                    <a:lstStyle/>
                    <a:p>
                      <a:pPr>
                        <a:lnSpc>
                          <a:spcPct val="115000"/>
                        </a:lnSpc>
                        <a:spcAft>
                          <a:spcPts val="1000"/>
                        </a:spcAft>
                        <a:buNone/>
                      </a:pPr>
                      <a:r>
                        <a:rPr lang="sk-SK" sz="1500" noProof="0" err="1">
                          <a:effectLst/>
                        </a:rPr>
                        <a:t>Janoš</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08448493"/>
                  </a:ext>
                </a:extLst>
              </a:tr>
              <a:tr h="337457">
                <a:tc>
                  <a:txBody>
                    <a:bodyPr/>
                    <a:lstStyle/>
                    <a:p>
                      <a:pPr>
                        <a:lnSpc>
                          <a:spcPct val="115000"/>
                        </a:lnSpc>
                        <a:spcAft>
                          <a:spcPts val="1000"/>
                        </a:spcAft>
                        <a:buNone/>
                      </a:pPr>
                      <a:r>
                        <a:rPr lang="sk-SK" sz="1500" noProof="0">
                          <a:effectLst/>
                        </a:rPr>
                        <a:t>Jánoš</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653958993"/>
                  </a:ext>
                </a:extLst>
              </a:tr>
              <a:tr h="337457">
                <a:tc>
                  <a:txBody>
                    <a:bodyPr/>
                    <a:lstStyle/>
                    <a:p>
                      <a:pPr>
                        <a:lnSpc>
                          <a:spcPct val="115000"/>
                        </a:lnSpc>
                        <a:spcAft>
                          <a:spcPts val="1000"/>
                        </a:spcAft>
                        <a:buNone/>
                      </a:pPr>
                      <a:r>
                        <a:rPr lang="sk-SK" sz="1500" noProof="0" err="1">
                          <a:effectLst/>
                        </a:rPr>
                        <a:t>Joan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17583804"/>
                  </a:ext>
                </a:extLst>
              </a:tr>
            </a:tbl>
          </a:graphicData>
        </a:graphic>
      </p:graphicFrame>
      <p:graphicFrame>
        <p:nvGraphicFramePr>
          <p:cNvPr id="14" name="Tabuľka 13">
            <a:extLst>
              <a:ext uri="{FF2B5EF4-FFF2-40B4-BE49-F238E27FC236}">
                <a16:creationId xmlns:a16="http://schemas.microsoft.com/office/drawing/2014/main" id="{2C5E63E4-C86E-F440-7623-88097EB70567}"/>
              </a:ext>
            </a:extLst>
          </p:cNvPr>
          <p:cNvGraphicFramePr>
            <a:graphicFrameLocks noGrp="1"/>
          </p:cNvGraphicFramePr>
          <p:nvPr>
            <p:extLst>
              <p:ext uri="{D42A27DB-BD31-4B8C-83A1-F6EECF244321}">
                <p14:modId xmlns:p14="http://schemas.microsoft.com/office/powerpoint/2010/main" val="1166533749"/>
              </p:ext>
            </p:extLst>
          </p:nvPr>
        </p:nvGraphicFramePr>
        <p:xfrm>
          <a:off x="3997518" y="1219200"/>
          <a:ext cx="1565082" cy="4724398"/>
        </p:xfrm>
        <a:graphic>
          <a:graphicData uri="http://schemas.openxmlformats.org/drawingml/2006/table">
            <a:tbl>
              <a:tblPr firstRow="1" firstCol="1" bandRow="1">
                <a:tableStyleId>{2D5ABB26-0587-4C30-8999-92F81FD0307C}</a:tableStyleId>
              </a:tblPr>
              <a:tblGrid>
                <a:gridCol w="1565082">
                  <a:extLst>
                    <a:ext uri="{9D8B030D-6E8A-4147-A177-3AD203B41FA5}">
                      <a16:colId xmlns:a16="http://schemas.microsoft.com/office/drawing/2014/main" val="3970810468"/>
                    </a:ext>
                  </a:extLst>
                </a:gridCol>
              </a:tblGrid>
              <a:tr h="337457">
                <a:tc>
                  <a:txBody>
                    <a:bodyPr/>
                    <a:lstStyle/>
                    <a:p>
                      <a:pPr>
                        <a:lnSpc>
                          <a:spcPct val="115000"/>
                        </a:lnSpc>
                        <a:spcAft>
                          <a:spcPts val="1000"/>
                        </a:spcAft>
                        <a:buNone/>
                      </a:pPr>
                      <a:r>
                        <a:rPr lang="sk-SK" sz="1500" noProof="0" err="1">
                          <a:effectLst/>
                        </a:rPr>
                        <a:t>Joan</a:t>
                      </a:r>
                      <a:r>
                        <a:rPr lang="sk-SK" sz="1500" noProof="0">
                          <a:effectLst/>
                        </a:rPr>
                        <a:t>.</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74667451"/>
                  </a:ext>
                </a:extLst>
              </a:tr>
              <a:tr h="337457">
                <a:tc>
                  <a:txBody>
                    <a:bodyPr/>
                    <a:lstStyle/>
                    <a:p>
                      <a:pPr>
                        <a:lnSpc>
                          <a:spcPct val="115000"/>
                        </a:lnSpc>
                        <a:spcAft>
                          <a:spcPts val="1000"/>
                        </a:spcAft>
                        <a:buNone/>
                      </a:pPr>
                      <a:r>
                        <a:rPr lang="sk-SK" sz="1500" noProof="0" err="1">
                          <a:effectLst/>
                        </a:rPr>
                        <a:t>Joane</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14248936"/>
                  </a:ext>
                </a:extLst>
              </a:tr>
              <a:tr h="337457">
                <a:tc>
                  <a:txBody>
                    <a:bodyPr/>
                    <a:lstStyle/>
                    <a:p>
                      <a:pPr>
                        <a:lnSpc>
                          <a:spcPct val="115000"/>
                        </a:lnSpc>
                        <a:spcAft>
                          <a:spcPts val="1000"/>
                        </a:spcAft>
                        <a:buNone/>
                      </a:pPr>
                      <a:r>
                        <a:rPr lang="sk-SK" sz="1500" noProof="0" err="1">
                          <a:effectLst/>
                        </a:rPr>
                        <a:t>Joanes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081165054"/>
                  </a:ext>
                </a:extLst>
              </a:tr>
              <a:tr h="337457">
                <a:tc>
                  <a:txBody>
                    <a:bodyPr/>
                    <a:lstStyle/>
                    <a:p>
                      <a:pPr>
                        <a:lnSpc>
                          <a:spcPct val="115000"/>
                        </a:lnSpc>
                        <a:spcAft>
                          <a:spcPts val="1000"/>
                        </a:spcAft>
                        <a:buNone/>
                      </a:pPr>
                      <a:r>
                        <a:rPr lang="sk-SK" sz="1500" noProof="0" err="1">
                          <a:effectLst/>
                        </a:rPr>
                        <a:t>Joanis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07164556"/>
                  </a:ext>
                </a:extLst>
              </a:tr>
              <a:tr h="337457">
                <a:tc>
                  <a:txBody>
                    <a:bodyPr/>
                    <a:lstStyle/>
                    <a:p>
                      <a:pPr>
                        <a:lnSpc>
                          <a:spcPct val="115000"/>
                        </a:lnSpc>
                        <a:spcAft>
                          <a:spcPts val="1000"/>
                        </a:spcAft>
                        <a:buNone/>
                      </a:pPr>
                      <a:r>
                        <a:rPr lang="sk-SK" sz="1500" noProof="0" err="1">
                          <a:effectLst/>
                        </a:rPr>
                        <a:t>Joann</a:t>
                      </a:r>
                      <a:r>
                        <a:rPr lang="sk-SK" sz="1500" noProof="0">
                          <a:effectLst/>
                        </a:rPr>
                        <a:t>.</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889639424"/>
                  </a:ext>
                </a:extLst>
              </a:tr>
              <a:tr h="337457">
                <a:tc>
                  <a:txBody>
                    <a:bodyPr/>
                    <a:lstStyle/>
                    <a:p>
                      <a:pPr>
                        <a:lnSpc>
                          <a:spcPct val="115000"/>
                        </a:lnSpc>
                        <a:spcAft>
                          <a:spcPts val="1000"/>
                        </a:spcAft>
                        <a:buNone/>
                      </a:pPr>
                      <a:r>
                        <a:rPr lang="sk-SK" sz="1500" noProof="0" err="1">
                          <a:effectLst/>
                        </a:rPr>
                        <a:t>Joannas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44703669"/>
                  </a:ext>
                </a:extLst>
              </a:tr>
              <a:tr h="337457">
                <a:tc>
                  <a:txBody>
                    <a:bodyPr/>
                    <a:lstStyle/>
                    <a:p>
                      <a:pPr>
                        <a:lnSpc>
                          <a:spcPct val="115000"/>
                        </a:lnSpc>
                        <a:spcAft>
                          <a:spcPts val="1000"/>
                        </a:spcAft>
                        <a:buNone/>
                      </a:pPr>
                      <a:r>
                        <a:rPr lang="sk-SK" sz="1500" noProof="0" err="1">
                          <a:effectLst/>
                        </a:rPr>
                        <a:t>Joanne</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520211946"/>
                  </a:ext>
                </a:extLst>
              </a:tr>
              <a:tr h="337457">
                <a:tc>
                  <a:txBody>
                    <a:bodyPr/>
                    <a:lstStyle/>
                    <a:p>
                      <a:pPr>
                        <a:lnSpc>
                          <a:spcPct val="115000"/>
                        </a:lnSpc>
                        <a:spcAft>
                          <a:spcPts val="1000"/>
                        </a:spcAft>
                        <a:buNone/>
                      </a:pPr>
                      <a:r>
                        <a:rPr lang="sk-SK" sz="1500" noProof="0" err="1">
                          <a:effectLst/>
                        </a:rPr>
                        <a:t>Joannes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33246880"/>
                  </a:ext>
                </a:extLst>
              </a:tr>
              <a:tr h="337457">
                <a:tc>
                  <a:txBody>
                    <a:bodyPr/>
                    <a:lstStyle/>
                    <a:p>
                      <a:pPr>
                        <a:lnSpc>
                          <a:spcPct val="115000"/>
                        </a:lnSpc>
                        <a:spcAft>
                          <a:spcPts val="1000"/>
                        </a:spcAft>
                        <a:buNone/>
                      </a:pPr>
                      <a:r>
                        <a:rPr lang="sk-SK" sz="1500" noProof="0" err="1">
                          <a:effectLst/>
                        </a:rPr>
                        <a:t>Joanness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84703562"/>
                  </a:ext>
                </a:extLst>
              </a:tr>
              <a:tr h="337457">
                <a:tc>
                  <a:txBody>
                    <a:bodyPr/>
                    <a:lstStyle/>
                    <a:p>
                      <a:pPr>
                        <a:lnSpc>
                          <a:spcPct val="115000"/>
                        </a:lnSpc>
                        <a:spcAft>
                          <a:spcPts val="1000"/>
                        </a:spcAft>
                        <a:buNone/>
                      </a:pPr>
                      <a:r>
                        <a:rPr lang="sk-SK" sz="1500" noProof="0" err="1">
                          <a:effectLst/>
                        </a:rPr>
                        <a:t>Joanni</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127650343"/>
                  </a:ext>
                </a:extLst>
              </a:tr>
              <a:tr h="337457">
                <a:tc>
                  <a:txBody>
                    <a:bodyPr/>
                    <a:lstStyle/>
                    <a:p>
                      <a:pPr>
                        <a:lnSpc>
                          <a:spcPct val="115000"/>
                        </a:lnSpc>
                        <a:spcAft>
                          <a:spcPts val="1000"/>
                        </a:spcAft>
                        <a:buNone/>
                      </a:pPr>
                      <a:r>
                        <a:rPr lang="sk-SK" sz="1500" noProof="0" err="1">
                          <a:effectLst/>
                        </a:rPr>
                        <a:t>Joannis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82104550"/>
                  </a:ext>
                </a:extLst>
              </a:tr>
              <a:tr h="337457">
                <a:tc>
                  <a:txBody>
                    <a:bodyPr/>
                    <a:lstStyle/>
                    <a:p>
                      <a:pPr>
                        <a:lnSpc>
                          <a:spcPct val="115000"/>
                        </a:lnSpc>
                        <a:spcAft>
                          <a:spcPts val="1000"/>
                        </a:spcAft>
                        <a:buNone/>
                      </a:pPr>
                      <a:r>
                        <a:rPr lang="sk-SK" sz="1500" noProof="0" err="1">
                          <a:effectLst/>
                        </a:rPr>
                        <a:t>Joh</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25804237"/>
                  </a:ext>
                </a:extLst>
              </a:tr>
              <a:tr h="337457">
                <a:tc>
                  <a:txBody>
                    <a:bodyPr/>
                    <a:lstStyle/>
                    <a:p>
                      <a:pPr>
                        <a:lnSpc>
                          <a:spcPct val="115000"/>
                        </a:lnSpc>
                        <a:spcAft>
                          <a:spcPts val="1000"/>
                        </a:spcAft>
                        <a:buNone/>
                      </a:pPr>
                      <a:r>
                        <a:rPr lang="sk-SK" sz="1500" noProof="0" err="1">
                          <a:effectLst/>
                        </a:rPr>
                        <a:t>Joh</a:t>
                      </a:r>
                      <a:r>
                        <a:rPr lang="sk-SK" sz="1500" noProof="0">
                          <a:effectLst/>
                        </a:rPr>
                        <a:t>.</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10236553"/>
                  </a:ext>
                </a:extLst>
              </a:tr>
              <a:tr h="337457">
                <a:tc>
                  <a:txBody>
                    <a:bodyPr/>
                    <a:lstStyle/>
                    <a:p>
                      <a:pPr>
                        <a:lnSpc>
                          <a:spcPct val="115000"/>
                        </a:lnSpc>
                        <a:spcAft>
                          <a:spcPts val="1000"/>
                        </a:spcAft>
                        <a:buNone/>
                      </a:pPr>
                      <a:r>
                        <a:rPr lang="sk-SK" sz="1500" noProof="0" err="1">
                          <a:effectLst/>
                        </a:rPr>
                        <a:t>Johan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94782057"/>
                  </a:ext>
                </a:extLst>
              </a:tr>
            </a:tbl>
          </a:graphicData>
        </a:graphic>
      </p:graphicFrame>
      <p:graphicFrame>
        <p:nvGraphicFramePr>
          <p:cNvPr id="15" name="Tabuľka 14">
            <a:extLst>
              <a:ext uri="{FF2B5EF4-FFF2-40B4-BE49-F238E27FC236}">
                <a16:creationId xmlns:a16="http://schemas.microsoft.com/office/drawing/2014/main" id="{15199926-A8AC-C292-994F-E835B9221DE0}"/>
              </a:ext>
            </a:extLst>
          </p:cNvPr>
          <p:cNvGraphicFramePr>
            <a:graphicFrameLocks noGrp="1"/>
          </p:cNvGraphicFramePr>
          <p:nvPr>
            <p:extLst>
              <p:ext uri="{D42A27DB-BD31-4B8C-83A1-F6EECF244321}">
                <p14:modId xmlns:p14="http://schemas.microsoft.com/office/powerpoint/2010/main" val="3518884431"/>
              </p:ext>
            </p:extLst>
          </p:nvPr>
        </p:nvGraphicFramePr>
        <p:xfrm>
          <a:off x="6477000" y="1295400"/>
          <a:ext cx="2209800" cy="2819400"/>
        </p:xfrm>
        <a:graphic>
          <a:graphicData uri="http://schemas.openxmlformats.org/drawingml/2006/table">
            <a:tbl>
              <a:tblPr firstRow="1" firstCol="1" bandRow="1">
                <a:tableStyleId>{2D5ABB26-0587-4C30-8999-92F81FD0307C}</a:tableStyleId>
              </a:tblPr>
              <a:tblGrid>
                <a:gridCol w="2209800">
                  <a:extLst>
                    <a:ext uri="{9D8B030D-6E8A-4147-A177-3AD203B41FA5}">
                      <a16:colId xmlns:a16="http://schemas.microsoft.com/office/drawing/2014/main" val="78436503"/>
                    </a:ext>
                  </a:extLst>
                </a:gridCol>
              </a:tblGrid>
              <a:tr h="352425">
                <a:tc>
                  <a:txBody>
                    <a:bodyPr/>
                    <a:lstStyle/>
                    <a:p>
                      <a:pPr>
                        <a:lnSpc>
                          <a:spcPct val="115000"/>
                        </a:lnSpc>
                        <a:spcAft>
                          <a:spcPts val="1000"/>
                        </a:spcAft>
                        <a:buNone/>
                      </a:pPr>
                      <a:r>
                        <a:rPr lang="sk-SK" sz="1500" noProof="0">
                          <a:effectLst/>
                        </a:rPr>
                        <a:t>Johane</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65008068"/>
                  </a:ext>
                </a:extLst>
              </a:tr>
              <a:tr h="352425">
                <a:tc>
                  <a:txBody>
                    <a:bodyPr/>
                    <a:lstStyle/>
                    <a:p>
                      <a:pPr>
                        <a:lnSpc>
                          <a:spcPct val="115000"/>
                        </a:lnSpc>
                        <a:spcAft>
                          <a:spcPts val="1000"/>
                        </a:spcAft>
                        <a:buNone/>
                      </a:pPr>
                      <a:r>
                        <a:rPr lang="sk-SK" sz="1500" noProof="0" err="1">
                          <a:effectLst/>
                        </a:rPr>
                        <a:t>Johanes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237060829"/>
                  </a:ext>
                </a:extLst>
              </a:tr>
              <a:tr h="352425">
                <a:tc>
                  <a:txBody>
                    <a:bodyPr/>
                    <a:lstStyle/>
                    <a:p>
                      <a:pPr>
                        <a:lnSpc>
                          <a:spcPct val="115000"/>
                        </a:lnSpc>
                        <a:spcAft>
                          <a:spcPts val="1000"/>
                        </a:spcAft>
                        <a:buNone/>
                      </a:pPr>
                      <a:r>
                        <a:rPr lang="sk-SK" sz="1500" noProof="0" err="1">
                          <a:effectLst/>
                        </a:rPr>
                        <a:t>Johanis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92373267"/>
                  </a:ext>
                </a:extLst>
              </a:tr>
              <a:tr h="352425">
                <a:tc>
                  <a:txBody>
                    <a:bodyPr/>
                    <a:lstStyle/>
                    <a:p>
                      <a:pPr>
                        <a:lnSpc>
                          <a:spcPct val="115000"/>
                        </a:lnSpc>
                        <a:spcAft>
                          <a:spcPts val="1000"/>
                        </a:spcAft>
                        <a:buNone/>
                      </a:pPr>
                      <a:r>
                        <a:rPr lang="sk-SK" sz="1500" noProof="0">
                          <a:effectLst/>
                        </a:rPr>
                        <a:t>Johann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020626847"/>
                  </a:ext>
                </a:extLst>
              </a:tr>
              <a:tr h="352425">
                <a:tc>
                  <a:txBody>
                    <a:bodyPr/>
                    <a:lstStyle/>
                    <a:p>
                      <a:pPr>
                        <a:lnSpc>
                          <a:spcPct val="115000"/>
                        </a:lnSpc>
                        <a:spcAft>
                          <a:spcPts val="1000"/>
                        </a:spcAft>
                        <a:buNone/>
                      </a:pPr>
                      <a:r>
                        <a:rPr lang="sk-SK" sz="1500" noProof="0" err="1">
                          <a:effectLst/>
                        </a:rPr>
                        <a:t>Johanne</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333553282"/>
                  </a:ext>
                </a:extLst>
              </a:tr>
              <a:tr h="352425">
                <a:tc>
                  <a:txBody>
                    <a:bodyPr/>
                    <a:lstStyle/>
                    <a:p>
                      <a:pPr>
                        <a:lnSpc>
                          <a:spcPct val="115000"/>
                        </a:lnSpc>
                        <a:spcAft>
                          <a:spcPts val="1000"/>
                        </a:spcAft>
                        <a:buNone/>
                      </a:pPr>
                      <a:r>
                        <a:rPr lang="sk-SK" sz="1500" noProof="0" err="1">
                          <a:effectLst/>
                        </a:rPr>
                        <a:t>Johannes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575842167"/>
                  </a:ext>
                </a:extLst>
              </a:tr>
              <a:tr h="352425">
                <a:tc>
                  <a:txBody>
                    <a:bodyPr/>
                    <a:lstStyle/>
                    <a:p>
                      <a:pPr>
                        <a:lnSpc>
                          <a:spcPct val="115000"/>
                        </a:lnSpc>
                        <a:spcAft>
                          <a:spcPts val="1000"/>
                        </a:spcAft>
                        <a:buNone/>
                      </a:pPr>
                      <a:r>
                        <a:rPr lang="sk-SK" sz="1500" noProof="0" err="1">
                          <a:effectLst/>
                        </a:rPr>
                        <a:t>Johannis</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85477985"/>
                  </a:ext>
                </a:extLst>
              </a:tr>
              <a:tr h="352425">
                <a:tc>
                  <a:txBody>
                    <a:bodyPr/>
                    <a:lstStyle/>
                    <a:p>
                      <a:pPr>
                        <a:lnSpc>
                          <a:spcPct val="115000"/>
                        </a:lnSpc>
                        <a:spcAft>
                          <a:spcPts val="1000"/>
                        </a:spcAft>
                        <a:buNone/>
                      </a:pPr>
                      <a:r>
                        <a:rPr lang="sk-SK" sz="1500" noProof="0" err="1">
                          <a:effectLst/>
                        </a:rPr>
                        <a:t>Jovan</a:t>
                      </a:r>
                      <a:endParaRPr lang="sk-SK"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32158794"/>
                  </a:ext>
                </a:extLst>
              </a:tr>
            </a:tbl>
          </a:graphicData>
        </a:graphic>
      </p:graphicFrame>
    </p:spTree>
    <p:extLst>
      <p:ext uri="{BB962C8B-B14F-4D97-AF65-F5344CB8AC3E}">
        <p14:creationId xmlns:p14="http://schemas.microsoft.com/office/powerpoint/2010/main" val="43631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357FF9-DC27-7D61-DDD7-F8FCCC168B72}"/>
              </a:ext>
            </a:extLst>
          </p:cNvPr>
          <p:cNvSpPr>
            <a:spLocks noGrp="1"/>
          </p:cNvSpPr>
          <p:nvPr>
            <p:ph type="title"/>
          </p:nvPr>
        </p:nvSpPr>
        <p:spPr>
          <a:xfrm>
            <a:off x="457200" y="274638"/>
            <a:ext cx="8229600" cy="715962"/>
          </a:xfrm>
        </p:spPr>
        <p:txBody>
          <a:bodyPr>
            <a:normAutofit/>
          </a:bodyPr>
          <a:lstStyle/>
          <a:p>
            <a:r>
              <a:rPr lang="sk-SK" sz="2200" noProof="0"/>
              <a:t>Príklad – tvary mena „Alžbeta“ vyskytujúce sa v matričných záznamoch</a:t>
            </a:r>
          </a:p>
        </p:txBody>
      </p:sp>
      <p:graphicFrame>
        <p:nvGraphicFramePr>
          <p:cNvPr id="4" name="Zástupný objekt pre obsah 3">
            <a:extLst>
              <a:ext uri="{FF2B5EF4-FFF2-40B4-BE49-F238E27FC236}">
                <a16:creationId xmlns:a16="http://schemas.microsoft.com/office/drawing/2014/main" id="{B8348BDC-ED40-EDD5-91ED-9DBD459269DC}"/>
              </a:ext>
            </a:extLst>
          </p:cNvPr>
          <p:cNvGraphicFramePr>
            <a:graphicFrameLocks noGrp="1"/>
          </p:cNvGraphicFramePr>
          <p:nvPr>
            <p:ph idx="1"/>
            <p:extLst>
              <p:ext uri="{D42A27DB-BD31-4B8C-83A1-F6EECF244321}">
                <p14:modId xmlns:p14="http://schemas.microsoft.com/office/powerpoint/2010/main" val="2507365576"/>
              </p:ext>
            </p:extLst>
          </p:nvPr>
        </p:nvGraphicFramePr>
        <p:xfrm>
          <a:off x="1524000" y="990600"/>
          <a:ext cx="1371600" cy="5364172"/>
        </p:xfrm>
        <a:graphic>
          <a:graphicData uri="http://schemas.openxmlformats.org/drawingml/2006/table">
            <a:tbl>
              <a:tblPr firstRow="1" firstCol="1" bandRow="1">
                <a:tableStyleId>{2D5ABB26-0587-4C30-8999-92F81FD0307C}</a:tableStyleId>
              </a:tblPr>
              <a:tblGrid>
                <a:gridCol w="1371600">
                  <a:extLst>
                    <a:ext uri="{9D8B030D-6E8A-4147-A177-3AD203B41FA5}">
                      <a16:colId xmlns:a16="http://schemas.microsoft.com/office/drawing/2014/main" val="1162192986"/>
                    </a:ext>
                  </a:extLst>
                </a:gridCol>
              </a:tblGrid>
              <a:tr h="243826">
                <a:tc>
                  <a:txBody>
                    <a:bodyPr/>
                    <a:lstStyle/>
                    <a:p>
                      <a:pPr>
                        <a:lnSpc>
                          <a:spcPct val="115000"/>
                        </a:lnSpc>
                        <a:spcAft>
                          <a:spcPts val="1000"/>
                        </a:spcAft>
                        <a:buNone/>
                      </a:pPr>
                      <a:r>
                        <a:rPr lang="sk-SK" sz="1200" noProof="0" err="1">
                          <a:effectLst/>
                        </a:rPr>
                        <a:t>Alž</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464177137"/>
                  </a:ext>
                </a:extLst>
              </a:tr>
              <a:tr h="243826">
                <a:tc>
                  <a:txBody>
                    <a:bodyPr/>
                    <a:lstStyle/>
                    <a:p>
                      <a:pPr>
                        <a:lnSpc>
                          <a:spcPct val="115000"/>
                        </a:lnSpc>
                        <a:spcAft>
                          <a:spcPts val="1000"/>
                        </a:spcAft>
                        <a:buNone/>
                      </a:pPr>
                      <a:r>
                        <a:rPr lang="sk-SK" sz="1200" noProof="0" err="1">
                          <a:effectLst/>
                        </a:rPr>
                        <a:t>Alžb</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0295880"/>
                  </a:ext>
                </a:extLst>
              </a:tr>
              <a:tr h="243826">
                <a:tc>
                  <a:txBody>
                    <a:bodyPr/>
                    <a:lstStyle/>
                    <a:p>
                      <a:pPr>
                        <a:lnSpc>
                          <a:spcPct val="115000"/>
                        </a:lnSpc>
                        <a:spcAft>
                          <a:spcPts val="1000"/>
                        </a:spcAft>
                        <a:buNone/>
                      </a:pPr>
                      <a:r>
                        <a:rPr lang="sk-SK" sz="1200" noProof="0">
                          <a:effectLst/>
                        </a:rPr>
                        <a:t>Alžbeta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906827503"/>
                  </a:ext>
                </a:extLst>
              </a:tr>
              <a:tr h="243826">
                <a:tc>
                  <a:txBody>
                    <a:bodyPr/>
                    <a:lstStyle/>
                    <a:p>
                      <a:pPr>
                        <a:lnSpc>
                          <a:spcPct val="115000"/>
                        </a:lnSpc>
                        <a:spcAft>
                          <a:spcPts val="1000"/>
                        </a:spcAft>
                        <a:buNone/>
                      </a:pPr>
                      <a:r>
                        <a:rPr lang="sk-SK" sz="1200" noProof="0" err="1">
                          <a:effectLst/>
                        </a:rPr>
                        <a:t>Alžbetha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6078656"/>
                  </a:ext>
                </a:extLst>
              </a:tr>
              <a:tr h="243826">
                <a:tc>
                  <a:txBody>
                    <a:bodyPr/>
                    <a:lstStyle/>
                    <a:p>
                      <a:pPr>
                        <a:lnSpc>
                          <a:spcPct val="115000"/>
                        </a:lnSpc>
                        <a:spcAft>
                          <a:spcPts val="1000"/>
                        </a:spcAft>
                        <a:buNone/>
                      </a:pPr>
                      <a:r>
                        <a:rPr lang="sk-SK" sz="1200" noProof="0">
                          <a:effectLst/>
                        </a:rPr>
                        <a:t>Beta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36065644"/>
                  </a:ext>
                </a:extLst>
              </a:tr>
              <a:tr h="243826">
                <a:tc>
                  <a:txBody>
                    <a:bodyPr/>
                    <a:lstStyle/>
                    <a:p>
                      <a:pPr>
                        <a:lnSpc>
                          <a:spcPct val="115000"/>
                        </a:lnSpc>
                        <a:spcAft>
                          <a:spcPts val="1000"/>
                        </a:spcAft>
                        <a:buNone/>
                      </a:pPr>
                      <a:r>
                        <a:rPr lang="sk-SK" sz="1200" noProof="0">
                          <a:effectLst/>
                        </a:rPr>
                        <a:t>Betka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11031079"/>
                  </a:ext>
                </a:extLst>
              </a:tr>
              <a:tr h="243826">
                <a:tc>
                  <a:txBody>
                    <a:bodyPr/>
                    <a:lstStyle/>
                    <a:p>
                      <a:pPr>
                        <a:lnSpc>
                          <a:spcPct val="115000"/>
                        </a:lnSpc>
                        <a:spcAft>
                          <a:spcPts val="1000"/>
                        </a:spcAft>
                        <a:buNone/>
                      </a:pPr>
                      <a:r>
                        <a:rPr lang="sk-SK" sz="1200" noProof="0" err="1">
                          <a:effectLst/>
                        </a:rPr>
                        <a:t>Elb</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00268677"/>
                  </a:ext>
                </a:extLst>
              </a:tr>
              <a:tr h="243826">
                <a:tc>
                  <a:txBody>
                    <a:bodyPr/>
                    <a:lstStyle/>
                    <a:p>
                      <a:pPr>
                        <a:lnSpc>
                          <a:spcPct val="115000"/>
                        </a:lnSpc>
                        <a:spcAft>
                          <a:spcPts val="1000"/>
                        </a:spcAft>
                        <a:buNone/>
                      </a:pPr>
                      <a:r>
                        <a:rPr lang="sk-SK" sz="1200" noProof="0" err="1">
                          <a:effectLst/>
                        </a:rPr>
                        <a:t>Elice</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94183724"/>
                  </a:ext>
                </a:extLst>
              </a:tr>
              <a:tr h="243826">
                <a:tc>
                  <a:txBody>
                    <a:bodyPr/>
                    <a:lstStyle/>
                    <a:p>
                      <a:pPr>
                        <a:lnSpc>
                          <a:spcPct val="115000"/>
                        </a:lnSpc>
                        <a:spcAft>
                          <a:spcPts val="1000"/>
                        </a:spcAft>
                        <a:buNone/>
                      </a:pPr>
                      <a:r>
                        <a:rPr lang="sk-SK" sz="1200" noProof="0" err="1">
                          <a:effectLst/>
                        </a:rPr>
                        <a:t>Elis</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947127184"/>
                  </a:ext>
                </a:extLst>
              </a:tr>
              <a:tr h="243826">
                <a:tc>
                  <a:txBody>
                    <a:bodyPr/>
                    <a:lstStyle/>
                    <a:p>
                      <a:pPr>
                        <a:lnSpc>
                          <a:spcPct val="115000"/>
                        </a:lnSpc>
                        <a:spcAft>
                          <a:spcPts val="1000"/>
                        </a:spcAft>
                        <a:buNone/>
                      </a:pPr>
                      <a:r>
                        <a:rPr lang="sk-SK" sz="1200" noProof="0" err="1">
                          <a:effectLst/>
                        </a:rPr>
                        <a:t>Elis</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672842587"/>
                  </a:ext>
                </a:extLst>
              </a:tr>
              <a:tr h="243826">
                <a:tc>
                  <a:txBody>
                    <a:bodyPr/>
                    <a:lstStyle/>
                    <a:p>
                      <a:pPr>
                        <a:lnSpc>
                          <a:spcPct val="115000"/>
                        </a:lnSpc>
                        <a:spcAft>
                          <a:spcPts val="1000"/>
                        </a:spcAft>
                        <a:buNone/>
                      </a:pPr>
                      <a:r>
                        <a:rPr lang="sk-SK" sz="1200" noProof="0" err="1">
                          <a:effectLst/>
                        </a:rPr>
                        <a:t>Elisa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20126613"/>
                  </a:ext>
                </a:extLst>
              </a:tr>
              <a:tr h="243826">
                <a:tc>
                  <a:txBody>
                    <a:bodyPr/>
                    <a:lstStyle/>
                    <a:p>
                      <a:pPr>
                        <a:lnSpc>
                          <a:spcPct val="115000"/>
                        </a:lnSpc>
                        <a:spcAft>
                          <a:spcPts val="1000"/>
                        </a:spcAft>
                        <a:buNone/>
                      </a:pPr>
                      <a:r>
                        <a:rPr lang="sk-SK" sz="1200" noProof="0" err="1">
                          <a:effectLst/>
                        </a:rPr>
                        <a:t>Elisa</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92388322"/>
                  </a:ext>
                </a:extLst>
              </a:tr>
              <a:tr h="243826">
                <a:tc>
                  <a:txBody>
                    <a:bodyPr/>
                    <a:lstStyle/>
                    <a:p>
                      <a:pPr>
                        <a:lnSpc>
                          <a:spcPct val="115000"/>
                        </a:lnSpc>
                        <a:spcAft>
                          <a:spcPts val="1000"/>
                        </a:spcAft>
                        <a:buNone/>
                      </a:pPr>
                      <a:r>
                        <a:rPr lang="sk-SK" sz="1200" noProof="0" err="1">
                          <a:effectLst/>
                        </a:rPr>
                        <a:t>Elisab</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409731502"/>
                  </a:ext>
                </a:extLst>
              </a:tr>
              <a:tr h="243826">
                <a:tc>
                  <a:txBody>
                    <a:bodyPr/>
                    <a:lstStyle/>
                    <a:p>
                      <a:pPr>
                        <a:lnSpc>
                          <a:spcPct val="115000"/>
                        </a:lnSpc>
                        <a:spcAft>
                          <a:spcPts val="1000"/>
                        </a:spcAft>
                        <a:buNone/>
                      </a:pPr>
                      <a:r>
                        <a:rPr lang="sk-SK" sz="1200" noProof="0" err="1">
                          <a:effectLst/>
                        </a:rPr>
                        <a:t>Elisabe</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63346660"/>
                  </a:ext>
                </a:extLst>
              </a:tr>
              <a:tr h="243826">
                <a:tc>
                  <a:txBody>
                    <a:bodyPr/>
                    <a:lstStyle/>
                    <a:p>
                      <a:pPr>
                        <a:lnSpc>
                          <a:spcPct val="115000"/>
                        </a:lnSpc>
                        <a:spcAft>
                          <a:spcPts val="1000"/>
                        </a:spcAft>
                        <a:buNone/>
                      </a:pPr>
                      <a:r>
                        <a:rPr lang="sk-SK" sz="1200" noProof="0" err="1">
                          <a:effectLst/>
                        </a:rPr>
                        <a:t>Elisabet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33512150"/>
                  </a:ext>
                </a:extLst>
              </a:tr>
              <a:tr h="243826">
                <a:tc>
                  <a:txBody>
                    <a:bodyPr/>
                    <a:lstStyle/>
                    <a:p>
                      <a:pPr>
                        <a:lnSpc>
                          <a:spcPct val="115000"/>
                        </a:lnSpc>
                        <a:spcAft>
                          <a:spcPts val="1000"/>
                        </a:spcAft>
                        <a:buNone/>
                      </a:pPr>
                      <a:r>
                        <a:rPr lang="sk-SK" sz="1200" noProof="0" err="1">
                          <a:effectLst/>
                        </a:rPr>
                        <a:t>Elisabet</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94477807"/>
                  </a:ext>
                </a:extLst>
              </a:tr>
              <a:tr h="243826">
                <a:tc>
                  <a:txBody>
                    <a:bodyPr/>
                    <a:lstStyle/>
                    <a:p>
                      <a:pPr>
                        <a:lnSpc>
                          <a:spcPct val="115000"/>
                        </a:lnSpc>
                        <a:spcAft>
                          <a:spcPts val="1000"/>
                        </a:spcAft>
                        <a:buNone/>
                      </a:pPr>
                      <a:r>
                        <a:rPr lang="sk-SK" sz="1200" noProof="0" err="1">
                          <a:effectLst/>
                        </a:rPr>
                        <a:t>Elisabeta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617699523"/>
                  </a:ext>
                </a:extLst>
              </a:tr>
              <a:tr h="243826">
                <a:tc>
                  <a:txBody>
                    <a:bodyPr/>
                    <a:lstStyle/>
                    <a:p>
                      <a:pPr>
                        <a:lnSpc>
                          <a:spcPct val="115000"/>
                        </a:lnSpc>
                        <a:spcAft>
                          <a:spcPts val="1000"/>
                        </a:spcAft>
                        <a:buNone/>
                      </a:pPr>
                      <a:r>
                        <a:rPr lang="sk-SK" sz="1200" noProof="0" err="1">
                          <a:effectLst/>
                        </a:rPr>
                        <a:t>Elisabeth</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16556726"/>
                  </a:ext>
                </a:extLst>
              </a:tr>
              <a:tr h="243826">
                <a:tc>
                  <a:txBody>
                    <a:bodyPr/>
                    <a:lstStyle/>
                    <a:p>
                      <a:pPr>
                        <a:lnSpc>
                          <a:spcPct val="115000"/>
                        </a:lnSpc>
                        <a:spcAft>
                          <a:spcPts val="1000"/>
                        </a:spcAft>
                        <a:buNone/>
                      </a:pPr>
                      <a:r>
                        <a:rPr lang="sk-SK" sz="1200" noProof="0" err="1">
                          <a:effectLst/>
                        </a:rPr>
                        <a:t>Elisabetha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20141527"/>
                  </a:ext>
                </a:extLst>
              </a:tr>
              <a:tr h="243826">
                <a:tc>
                  <a:txBody>
                    <a:bodyPr/>
                    <a:lstStyle/>
                    <a:p>
                      <a:pPr>
                        <a:lnSpc>
                          <a:spcPct val="115000"/>
                        </a:lnSpc>
                        <a:spcAft>
                          <a:spcPts val="1000"/>
                        </a:spcAft>
                        <a:buNone/>
                      </a:pPr>
                      <a:r>
                        <a:rPr lang="sk-SK" sz="1200" noProof="0" err="1">
                          <a:effectLst/>
                        </a:rPr>
                        <a:t>Elisabetka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31356444"/>
                  </a:ext>
                </a:extLst>
              </a:tr>
              <a:tr h="243826">
                <a:tc>
                  <a:txBody>
                    <a:bodyPr/>
                    <a:lstStyle/>
                    <a:p>
                      <a:pPr>
                        <a:lnSpc>
                          <a:spcPct val="115000"/>
                        </a:lnSpc>
                        <a:spcAft>
                          <a:spcPts val="1000"/>
                        </a:spcAft>
                        <a:buNone/>
                      </a:pPr>
                      <a:r>
                        <a:rPr lang="sk-SK" sz="1200" noProof="0" err="1">
                          <a:effectLst/>
                        </a:rPr>
                        <a:t>Elisabetta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8072484"/>
                  </a:ext>
                </a:extLst>
              </a:tr>
              <a:tr h="243826">
                <a:tc>
                  <a:txBody>
                    <a:bodyPr/>
                    <a:lstStyle/>
                    <a:p>
                      <a:pPr>
                        <a:lnSpc>
                          <a:spcPct val="115000"/>
                        </a:lnSpc>
                        <a:spcAft>
                          <a:spcPts val="1000"/>
                        </a:spcAft>
                        <a:buNone/>
                      </a:pPr>
                      <a:r>
                        <a:rPr lang="sk-SK" sz="1200" noProof="0" err="1">
                          <a:effectLst/>
                        </a:rPr>
                        <a:t>Elisze</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425556531"/>
                  </a:ext>
                </a:extLst>
              </a:tr>
            </a:tbl>
          </a:graphicData>
        </a:graphic>
      </p:graphicFrame>
      <p:graphicFrame>
        <p:nvGraphicFramePr>
          <p:cNvPr id="5" name="Tabuľka 4">
            <a:extLst>
              <a:ext uri="{FF2B5EF4-FFF2-40B4-BE49-F238E27FC236}">
                <a16:creationId xmlns:a16="http://schemas.microsoft.com/office/drawing/2014/main" id="{0B33DE32-1568-3D7E-B1BA-DC290AE8CBEF}"/>
              </a:ext>
            </a:extLst>
          </p:cNvPr>
          <p:cNvGraphicFramePr>
            <a:graphicFrameLocks noGrp="1"/>
          </p:cNvGraphicFramePr>
          <p:nvPr>
            <p:extLst>
              <p:ext uri="{D42A27DB-BD31-4B8C-83A1-F6EECF244321}">
                <p14:modId xmlns:p14="http://schemas.microsoft.com/office/powerpoint/2010/main" val="312652536"/>
              </p:ext>
            </p:extLst>
          </p:nvPr>
        </p:nvGraphicFramePr>
        <p:xfrm>
          <a:off x="3988242" y="990600"/>
          <a:ext cx="762000" cy="5364172"/>
        </p:xfrm>
        <a:graphic>
          <a:graphicData uri="http://schemas.openxmlformats.org/drawingml/2006/table">
            <a:tbl>
              <a:tblPr firstRow="1" firstCol="1" bandRow="1">
                <a:tableStyleId>{2D5ABB26-0587-4C30-8999-92F81FD0307C}</a:tableStyleId>
              </a:tblPr>
              <a:tblGrid>
                <a:gridCol w="762000">
                  <a:extLst>
                    <a:ext uri="{9D8B030D-6E8A-4147-A177-3AD203B41FA5}">
                      <a16:colId xmlns:a16="http://schemas.microsoft.com/office/drawing/2014/main" val="2762256072"/>
                    </a:ext>
                  </a:extLst>
                </a:gridCol>
              </a:tblGrid>
              <a:tr h="243826">
                <a:tc>
                  <a:txBody>
                    <a:bodyPr/>
                    <a:lstStyle/>
                    <a:p>
                      <a:pPr>
                        <a:lnSpc>
                          <a:spcPct val="115000"/>
                        </a:lnSpc>
                        <a:spcAft>
                          <a:spcPts val="1000"/>
                        </a:spcAft>
                        <a:buNone/>
                      </a:pPr>
                      <a:r>
                        <a:rPr lang="sk-SK" sz="1200" noProof="0" err="1">
                          <a:effectLst/>
                        </a:rPr>
                        <a:t>Eliza</a:t>
                      </a:r>
                      <a:r>
                        <a:rPr lang="sk-SK" sz="1200" noProof="0">
                          <a:effectLst/>
                        </a:rPr>
                        <a: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16238678"/>
                  </a:ext>
                </a:extLst>
              </a:tr>
              <a:tr h="243826">
                <a:tc>
                  <a:txBody>
                    <a:bodyPr/>
                    <a:lstStyle/>
                    <a:p>
                      <a:pPr>
                        <a:lnSpc>
                          <a:spcPct val="115000"/>
                        </a:lnSpc>
                        <a:spcAft>
                          <a:spcPts val="1000"/>
                        </a:spcAft>
                        <a:buNone/>
                      </a:pPr>
                      <a:r>
                        <a:rPr lang="sk-SK" sz="1200" noProof="0" err="1">
                          <a:effectLst/>
                        </a:rPr>
                        <a:t>Elizabeta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46672207"/>
                  </a:ext>
                </a:extLst>
              </a:tr>
              <a:tr h="243826">
                <a:tc>
                  <a:txBody>
                    <a:bodyPr/>
                    <a:lstStyle/>
                    <a:p>
                      <a:pPr>
                        <a:lnSpc>
                          <a:spcPct val="115000"/>
                        </a:lnSpc>
                        <a:spcAft>
                          <a:spcPts val="1000"/>
                        </a:spcAft>
                        <a:buNone/>
                      </a:pPr>
                      <a:r>
                        <a:rPr lang="sk-SK" sz="1200" noProof="0" err="1">
                          <a:effectLst/>
                        </a:rPr>
                        <a:t>Elizabetha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11340139"/>
                  </a:ext>
                </a:extLst>
              </a:tr>
              <a:tr h="243826">
                <a:tc>
                  <a:txBody>
                    <a:bodyPr/>
                    <a:lstStyle/>
                    <a:p>
                      <a:pPr>
                        <a:lnSpc>
                          <a:spcPct val="115000"/>
                        </a:lnSpc>
                        <a:spcAft>
                          <a:spcPts val="1000"/>
                        </a:spcAft>
                        <a:buNone/>
                      </a:pPr>
                      <a:r>
                        <a:rPr lang="sk-SK" sz="1200" noProof="0" err="1">
                          <a:effectLst/>
                        </a:rPr>
                        <a:t>Elsa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592912634"/>
                  </a:ext>
                </a:extLst>
              </a:tr>
              <a:tr h="243826">
                <a:tc>
                  <a:txBody>
                    <a:bodyPr/>
                    <a:lstStyle/>
                    <a:p>
                      <a:pPr>
                        <a:lnSpc>
                          <a:spcPct val="115000"/>
                        </a:lnSpc>
                        <a:spcAft>
                          <a:spcPts val="1000"/>
                        </a:spcAft>
                        <a:buNone/>
                      </a:pPr>
                      <a:r>
                        <a:rPr lang="sk-SK" sz="1200" noProof="0" err="1">
                          <a:effectLst/>
                        </a:rPr>
                        <a:t>Erka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1859147"/>
                  </a:ext>
                </a:extLst>
              </a:tr>
              <a:tr h="243826">
                <a:tc>
                  <a:txBody>
                    <a:bodyPr/>
                    <a:lstStyle/>
                    <a:p>
                      <a:pPr>
                        <a:lnSpc>
                          <a:spcPct val="115000"/>
                        </a:lnSpc>
                        <a:spcAft>
                          <a:spcPts val="1000"/>
                        </a:spcAft>
                        <a:buNone/>
                      </a:pPr>
                      <a:r>
                        <a:rPr lang="sk-SK" sz="1200" noProof="0" err="1">
                          <a:effectLst/>
                        </a:rPr>
                        <a:t>Ersa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54178666"/>
                  </a:ext>
                </a:extLst>
              </a:tr>
              <a:tr h="243826">
                <a:tc>
                  <a:txBody>
                    <a:bodyPr/>
                    <a:lstStyle/>
                    <a:p>
                      <a:pPr>
                        <a:lnSpc>
                          <a:spcPct val="115000"/>
                        </a:lnSpc>
                        <a:spcAft>
                          <a:spcPts val="1000"/>
                        </a:spcAft>
                        <a:buNone/>
                      </a:pPr>
                      <a:r>
                        <a:rPr lang="sk-SK" sz="1200" noProof="0" err="1">
                          <a:effectLst/>
                        </a:rPr>
                        <a:t>Ersébet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046069573"/>
                  </a:ext>
                </a:extLst>
              </a:tr>
              <a:tr h="243826">
                <a:tc>
                  <a:txBody>
                    <a:bodyPr/>
                    <a:lstStyle/>
                    <a:p>
                      <a:pPr>
                        <a:lnSpc>
                          <a:spcPct val="115000"/>
                        </a:lnSpc>
                        <a:spcAft>
                          <a:spcPts val="1000"/>
                        </a:spcAft>
                        <a:buNone/>
                      </a:pPr>
                      <a:r>
                        <a:rPr lang="sk-SK" sz="1200" noProof="0" err="1">
                          <a:effectLst/>
                        </a:rPr>
                        <a:t>Ersebeth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015193128"/>
                  </a:ext>
                </a:extLst>
              </a:tr>
              <a:tr h="243826">
                <a:tc>
                  <a:txBody>
                    <a:bodyPr/>
                    <a:lstStyle/>
                    <a:p>
                      <a:pPr>
                        <a:lnSpc>
                          <a:spcPct val="115000"/>
                        </a:lnSpc>
                        <a:spcAft>
                          <a:spcPts val="1000"/>
                        </a:spcAft>
                        <a:buNone/>
                      </a:pPr>
                      <a:r>
                        <a:rPr lang="sk-SK" sz="1200" noProof="0" err="1">
                          <a:effectLst/>
                        </a:rPr>
                        <a:t>Ersébeth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171699678"/>
                  </a:ext>
                </a:extLst>
              </a:tr>
              <a:tr h="243826">
                <a:tc>
                  <a:txBody>
                    <a:bodyPr/>
                    <a:lstStyle/>
                    <a:p>
                      <a:pPr>
                        <a:lnSpc>
                          <a:spcPct val="115000"/>
                        </a:lnSpc>
                        <a:spcAft>
                          <a:spcPts val="1000"/>
                        </a:spcAft>
                        <a:buNone/>
                      </a:pPr>
                      <a:r>
                        <a:rPr lang="sk-SK" sz="1200" noProof="0" err="1">
                          <a:effectLst/>
                        </a:rPr>
                        <a:t>Ersi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5922822"/>
                  </a:ext>
                </a:extLst>
              </a:tr>
              <a:tr h="243826">
                <a:tc>
                  <a:txBody>
                    <a:bodyPr/>
                    <a:lstStyle/>
                    <a:p>
                      <a:pPr>
                        <a:lnSpc>
                          <a:spcPct val="115000"/>
                        </a:lnSpc>
                        <a:spcAft>
                          <a:spcPts val="1000"/>
                        </a:spcAft>
                        <a:buNone/>
                      </a:pPr>
                      <a:r>
                        <a:rPr lang="sk-SK" sz="1200" noProof="0" err="1">
                          <a:effectLst/>
                        </a:rPr>
                        <a:t>Ersibet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96590391"/>
                  </a:ext>
                </a:extLst>
              </a:tr>
              <a:tr h="243826">
                <a:tc>
                  <a:txBody>
                    <a:bodyPr/>
                    <a:lstStyle/>
                    <a:p>
                      <a:pPr>
                        <a:lnSpc>
                          <a:spcPct val="115000"/>
                        </a:lnSpc>
                        <a:spcAft>
                          <a:spcPts val="1000"/>
                        </a:spcAft>
                        <a:buNone/>
                      </a:pPr>
                      <a:r>
                        <a:rPr lang="sk-SK" sz="1200" noProof="0" err="1">
                          <a:effectLst/>
                        </a:rPr>
                        <a:t>Ersibeth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381941265"/>
                  </a:ext>
                </a:extLst>
              </a:tr>
              <a:tr h="243826">
                <a:tc>
                  <a:txBody>
                    <a:bodyPr/>
                    <a:lstStyle/>
                    <a:p>
                      <a:pPr>
                        <a:lnSpc>
                          <a:spcPct val="115000"/>
                        </a:lnSpc>
                        <a:spcAft>
                          <a:spcPts val="1000"/>
                        </a:spcAft>
                        <a:buNone/>
                      </a:pPr>
                      <a:r>
                        <a:rPr lang="sk-SK" sz="1200" noProof="0" err="1">
                          <a:effectLst/>
                        </a:rPr>
                        <a:t>Ersíbeth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65067291"/>
                  </a:ext>
                </a:extLst>
              </a:tr>
              <a:tr h="243826">
                <a:tc>
                  <a:txBody>
                    <a:bodyPr/>
                    <a:lstStyle/>
                    <a:p>
                      <a:pPr>
                        <a:lnSpc>
                          <a:spcPct val="115000"/>
                        </a:lnSpc>
                        <a:spcAft>
                          <a:spcPts val="1000"/>
                        </a:spcAft>
                        <a:buNone/>
                      </a:pPr>
                      <a:r>
                        <a:rPr lang="sk-SK" sz="1200" noProof="0" err="1">
                          <a:effectLst/>
                        </a:rPr>
                        <a:t>Erszebet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07759134"/>
                  </a:ext>
                </a:extLst>
              </a:tr>
              <a:tr h="243826">
                <a:tc>
                  <a:txBody>
                    <a:bodyPr/>
                    <a:lstStyle/>
                    <a:p>
                      <a:pPr>
                        <a:lnSpc>
                          <a:spcPct val="115000"/>
                        </a:lnSpc>
                        <a:spcAft>
                          <a:spcPts val="1000"/>
                        </a:spcAft>
                        <a:buNone/>
                      </a:pPr>
                      <a:r>
                        <a:rPr lang="sk-SK" sz="1200" noProof="0" err="1">
                          <a:effectLst/>
                        </a:rPr>
                        <a:t>Erszébet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511071159"/>
                  </a:ext>
                </a:extLst>
              </a:tr>
              <a:tr h="243826">
                <a:tc>
                  <a:txBody>
                    <a:bodyPr/>
                    <a:lstStyle/>
                    <a:p>
                      <a:pPr>
                        <a:lnSpc>
                          <a:spcPct val="115000"/>
                        </a:lnSpc>
                        <a:spcAft>
                          <a:spcPts val="1000"/>
                        </a:spcAft>
                        <a:buNone/>
                      </a:pPr>
                      <a:r>
                        <a:rPr lang="sk-SK" sz="1200" noProof="0" err="1">
                          <a:effectLst/>
                        </a:rPr>
                        <a:t>Erszi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491821865"/>
                  </a:ext>
                </a:extLst>
              </a:tr>
              <a:tr h="243826">
                <a:tc>
                  <a:txBody>
                    <a:bodyPr/>
                    <a:lstStyle/>
                    <a:p>
                      <a:pPr>
                        <a:lnSpc>
                          <a:spcPct val="115000"/>
                        </a:lnSpc>
                        <a:spcAft>
                          <a:spcPts val="1000"/>
                        </a:spcAft>
                        <a:buNone/>
                      </a:pPr>
                      <a:r>
                        <a:rPr lang="sk-SK" sz="1200" noProof="0" err="1">
                          <a:effectLst/>
                        </a:rPr>
                        <a:t>Erza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656234261"/>
                  </a:ext>
                </a:extLst>
              </a:tr>
              <a:tr h="243826">
                <a:tc>
                  <a:txBody>
                    <a:bodyPr/>
                    <a:lstStyle/>
                    <a:p>
                      <a:pPr>
                        <a:lnSpc>
                          <a:spcPct val="115000"/>
                        </a:lnSpc>
                        <a:spcAft>
                          <a:spcPts val="1000"/>
                        </a:spcAft>
                        <a:buNone/>
                      </a:pPr>
                      <a:r>
                        <a:rPr lang="sk-SK" sz="1200" noProof="0" err="1">
                          <a:effectLst/>
                        </a:rPr>
                        <a:t>Erzebet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23943990"/>
                  </a:ext>
                </a:extLst>
              </a:tr>
              <a:tr h="243826">
                <a:tc>
                  <a:txBody>
                    <a:bodyPr/>
                    <a:lstStyle/>
                    <a:p>
                      <a:pPr>
                        <a:lnSpc>
                          <a:spcPct val="115000"/>
                        </a:lnSpc>
                        <a:spcAft>
                          <a:spcPts val="1000"/>
                        </a:spcAft>
                        <a:buNone/>
                      </a:pPr>
                      <a:r>
                        <a:rPr lang="sk-SK" sz="1200" noProof="0" err="1">
                          <a:effectLst/>
                        </a:rPr>
                        <a:t>Erzébet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96106813"/>
                  </a:ext>
                </a:extLst>
              </a:tr>
              <a:tr h="243826">
                <a:tc>
                  <a:txBody>
                    <a:bodyPr/>
                    <a:lstStyle/>
                    <a:p>
                      <a:pPr>
                        <a:lnSpc>
                          <a:spcPct val="115000"/>
                        </a:lnSpc>
                        <a:spcAft>
                          <a:spcPts val="1000"/>
                        </a:spcAft>
                        <a:buNone/>
                      </a:pPr>
                      <a:r>
                        <a:rPr lang="sk-SK" sz="1200" noProof="0" err="1">
                          <a:effectLst/>
                        </a:rPr>
                        <a:t>Erzi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86687806"/>
                  </a:ext>
                </a:extLst>
              </a:tr>
              <a:tr h="243826">
                <a:tc>
                  <a:txBody>
                    <a:bodyPr/>
                    <a:lstStyle/>
                    <a:p>
                      <a:pPr>
                        <a:lnSpc>
                          <a:spcPct val="115000"/>
                        </a:lnSpc>
                        <a:spcAft>
                          <a:spcPts val="1000"/>
                        </a:spcAft>
                        <a:buNone/>
                      </a:pPr>
                      <a:r>
                        <a:rPr lang="sk-SK" sz="1200" noProof="0" err="1">
                          <a:effectLst/>
                        </a:rPr>
                        <a:t>Erzok</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291764057"/>
                  </a:ext>
                </a:extLst>
              </a:tr>
              <a:tr h="243826">
                <a:tc>
                  <a:txBody>
                    <a:bodyPr/>
                    <a:lstStyle/>
                    <a:p>
                      <a:pPr>
                        <a:lnSpc>
                          <a:spcPct val="115000"/>
                        </a:lnSpc>
                        <a:spcAft>
                          <a:spcPts val="1000"/>
                        </a:spcAft>
                        <a:buNone/>
                      </a:pPr>
                      <a:r>
                        <a:rPr lang="sk-SK" sz="1200" noProof="0" err="1">
                          <a:effectLst/>
                        </a:rPr>
                        <a:t>Erzsa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977666618"/>
                  </a:ext>
                </a:extLst>
              </a:tr>
            </a:tbl>
          </a:graphicData>
        </a:graphic>
      </p:graphicFrame>
      <p:graphicFrame>
        <p:nvGraphicFramePr>
          <p:cNvPr id="6" name="Tabuľka 5">
            <a:extLst>
              <a:ext uri="{FF2B5EF4-FFF2-40B4-BE49-F238E27FC236}">
                <a16:creationId xmlns:a16="http://schemas.microsoft.com/office/drawing/2014/main" id="{9C4F78A3-E975-56D0-7F6B-B07532568AB7}"/>
              </a:ext>
            </a:extLst>
          </p:cNvPr>
          <p:cNvGraphicFramePr>
            <a:graphicFrameLocks noGrp="1"/>
          </p:cNvGraphicFramePr>
          <p:nvPr>
            <p:extLst>
              <p:ext uri="{D42A27DB-BD31-4B8C-83A1-F6EECF244321}">
                <p14:modId xmlns:p14="http://schemas.microsoft.com/office/powerpoint/2010/main" val="283823084"/>
              </p:ext>
            </p:extLst>
          </p:nvPr>
        </p:nvGraphicFramePr>
        <p:xfrm>
          <a:off x="6477000" y="1001202"/>
          <a:ext cx="713740" cy="5364172"/>
        </p:xfrm>
        <a:graphic>
          <a:graphicData uri="http://schemas.openxmlformats.org/drawingml/2006/table">
            <a:tbl>
              <a:tblPr firstRow="1" firstCol="1" bandRow="1">
                <a:tableStyleId>{2D5ABB26-0587-4C30-8999-92F81FD0307C}</a:tableStyleId>
              </a:tblPr>
              <a:tblGrid>
                <a:gridCol w="713740">
                  <a:extLst>
                    <a:ext uri="{9D8B030D-6E8A-4147-A177-3AD203B41FA5}">
                      <a16:colId xmlns:a16="http://schemas.microsoft.com/office/drawing/2014/main" val="3814339148"/>
                    </a:ext>
                  </a:extLst>
                </a:gridCol>
              </a:tblGrid>
              <a:tr h="243826">
                <a:tc>
                  <a:txBody>
                    <a:bodyPr/>
                    <a:lstStyle/>
                    <a:p>
                      <a:pPr>
                        <a:lnSpc>
                          <a:spcPct val="115000"/>
                        </a:lnSpc>
                        <a:spcAft>
                          <a:spcPts val="1000"/>
                        </a:spcAft>
                        <a:buNone/>
                      </a:pPr>
                      <a:r>
                        <a:rPr lang="sk-SK" sz="1200" noProof="0" err="1">
                          <a:effectLst/>
                        </a:rPr>
                        <a:t>Erzsbet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11603691"/>
                  </a:ext>
                </a:extLst>
              </a:tr>
              <a:tr h="243826">
                <a:tc>
                  <a:txBody>
                    <a:bodyPr/>
                    <a:lstStyle/>
                    <a:p>
                      <a:pPr>
                        <a:lnSpc>
                          <a:spcPct val="115000"/>
                        </a:lnSpc>
                        <a:spcAft>
                          <a:spcPts val="1000"/>
                        </a:spcAft>
                        <a:buNone/>
                      </a:pPr>
                      <a:r>
                        <a:rPr lang="sk-SK" sz="1200" noProof="0" err="1">
                          <a:effectLst/>
                        </a:rPr>
                        <a:t>Erzse</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01124735"/>
                  </a:ext>
                </a:extLst>
              </a:tr>
              <a:tr h="243826">
                <a:tc>
                  <a:txBody>
                    <a:bodyPr/>
                    <a:lstStyle/>
                    <a:p>
                      <a:pPr>
                        <a:lnSpc>
                          <a:spcPct val="115000"/>
                        </a:lnSpc>
                        <a:spcAft>
                          <a:spcPts val="1000"/>
                        </a:spcAft>
                        <a:buNone/>
                      </a:pPr>
                      <a:r>
                        <a:rPr lang="sk-SK" sz="1200" noProof="0" err="1">
                          <a:effectLst/>
                        </a:rPr>
                        <a:t>Erzséb</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80845881"/>
                  </a:ext>
                </a:extLst>
              </a:tr>
              <a:tr h="243826">
                <a:tc>
                  <a:txBody>
                    <a:bodyPr/>
                    <a:lstStyle/>
                    <a:p>
                      <a:pPr>
                        <a:lnSpc>
                          <a:spcPct val="115000"/>
                        </a:lnSpc>
                        <a:spcAft>
                          <a:spcPts val="1000"/>
                        </a:spcAft>
                        <a:buNone/>
                      </a:pPr>
                      <a:r>
                        <a:rPr lang="sk-SK" sz="1200" noProof="0" err="1">
                          <a:effectLst/>
                        </a:rPr>
                        <a:t>Erzsebet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90743097"/>
                  </a:ext>
                </a:extLst>
              </a:tr>
              <a:tr h="243826">
                <a:tc>
                  <a:txBody>
                    <a:bodyPr/>
                    <a:lstStyle/>
                    <a:p>
                      <a:pPr>
                        <a:lnSpc>
                          <a:spcPct val="115000"/>
                        </a:lnSpc>
                        <a:spcAft>
                          <a:spcPts val="1000"/>
                        </a:spcAft>
                        <a:buNone/>
                      </a:pPr>
                      <a:r>
                        <a:rPr lang="sk-SK" sz="1200" noProof="0" err="1">
                          <a:effectLst/>
                        </a:rPr>
                        <a:t>Erzsebét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5102071"/>
                  </a:ext>
                </a:extLst>
              </a:tr>
              <a:tr h="243826">
                <a:tc>
                  <a:txBody>
                    <a:bodyPr/>
                    <a:lstStyle/>
                    <a:p>
                      <a:pPr>
                        <a:lnSpc>
                          <a:spcPct val="115000"/>
                        </a:lnSpc>
                        <a:spcAft>
                          <a:spcPts val="1000"/>
                        </a:spcAft>
                        <a:buNone/>
                      </a:pPr>
                      <a:r>
                        <a:rPr lang="sk-SK" sz="1200" noProof="0" err="1">
                          <a:effectLst/>
                        </a:rPr>
                        <a:t>Erzsébet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43113211"/>
                  </a:ext>
                </a:extLst>
              </a:tr>
              <a:tr h="243826">
                <a:tc>
                  <a:txBody>
                    <a:bodyPr/>
                    <a:lstStyle/>
                    <a:p>
                      <a:pPr>
                        <a:lnSpc>
                          <a:spcPct val="115000"/>
                        </a:lnSpc>
                        <a:spcAft>
                          <a:spcPts val="1000"/>
                        </a:spcAft>
                        <a:buNone/>
                      </a:pPr>
                      <a:r>
                        <a:rPr lang="sk-SK" sz="1200" noProof="0" err="1">
                          <a:effectLst/>
                        </a:rPr>
                        <a:t>Erzsebeth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68398708"/>
                  </a:ext>
                </a:extLst>
              </a:tr>
              <a:tr h="243826">
                <a:tc>
                  <a:txBody>
                    <a:bodyPr/>
                    <a:lstStyle/>
                    <a:p>
                      <a:pPr>
                        <a:lnSpc>
                          <a:spcPct val="115000"/>
                        </a:lnSpc>
                        <a:spcAft>
                          <a:spcPts val="1000"/>
                        </a:spcAft>
                        <a:buNone/>
                      </a:pPr>
                      <a:r>
                        <a:rPr lang="sk-SK" sz="1200" noProof="0" err="1">
                          <a:effectLst/>
                        </a:rPr>
                        <a:t>Erzsebéth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94023354"/>
                  </a:ext>
                </a:extLst>
              </a:tr>
              <a:tr h="243826">
                <a:tc>
                  <a:txBody>
                    <a:bodyPr/>
                    <a:lstStyle/>
                    <a:p>
                      <a:pPr>
                        <a:lnSpc>
                          <a:spcPct val="115000"/>
                        </a:lnSpc>
                        <a:spcAft>
                          <a:spcPts val="1000"/>
                        </a:spcAft>
                        <a:buNone/>
                      </a:pPr>
                      <a:r>
                        <a:rPr lang="sk-SK" sz="1200" noProof="0" err="1">
                          <a:effectLst/>
                        </a:rPr>
                        <a:t>Erzsébeth</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87141684"/>
                  </a:ext>
                </a:extLst>
              </a:tr>
              <a:tr h="243826">
                <a:tc>
                  <a:txBody>
                    <a:bodyPr/>
                    <a:lstStyle/>
                    <a:p>
                      <a:pPr>
                        <a:lnSpc>
                          <a:spcPct val="115000"/>
                        </a:lnSpc>
                        <a:spcAft>
                          <a:spcPts val="1000"/>
                        </a:spcAft>
                        <a:buNone/>
                      </a:pPr>
                      <a:r>
                        <a:rPr lang="sk-SK" sz="1200" noProof="0" err="1">
                          <a:effectLst/>
                        </a:rPr>
                        <a:t>Erzsébt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060540788"/>
                  </a:ext>
                </a:extLst>
              </a:tr>
              <a:tr h="243826">
                <a:tc>
                  <a:txBody>
                    <a:bodyPr/>
                    <a:lstStyle/>
                    <a:p>
                      <a:pPr>
                        <a:lnSpc>
                          <a:spcPct val="115000"/>
                        </a:lnSpc>
                        <a:spcAft>
                          <a:spcPts val="1000"/>
                        </a:spcAft>
                        <a:buNone/>
                      </a:pPr>
                      <a:r>
                        <a:rPr lang="sk-SK" sz="1200" noProof="0" err="1">
                          <a:effectLst/>
                        </a:rPr>
                        <a:t>Erzsi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351472286"/>
                  </a:ext>
                </a:extLst>
              </a:tr>
              <a:tr h="243826">
                <a:tc>
                  <a:txBody>
                    <a:bodyPr/>
                    <a:lstStyle/>
                    <a:p>
                      <a:pPr>
                        <a:lnSpc>
                          <a:spcPct val="115000"/>
                        </a:lnSpc>
                        <a:spcAft>
                          <a:spcPts val="1000"/>
                        </a:spcAft>
                        <a:buNone/>
                      </a:pPr>
                      <a:r>
                        <a:rPr lang="sk-SK" sz="1200" noProof="0" err="1">
                          <a:effectLst/>
                        </a:rPr>
                        <a:t>Erzsii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06101899"/>
                  </a:ext>
                </a:extLst>
              </a:tr>
              <a:tr h="243826">
                <a:tc>
                  <a:txBody>
                    <a:bodyPr/>
                    <a:lstStyle/>
                    <a:p>
                      <a:pPr>
                        <a:lnSpc>
                          <a:spcPct val="115000"/>
                        </a:lnSpc>
                        <a:spcAft>
                          <a:spcPts val="1000"/>
                        </a:spcAft>
                        <a:buNone/>
                      </a:pPr>
                      <a:r>
                        <a:rPr lang="sk-SK" sz="1200" noProof="0" err="1">
                          <a:effectLst/>
                        </a:rPr>
                        <a:t>Erzsika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86355069"/>
                  </a:ext>
                </a:extLst>
              </a:tr>
              <a:tr h="243826">
                <a:tc>
                  <a:txBody>
                    <a:bodyPr/>
                    <a:lstStyle/>
                    <a:p>
                      <a:pPr>
                        <a:lnSpc>
                          <a:spcPct val="115000"/>
                        </a:lnSpc>
                        <a:spcAft>
                          <a:spcPts val="1000"/>
                        </a:spcAft>
                        <a:buNone/>
                      </a:pPr>
                      <a:r>
                        <a:rPr lang="sk-SK" sz="1200" noProof="0" err="1">
                          <a:effectLst/>
                        </a:rPr>
                        <a:t>Erža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56253077"/>
                  </a:ext>
                </a:extLst>
              </a:tr>
              <a:tr h="243826">
                <a:tc>
                  <a:txBody>
                    <a:bodyPr/>
                    <a:lstStyle/>
                    <a:p>
                      <a:pPr>
                        <a:lnSpc>
                          <a:spcPct val="115000"/>
                        </a:lnSpc>
                        <a:spcAft>
                          <a:spcPts val="1000"/>
                        </a:spcAft>
                        <a:buNone/>
                      </a:pPr>
                      <a:r>
                        <a:rPr lang="sk-SK" sz="1200" noProof="0" err="1">
                          <a:effectLst/>
                        </a:rPr>
                        <a:t>Eržebet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40897608"/>
                  </a:ext>
                </a:extLst>
              </a:tr>
              <a:tr h="243826">
                <a:tc>
                  <a:txBody>
                    <a:bodyPr/>
                    <a:lstStyle/>
                    <a:p>
                      <a:pPr>
                        <a:lnSpc>
                          <a:spcPct val="115000"/>
                        </a:lnSpc>
                        <a:spcAft>
                          <a:spcPts val="1000"/>
                        </a:spcAft>
                        <a:buNone/>
                      </a:pPr>
                      <a:r>
                        <a:rPr lang="sk-SK" sz="1200" noProof="0" err="1">
                          <a:effectLst/>
                        </a:rPr>
                        <a:t>Eržébet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88161233"/>
                  </a:ext>
                </a:extLst>
              </a:tr>
              <a:tr h="243826">
                <a:tc>
                  <a:txBody>
                    <a:bodyPr/>
                    <a:lstStyle/>
                    <a:p>
                      <a:pPr>
                        <a:lnSpc>
                          <a:spcPct val="115000"/>
                        </a:lnSpc>
                        <a:spcAft>
                          <a:spcPts val="1000"/>
                        </a:spcAft>
                        <a:buNone/>
                      </a:pPr>
                      <a:r>
                        <a:rPr lang="sk-SK" sz="1200" noProof="0" err="1">
                          <a:effectLst/>
                        </a:rPr>
                        <a:t>Erži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148888809"/>
                  </a:ext>
                </a:extLst>
              </a:tr>
              <a:tr h="243826">
                <a:tc>
                  <a:txBody>
                    <a:bodyPr/>
                    <a:lstStyle/>
                    <a:p>
                      <a:pPr>
                        <a:lnSpc>
                          <a:spcPct val="115000"/>
                        </a:lnSpc>
                        <a:spcAft>
                          <a:spcPts val="1000"/>
                        </a:spcAft>
                        <a:buNone/>
                      </a:pPr>
                      <a:r>
                        <a:rPr lang="sk-SK" sz="1200" noProof="0" err="1">
                          <a:effectLst/>
                        </a:rPr>
                        <a:t>Eržika</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29656503"/>
                  </a:ext>
                </a:extLst>
              </a:tr>
              <a:tr h="243826">
                <a:tc>
                  <a:txBody>
                    <a:bodyPr/>
                    <a:lstStyle/>
                    <a:p>
                      <a:pPr>
                        <a:lnSpc>
                          <a:spcPct val="115000"/>
                        </a:lnSpc>
                        <a:spcAft>
                          <a:spcPts val="1000"/>
                        </a:spcAft>
                        <a:buNone/>
                      </a:pPr>
                      <a:r>
                        <a:rPr lang="sk-SK" sz="1200" noProof="0" err="1">
                          <a:effectLst/>
                        </a:rPr>
                        <a:t>Orzse</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58461478"/>
                  </a:ext>
                </a:extLst>
              </a:tr>
              <a:tr h="243826">
                <a:tc>
                  <a:txBody>
                    <a:bodyPr/>
                    <a:lstStyle/>
                    <a:p>
                      <a:pPr>
                        <a:lnSpc>
                          <a:spcPct val="115000"/>
                        </a:lnSpc>
                        <a:spcAft>
                          <a:spcPts val="1000"/>
                        </a:spcAft>
                        <a:buNone/>
                      </a:pPr>
                      <a:r>
                        <a:rPr lang="sk-SK" sz="1200" noProof="0" err="1">
                          <a:effectLst/>
                        </a:rPr>
                        <a:t>Örzse</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13410573"/>
                  </a:ext>
                </a:extLst>
              </a:tr>
              <a:tr h="243826">
                <a:tc>
                  <a:txBody>
                    <a:bodyPr/>
                    <a:lstStyle/>
                    <a:p>
                      <a:pPr>
                        <a:lnSpc>
                          <a:spcPct val="115000"/>
                        </a:lnSpc>
                        <a:spcAft>
                          <a:spcPts val="1000"/>
                        </a:spcAft>
                        <a:buNone/>
                      </a:pPr>
                      <a:r>
                        <a:rPr lang="sk-SK" sz="1200" noProof="0" err="1">
                          <a:effectLst/>
                        </a:rPr>
                        <a:t>Örzsébet</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857813787"/>
                  </a:ext>
                </a:extLst>
              </a:tr>
              <a:tr h="243826">
                <a:tc>
                  <a:txBody>
                    <a:bodyPr/>
                    <a:lstStyle/>
                    <a:p>
                      <a:pPr>
                        <a:lnSpc>
                          <a:spcPct val="115000"/>
                        </a:lnSpc>
                        <a:spcAft>
                          <a:spcPts val="1000"/>
                        </a:spcAft>
                        <a:buNone/>
                      </a:pPr>
                      <a:r>
                        <a:rPr lang="sk-SK" sz="1200" noProof="0" err="1">
                          <a:effectLst/>
                        </a:rPr>
                        <a:t>Orzsi</a:t>
                      </a:r>
                      <a:endParaRPr lang="sk-SK"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30236776"/>
                  </a:ext>
                </a:extLst>
              </a:tr>
            </a:tbl>
          </a:graphicData>
        </a:graphic>
      </p:graphicFrame>
    </p:spTree>
    <p:extLst>
      <p:ext uri="{BB962C8B-B14F-4D97-AF65-F5344CB8AC3E}">
        <p14:creationId xmlns:p14="http://schemas.microsoft.com/office/powerpoint/2010/main" val="1762676827"/>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cf32de-ce99-4715-9b70-b0fe3d623d8c">
      <Terms xmlns="http://schemas.microsoft.com/office/infopath/2007/PartnerControls"/>
    </lcf76f155ced4ddcb4097134ff3c332f>
    <TaxCatchAll xmlns="50fb61df-dc2a-41e7-b905-d9f0d25724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EE013E43E82A443B58191B40C649420" ma:contentTypeVersion="15" ma:contentTypeDescription="Umožňuje vytvoriť nový dokument." ma:contentTypeScope="" ma:versionID="1b1ffd8e696b8fb7fcba7f572b7f0a6f">
  <xsd:schema xmlns:xsd="http://www.w3.org/2001/XMLSchema" xmlns:xs="http://www.w3.org/2001/XMLSchema" xmlns:p="http://schemas.microsoft.com/office/2006/metadata/properties" xmlns:ns2="7acf32de-ce99-4715-9b70-b0fe3d623d8c" xmlns:ns3="50fb61df-dc2a-41e7-b905-d9f0d2572401" targetNamespace="http://schemas.microsoft.com/office/2006/metadata/properties" ma:root="true" ma:fieldsID="a5748b605d5178e7217c27ab8e67cf9f" ns2:_="" ns3:_="">
    <xsd:import namespace="7acf32de-ce99-4715-9b70-b0fe3d623d8c"/>
    <xsd:import namespace="50fb61df-dc2a-41e7-b905-d9f0d2572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f32de-ce99-4715-9b70-b0fe3d62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Značky obrázka" ma:readOnly="false" ma:fieldId="{5cf76f15-5ced-4ddc-b409-7134ff3c332f}" ma:taxonomyMulti="true" ma:sspId="3e489cff-7f36-47b2-aea3-388ec908363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fb61df-dc2a-41e7-b905-d9f0d257240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80abad2-a49b-4647-8376-9fbf8da2ce99}" ma:internalName="TaxCatchAll" ma:showField="CatchAllData" ma:web="50fb61df-dc2a-41e7-b905-d9f0d257240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B22B48-B2D8-4F88-9C85-AD8AAD1B6000}">
  <ds:schemaRefs>
    <ds:schemaRef ds:uri="50fb61df-dc2a-41e7-b905-d9f0d2572401"/>
    <ds:schemaRef ds:uri="7acf32de-ce99-4715-9b70-b0fe3d623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A96299-A465-442B-92F7-24A4AF7D4F18}">
  <ds:schemaRefs>
    <ds:schemaRef ds:uri="50fb61df-dc2a-41e7-b905-d9f0d2572401"/>
    <ds:schemaRef ds:uri="7acf32de-ce99-4715-9b70-b0fe3d623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6FCF0B-D126-4627-B174-30A9EDAE5A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3407</Words>
  <Application>Microsoft Office PowerPoint</Application>
  <PresentationFormat>Prezentácia na obrazovke (4:3)</PresentationFormat>
  <Paragraphs>271</Paragraphs>
  <Slides>27</Slides>
  <Notes>1</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27</vt:i4>
      </vt:variant>
    </vt:vector>
  </HeadingPairs>
  <TitlesOfParts>
    <vt:vector size="30" baseType="lpstr">
      <vt:lpstr>Arial</vt:lpstr>
      <vt:lpstr>Calibri</vt:lpstr>
      <vt:lpstr>Motív Office</vt:lpstr>
      <vt:lpstr> K problematike normalizácie priezvisk dolnozemských Slovákov v procese vytvárania rodových väzieb</vt:lpstr>
      <vt:lpstr>Pojem priezviska</vt:lpstr>
      <vt:lpstr>Prezentácia programu PowerPoint</vt:lpstr>
      <vt:lpstr>Pojem normalizácie priezvisk  pri vytváraní rodových väzieb</vt:lpstr>
      <vt:lpstr>Význam a účel normalizácie priezvisk v činnosti Združenia pre genealogický výskum dolnozemských Slovákov</vt:lpstr>
      <vt:lpstr>Príklady odlišných matričných zápisov  toho istého priezviska</vt:lpstr>
      <vt:lpstr>Normalizácia krstných (rodných) mien</vt:lpstr>
      <vt:lpstr>Príklad – tvary mena „Ján“ vyskytujúce sa v matričných záznamoch</vt:lpstr>
      <vt:lpstr>Príklad – tvary mena „Alžbeta“ vyskytujúce sa v matričných záznamoch</vt:lpstr>
      <vt:lpstr>Pomôcky (informačné zdroje)  pri normalizácii priezvisk</vt:lpstr>
      <vt:lpstr>Literatúra využiteľná pri normalizácii priezvisk dolnozemských Slovákov – demonštratívny výber</vt:lpstr>
      <vt:lpstr>Možné komplikácie a nevýhody zdrojov normalizácie priezvisk</vt:lpstr>
      <vt:lpstr>Pomôcka pri vytváraní rodových väzieb v súvislosti s normalizáciou priezvisk – algoritmus Soundex</vt:lpstr>
      <vt:lpstr>Prezentácia programu PowerPoint</vt:lpstr>
      <vt:lpstr>Príklady problémov pri normalizácii priezvisk - č. 1</vt:lpstr>
      <vt:lpstr>Prezentácia programu PowerPoint</vt:lpstr>
      <vt:lpstr>Prezentácia programu PowerPoint</vt:lpstr>
      <vt:lpstr>Tá istá osoba – odlišná podoba priezviska v matričnom zázname o úmrtí (1974) a odlišná podoba priezviska na hrobe (Kulpín)</vt:lpstr>
      <vt:lpstr>Príklady problémov pri normalizácii priezvisk - č. 2</vt:lpstr>
      <vt:lpstr>Príklady problémov pri normalizácii priezvisk - č. 3</vt:lpstr>
      <vt:lpstr>Príklady problémov pri normalizácii priezvisk - č. 4</vt:lpstr>
      <vt:lpstr>Prezentácia programu PowerPoint</vt:lpstr>
      <vt:lpstr>Príklady problémov pri normalizácii priezvisk - č. 5</vt:lpstr>
      <vt:lpstr>Prezentácia programu PowerPoint</vt:lpstr>
      <vt:lpstr>Tá istá osoba – odlišná podoba priezviska v matričnom zázname o úmrtí (1973) a odlišná podoba priezviska na hrobe (Kulpín)</vt:lpstr>
      <vt:lpstr>Možné riziká a nedostatky normalizácie priezvisk</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problematike normalizácie priezvisk dolnozemských Slovákov v procese vytvárania rodových väzieb</dc:title>
  <dc:creator>Pato</dc:creator>
  <cp:keywords>genealógia, dolnozemskí Slováci, priezviská, rodové väzby.</cp:keywords>
  <cp:lastModifiedBy>Stážisti</cp:lastModifiedBy>
  <cp:revision>1</cp:revision>
  <dcterms:created xsi:type="dcterms:W3CDTF">2025-08-22T16:21:27Z</dcterms:created>
  <dcterms:modified xsi:type="dcterms:W3CDTF">2025-11-13T10:13:38Z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0x0101009EE013E43E82A443B58191B40C649420</vt:lpwstr>
  </property>
  <property fmtid="{D5CDD505-2E9C-101B-9397-08002B2CF9AE}" pid="3" name="MediaServiceImageTags">
    <vt:lpwstr/>
  </property>
</Properties>
</file>