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9" r:id="rId4"/>
  </p:sldMasterIdLst>
  <p:notesMasterIdLst>
    <p:notesMasterId r:id="rId25"/>
  </p:notesMasterIdLst>
  <p:sldIdLst>
    <p:sldId id="256" r:id="rId5"/>
    <p:sldId id="280" r:id="rId6"/>
    <p:sldId id="257" r:id="rId7"/>
    <p:sldId id="295" r:id="rId8"/>
    <p:sldId id="313" r:id="rId9"/>
    <p:sldId id="306" r:id="rId10"/>
    <p:sldId id="307" r:id="rId11"/>
    <p:sldId id="308" r:id="rId12"/>
    <p:sldId id="294" r:id="rId13"/>
    <p:sldId id="309" r:id="rId14"/>
    <p:sldId id="319" r:id="rId15"/>
    <p:sldId id="320" r:id="rId16"/>
    <p:sldId id="311" r:id="rId17"/>
    <p:sldId id="312" r:id="rId18"/>
    <p:sldId id="316" r:id="rId19"/>
    <p:sldId id="317" r:id="rId20"/>
    <p:sldId id="322" r:id="rId21"/>
    <p:sldId id="323" r:id="rId22"/>
    <p:sldId id="318" r:id="rId23"/>
    <p:sldId id="297" r:id="rId2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9A7C8-E757-40AD-932D-0B29645D65B3}" v="4" dt="2025-11-06T08:10:20.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62A86-3F75-46E3-92CD-66E51E2786D2}" type="datetimeFigureOut">
              <a:t>13. 11. 2025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D460C-B406-4E31-AF3C-00C918C59F7B}" type="slidenum">
              <a:t>‹#›</a:t>
            </a:fld>
            <a:endParaRPr lang="hu-HU"/>
          </a:p>
        </p:txBody>
      </p:sp>
    </p:spTree>
    <p:extLst>
      <p:ext uri="{BB962C8B-B14F-4D97-AF65-F5344CB8AC3E}">
        <p14:creationId xmlns:p14="http://schemas.microsoft.com/office/powerpoint/2010/main" val="59058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our main focus is on civil register sources. That’s why most of our development work is about </a:t>
            </a:r>
            <a:r>
              <a:rPr lang="en-US" b="1" dirty="0"/>
              <a:t>digitizing, processing, and publishing</a:t>
            </a:r>
            <a:r>
              <a:rPr lang="en-US" dirty="0"/>
              <a:t> these records. The civil register project is one of the biggest project we’ve had in recent years. It’s quite complex, so it needs </a:t>
            </a:r>
            <a:r>
              <a:rPr lang="en-US" b="1" dirty="0"/>
              <a:t>careful attention and oversight</a:t>
            </a:r>
            <a:r>
              <a:rPr lang="en-US" dirty="0"/>
              <a:t>. Since it’s a multi-year project, we share results </a:t>
            </a:r>
            <a:r>
              <a:rPr lang="en-US" b="1" dirty="0"/>
              <a:t>gradually</a:t>
            </a:r>
            <a:r>
              <a:rPr lang="en-US" dirty="0"/>
              <a:t>, giving researchers </a:t>
            </a:r>
            <a:r>
              <a:rPr lang="en-US" b="1" dirty="0"/>
              <a:t>new opportunities to explore</a:t>
            </a:r>
            <a:r>
              <a:rPr lang="en-US" dirty="0"/>
              <a:t> as we go. </a:t>
            </a:r>
          </a:p>
          <a:p>
            <a:r>
              <a:rPr lang="en-US" dirty="0"/>
              <a:t>First step – Publication of digitized images and metadata</a:t>
            </a:r>
            <a:br>
              <a:rPr lang="en-US" dirty="0">
                <a:cs typeface="+mn-lt"/>
              </a:rPr>
            </a:br>
            <a:r>
              <a:rPr lang="en-US" dirty="0"/>
              <a:t> This means we publish the scanned images of the parish registers, together with some basic information, like the title, the year, or the place.</a:t>
            </a:r>
          </a:p>
          <a:p>
            <a:r>
              <a:rPr lang="en-US" dirty="0"/>
              <a:t>Second step – Full-text recognition with Handwritten Text Recognition, or HTR</a:t>
            </a:r>
            <a:br>
              <a:rPr lang="en-US" dirty="0">
                <a:cs typeface="+mn-lt"/>
              </a:rPr>
            </a:br>
            <a:r>
              <a:rPr lang="en-US" dirty="0"/>
              <a:t> Here, Artificial Intelligence actually “reads” the handwriting and turns it into digital text, so we can search in it just like in a normal document.</a:t>
            </a:r>
          </a:p>
          <a:p>
            <a:r>
              <a:rPr lang="en-US" dirty="0"/>
              <a:t>Third step – Structured recognition with HTR</a:t>
            </a:r>
            <a:br>
              <a:rPr lang="en-US" dirty="0">
                <a:cs typeface="+mn-lt"/>
              </a:rPr>
            </a:br>
            <a:r>
              <a:rPr lang="en-US" dirty="0"/>
              <a:t>This is a more advanced step. AI doesn’t just transcribe the whole text, it also organizes the information into fields. For example, in a birth record: the name, the year, the place – each goes into its own category, so we can build a searchable database.</a:t>
            </a:r>
          </a:p>
          <a:p>
            <a:r>
              <a:rPr lang="en-US" dirty="0"/>
              <a:t>In my presentation, I’ll also point out some </a:t>
            </a:r>
            <a:r>
              <a:rPr lang="en-US" b="1" dirty="0"/>
              <a:t>interesting technical details</a:t>
            </a:r>
            <a:r>
              <a:rPr lang="en-US" dirty="0"/>
              <a:t> to show both the complexity of the project and the challenges our development team deals with.</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66D460C-B406-4E31-AF3C-00C918C59F7B}" type="slidenum">
              <a:rPr lang="en-US"/>
              <a:t>2</a:t>
            </a:fld>
            <a:endParaRPr lang="en-US"/>
          </a:p>
        </p:txBody>
      </p:sp>
    </p:spTree>
    <p:extLst>
      <p:ext uri="{BB962C8B-B14F-4D97-AF65-F5344CB8AC3E}">
        <p14:creationId xmlns:p14="http://schemas.microsoft.com/office/powerpoint/2010/main" val="3105306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overview of the different templates. The tabular and protocol-style pages are easy to recognize; however, there are also very similar structures that are more difficult to distinguish from one another.</a:t>
            </a:r>
          </a:p>
          <a:p>
            <a:r>
              <a:rPr lang="en-US" dirty="0"/>
              <a:t>In many cases, the different coats of arms visible in the background helped us identify the various structural types.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66D460C-B406-4E31-AF3C-00C918C59F7B}" type="slidenum">
              <a:rPr lang="en-US"/>
              <a:t>11</a:t>
            </a:fld>
            <a:endParaRPr lang="en-US"/>
          </a:p>
        </p:txBody>
      </p:sp>
    </p:spTree>
    <p:extLst>
      <p:ext uri="{BB962C8B-B14F-4D97-AF65-F5344CB8AC3E}">
        <p14:creationId xmlns:p14="http://schemas.microsoft.com/office/powerpoint/2010/main" val="157373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images shown are not ghosted; rather, they were created by overlaying two pages that appear almost identical at first glance. The purpose is to highlight the small but important differences that affect the applicability of the templates.”</a:t>
            </a:r>
          </a:p>
        </p:txBody>
      </p:sp>
      <p:sp>
        <p:nvSpPr>
          <p:cNvPr id="4" name="Slide Number Placeholder 3"/>
          <p:cNvSpPr>
            <a:spLocks noGrp="1"/>
          </p:cNvSpPr>
          <p:nvPr>
            <p:ph type="sldNum" sz="quarter" idx="5"/>
          </p:nvPr>
        </p:nvSpPr>
        <p:spPr/>
        <p:txBody>
          <a:bodyPr/>
          <a:lstStyle/>
          <a:p>
            <a:fld id="{C66D460C-B406-4E31-AF3C-00C918C59F7B}" type="slidenum">
              <a:rPr lang="en-US"/>
              <a:t>12</a:t>
            </a:fld>
            <a:endParaRPr lang="en-US"/>
          </a:p>
        </p:txBody>
      </p:sp>
    </p:spTree>
    <p:extLst>
      <p:ext uri="{BB962C8B-B14F-4D97-AF65-F5344CB8AC3E}">
        <p14:creationId xmlns:p14="http://schemas.microsoft.com/office/powerpoint/2010/main" val="3231942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what a template looks like and explains the meaning of the different color codes.</a:t>
            </a:r>
          </a:p>
        </p:txBody>
      </p:sp>
      <p:sp>
        <p:nvSpPr>
          <p:cNvPr id="4" name="Slide Number Placeholder 3"/>
          <p:cNvSpPr>
            <a:spLocks noGrp="1"/>
          </p:cNvSpPr>
          <p:nvPr>
            <p:ph type="sldNum" sz="quarter" idx="5"/>
          </p:nvPr>
        </p:nvSpPr>
        <p:spPr/>
        <p:txBody>
          <a:bodyPr/>
          <a:lstStyle/>
          <a:p>
            <a:fld id="{C66D460C-B406-4E31-AF3C-00C918C59F7B}" type="slidenum">
              <a:rPr lang="en-US"/>
              <a:t>13</a:t>
            </a:fld>
            <a:endParaRPr lang="en-US"/>
          </a:p>
        </p:txBody>
      </p:sp>
    </p:spTree>
    <p:extLst>
      <p:ext uri="{BB962C8B-B14F-4D97-AF65-F5344CB8AC3E}">
        <p14:creationId xmlns:p14="http://schemas.microsoft.com/office/powerpoint/2010/main" val="457066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on the right shows the result, as it will appear in the database. The different pieces of data are clearly separated.</a:t>
            </a:r>
          </a:p>
        </p:txBody>
      </p:sp>
      <p:sp>
        <p:nvSpPr>
          <p:cNvPr id="4" name="Slide Number Placeholder 3"/>
          <p:cNvSpPr>
            <a:spLocks noGrp="1"/>
          </p:cNvSpPr>
          <p:nvPr>
            <p:ph type="sldNum" sz="quarter" idx="5"/>
          </p:nvPr>
        </p:nvSpPr>
        <p:spPr/>
        <p:txBody>
          <a:bodyPr/>
          <a:lstStyle/>
          <a:p>
            <a:fld id="{C66D460C-B406-4E31-AF3C-00C918C59F7B}" type="slidenum">
              <a:rPr lang="en-US"/>
              <a:t>14</a:t>
            </a:fld>
            <a:endParaRPr lang="en-US"/>
          </a:p>
        </p:txBody>
      </p:sp>
    </p:spTree>
    <p:extLst>
      <p:ext uri="{BB962C8B-B14F-4D97-AF65-F5344CB8AC3E}">
        <p14:creationId xmlns:p14="http://schemas.microsoft.com/office/powerpoint/2010/main" val="1168450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an overloaded field?</a:t>
            </a:r>
          </a:p>
          <a:p>
            <a:r>
              <a:rPr lang="en-US" dirty="0"/>
              <a:t>Every genealogist has seen them, often without noticing, because </a:t>
            </a:r>
            <a:r>
              <a:rPr lang="en-US" b="1" dirty="0"/>
              <a:t>they’re easy for humans to read</a:t>
            </a:r>
            <a:r>
              <a:rPr lang="en-US" dirty="0"/>
              <a:t>. But for machines, it’s a different story.</a:t>
            </a:r>
            <a:endParaRPr lang="en-US" dirty="0">
              <a:ea typeface="Calibri"/>
              <a:cs typeface="Calibri"/>
            </a:endParaRPr>
          </a:p>
          <a:p>
            <a:r>
              <a:rPr lang="en-US" dirty="0"/>
              <a:t>For example, a civil register form asks for the </a:t>
            </a:r>
            <a:r>
              <a:rPr lang="en-US" b="1" dirty="0"/>
              <a:t>mother’s family name, given name, occupation, and residence</a:t>
            </a:r>
            <a:r>
              <a:rPr lang="en-US" dirty="0"/>
              <a:t>. The clerk, however, often writes all of this in </a:t>
            </a:r>
            <a:r>
              <a:rPr lang="en-US" b="1" dirty="0"/>
              <a:t>one continuous line</a:t>
            </a:r>
            <a:r>
              <a:rPr lang="en-US" dirty="0"/>
              <a:t>, separated by commas.</a:t>
            </a:r>
            <a:endParaRPr lang="en-US" dirty="0">
              <a:ea typeface="Calibri"/>
              <a:cs typeface="Calibri"/>
            </a:endParaRPr>
          </a:p>
          <a:p>
            <a:r>
              <a:rPr lang="en-US" dirty="0"/>
              <a:t>Humans can easily see that this is actually </a:t>
            </a:r>
            <a:r>
              <a:rPr lang="en-US" b="1" dirty="0"/>
              <a:t>three separate pieces of information</a:t>
            </a:r>
            <a:r>
              <a:rPr lang="en-US" dirty="0"/>
              <a:t>: the mother’s name, her occupation, and her residence. But without proper training, </a:t>
            </a:r>
            <a:r>
              <a:rPr lang="en-US" b="1" dirty="0"/>
              <a:t>AI reads it as a single line of text</a:t>
            </a:r>
            <a:r>
              <a:rPr lang="en-US" dirty="0"/>
              <a:t>.</a:t>
            </a:r>
            <a:endParaRPr lang="en-US" dirty="0">
              <a:ea typeface="Calibri"/>
              <a:cs typeface="Calibri"/>
            </a:endParaRPr>
          </a:p>
          <a:p>
            <a:r>
              <a:rPr lang="en-US" dirty="0"/>
              <a:t>To make sure all information goes into the </a:t>
            </a:r>
            <a:r>
              <a:rPr lang="en-US" b="1" dirty="0"/>
              <a:t>right fields in the searchable database</a:t>
            </a:r>
            <a:r>
              <a:rPr lang="en-US" dirty="0"/>
              <a:t>, we need to </a:t>
            </a:r>
            <a:r>
              <a:rPr lang="en-US" b="1" dirty="0"/>
              <a:t>teach the system how to split these complex entries correctly</a:t>
            </a:r>
            <a:r>
              <a:rPr lang="en-US" dirty="0"/>
              <a:t>.</a:t>
            </a:r>
            <a:endParaRPr lang="en-US" dirty="0">
              <a:ea typeface="Calibri"/>
              <a:cs typeface="Calibri"/>
            </a:endParaRPr>
          </a:p>
          <a:p>
            <a:endParaRPr lang="en-US" dirty="0">
              <a:solidFill>
                <a:srgbClr val="000000"/>
              </a:solidFill>
              <a:ea typeface="Calibri"/>
              <a:cs typeface="Calibri"/>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66D460C-B406-4E31-AF3C-00C918C59F7B}" type="slidenum">
              <a:rPr lang="en-US"/>
              <a:t>15</a:t>
            </a:fld>
            <a:endParaRPr lang="en-US"/>
          </a:p>
        </p:txBody>
      </p:sp>
    </p:spTree>
    <p:extLst>
      <p:ext uri="{BB962C8B-B14F-4D97-AF65-F5344CB8AC3E}">
        <p14:creationId xmlns:p14="http://schemas.microsoft.com/office/powerpoint/2010/main" val="2739828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separated information looks like – this is the result we want to achieve and we are still working on it.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66D460C-B406-4E31-AF3C-00C918C59F7B}" type="slidenum">
              <a:rPr lang="en-US"/>
              <a:t>16</a:t>
            </a:fld>
            <a:endParaRPr lang="en-US"/>
          </a:p>
        </p:txBody>
      </p:sp>
    </p:spTree>
    <p:extLst>
      <p:ext uri="{BB962C8B-B14F-4D97-AF65-F5344CB8AC3E}">
        <p14:creationId xmlns:p14="http://schemas.microsoft.com/office/powerpoint/2010/main" val="276547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Template Builder, we developed another application, which also plays a very important role.: this is the annotating application.</a:t>
            </a:r>
          </a:p>
        </p:txBody>
      </p:sp>
      <p:sp>
        <p:nvSpPr>
          <p:cNvPr id="4" name="Slide Number Placeholder 3"/>
          <p:cNvSpPr>
            <a:spLocks noGrp="1"/>
          </p:cNvSpPr>
          <p:nvPr>
            <p:ph type="sldNum" sz="quarter" idx="5"/>
          </p:nvPr>
        </p:nvSpPr>
        <p:spPr/>
        <p:txBody>
          <a:bodyPr/>
          <a:lstStyle/>
          <a:p>
            <a:fld id="{C66D460C-B406-4E31-AF3C-00C918C59F7B}" type="slidenum">
              <a:rPr lang="en-US"/>
              <a:t>17</a:t>
            </a:fld>
            <a:endParaRPr lang="en-US"/>
          </a:p>
        </p:txBody>
      </p:sp>
    </p:spTree>
    <p:extLst>
      <p:ext uri="{BB962C8B-B14F-4D97-AF65-F5344CB8AC3E}">
        <p14:creationId xmlns:p14="http://schemas.microsoft.com/office/powerpoint/2010/main" val="82239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introduce the audience to another very important concept: these are the hypotheses.”</a:t>
            </a:r>
          </a:p>
          <a:p>
            <a:r>
              <a:rPr lang="en-US" b="1" dirty="0"/>
              <a:t>Hypotheses are very important:</a:t>
            </a:r>
            <a:r>
              <a:rPr lang="en-US" dirty="0"/>
              <a:t> when the system reads handwriting, it gives </a:t>
            </a:r>
            <a:r>
              <a:rPr lang="en-US" b="1" dirty="0"/>
              <a:t>several possible readings</a:t>
            </a:r>
            <a:r>
              <a:rPr lang="en-US" dirty="0"/>
              <a:t>, each with a </a:t>
            </a:r>
            <a:r>
              <a:rPr lang="en-US" b="1" dirty="0"/>
              <a:t>confidence score</a:t>
            </a:r>
            <a:r>
              <a:rPr lang="en-US" dirty="0"/>
              <a:t> showing how likely it is to be correct.</a:t>
            </a:r>
            <a:endParaRPr lang="en-US" dirty="0">
              <a:ea typeface="Calibri"/>
              <a:cs typeface="Calibri"/>
            </a:endParaRPr>
          </a:p>
          <a:p>
            <a:r>
              <a:rPr lang="en-US" dirty="0"/>
              <a:t>The researcher can </a:t>
            </a:r>
            <a:r>
              <a:rPr lang="en-US" b="1" dirty="0"/>
              <a:t>compare these options with the original image</a:t>
            </a:r>
            <a:r>
              <a:rPr lang="en-US" dirty="0"/>
              <a:t> and decide which one is correct. Often, a reading with </a:t>
            </a:r>
            <a:r>
              <a:rPr lang="en-US" b="1" dirty="0"/>
              <a:t>98% confidence</a:t>
            </a:r>
            <a:r>
              <a:rPr lang="en-US" dirty="0"/>
              <a:t> is right, but sometimes a reading with only </a:t>
            </a:r>
            <a:r>
              <a:rPr lang="en-US" b="1" dirty="0"/>
              <a:t>60% confidence</a:t>
            </a:r>
            <a:r>
              <a:rPr lang="en-US" dirty="0"/>
              <a:t> turns out to be accurate.</a:t>
            </a:r>
            <a:endParaRPr lang="en-US" dirty="0">
              <a:ea typeface="Calibri"/>
              <a:cs typeface="Calibri"/>
            </a:endParaRPr>
          </a:p>
          <a:p>
            <a:r>
              <a:rPr lang="en-US" dirty="0"/>
              <a:t>“We can see that human intelligence plays a decisive role in determining what we accept and what we don’t.”</a:t>
            </a:r>
            <a:endParaRPr lang="en-US" dirty="0">
              <a:ea typeface="Calibri"/>
              <a:cs typeface="Calibri"/>
            </a:endParaRPr>
          </a:p>
          <a:p>
            <a:r>
              <a:rPr lang="en-US" dirty="0"/>
              <a:t>On the left side of the image is the original text, and on the right side is the AI’s suggested reading with its probability score.”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66D460C-B406-4E31-AF3C-00C918C59F7B}" type="slidenum">
              <a:rPr lang="en-US"/>
              <a:t>18</a:t>
            </a:fld>
            <a:endParaRPr lang="en-US"/>
          </a:p>
        </p:txBody>
      </p:sp>
    </p:spTree>
    <p:extLst>
      <p:ext uri="{BB962C8B-B14F-4D97-AF65-F5344CB8AC3E}">
        <p14:creationId xmlns:p14="http://schemas.microsoft.com/office/powerpoint/2010/main" val="3831627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first time I could speak on behalf of our AI team in more detail about our developments in front of genealogists. Finally, I would like to acknowledge the individuals whose work I have been able to present today.</a:t>
            </a:r>
          </a:p>
        </p:txBody>
      </p:sp>
      <p:sp>
        <p:nvSpPr>
          <p:cNvPr id="4" name="Slide Number Placeholder 3"/>
          <p:cNvSpPr>
            <a:spLocks noGrp="1"/>
          </p:cNvSpPr>
          <p:nvPr>
            <p:ph type="sldNum" sz="quarter" idx="5"/>
          </p:nvPr>
        </p:nvSpPr>
        <p:spPr/>
        <p:txBody>
          <a:bodyPr/>
          <a:lstStyle/>
          <a:p>
            <a:fld id="{C66D460C-B406-4E31-AF3C-00C918C59F7B}" type="slidenum">
              <a:rPr lang="en-US"/>
              <a:t>19</a:t>
            </a:fld>
            <a:endParaRPr lang="en-US"/>
          </a:p>
        </p:txBody>
      </p:sp>
    </p:spTree>
    <p:extLst>
      <p:ext uri="{BB962C8B-B14F-4D97-AF65-F5344CB8AC3E}">
        <p14:creationId xmlns:p14="http://schemas.microsoft.com/office/powerpoint/2010/main" val="281243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endParaRPr lang="en-US" b="1" dirty="0">
              <a:ea typeface="Calibri"/>
              <a:cs typeface="Calibri"/>
            </a:endParaRPr>
          </a:p>
          <a:p>
            <a:pPr algn="just"/>
            <a:endParaRPr lang="en-US">
              <a:ea typeface="Calibri"/>
              <a:cs typeface="Calibri"/>
            </a:endParaRPr>
          </a:p>
          <a:p>
            <a:r>
              <a:rPr lang="en-US" dirty="0"/>
              <a:t>The original duplicate copies of civil registers are kept by the </a:t>
            </a:r>
            <a:r>
              <a:rPr lang="en-US" b="1" dirty="0"/>
              <a:t>National Archives of Hungary (MNL)</a:t>
            </a:r>
            <a:r>
              <a:rPr lang="en-US" dirty="0"/>
              <a:t>. Following legal rules, these records can be </a:t>
            </a:r>
            <a:r>
              <a:rPr lang="en-US" b="1" dirty="0"/>
              <a:t>freely published</a:t>
            </a:r>
            <a:r>
              <a:rPr lang="en-US" dirty="0"/>
              <a:t> on the MNL’s </a:t>
            </a:r>
            <a:r>
              <a:rPr lang="en-US" b="1" dirty="0" err="1"/>
              <a:t>AdatbázisokOnline</a:t>
            </a:r>
            <a:r>
              <a:rPr lang="en-US" dirty="0"/>
              <a:t> portal.</a:t>
            </a:r>
            <a:endParaRPr lang="en-US" dirty="0">
              <a:ea typeface="Calibri"/>
              <a:cs typeface="Calibri"/>
            </a:endParaRPr>
          </a:p>
          <a:p>
            <a:r>
              <a:rPr lang="en-US" dirty="0"/>
              <a:t>Working with civil registers has many advantages: there is </a:t>
            </a:r>
            <a:r>
              <a:rPr lang="en-US" b="1" dirty="0"/>
              <a:t>strong research interest</a:t>
            </a:r>
            <a:r>
              <a:rPr lang="en-US" dirty="0"/>
              <a:t> in them, they provide a </a:t>
            </a:r>
            <a:r>
              <a:rPr lang="en-US" b="1" dirty="0"/>
              <a:t>unified and structured format</a:t>
            </a:r>
            <a:r>
              <a:rPr lang="en-US" dirty="0"/>
              <a:t>, and the registers are all in </a:t>
            </a:r>
            <a:r>
              <a:rPr lang="en-US" b="1" dirty="0"/>
              <a:t>Hungarian</a:t>
            </a:r>
            <a:r>
              <a:rPr lang="en-US" dirty="0"/>
              <a:t>. They exist in both </a:t>
            </a:r>
            <a:r>
              <a:rPr lang="en-US" b="1" dirty="0"/>
              <a:t>protocol-style and tabular formats</a:t>
            </a:r>
            <a:r>
              <a:rPr lang="en-US" dirty="0"/>
              <a:t>, and we process both formats </a:t>
            </a:r>
            <a:r>
              <a:rPr lang="en-US" b="1" dirty="0"/>
              <a:t>in parallel</a:t>
            </a:r>
            <a:r>
              <a:rPr lang="en-US" dirty="0"/>
              <a:t>.</a:t>
            </a:r>
            <a:endParaRPr lang="en-US" dirty="0">
              <a:ea typeface="Calibri"/>
              <a:cs typeface="Calibri"/>
            </a:endParaRPr>
          </a:p>
          <a:p>
            <a:r>
              <a:rPr lang="en-US" dirty="0"/>
              <a:t>The registers cover the years </a:t>
            </a:r>
            <a:r>
              <a:rPr lang="en-US" b="1" dirty="0"/>
              <a:t>1895–1980</a:t>
            </a:r>
            <a:r>
              <a:rPr lang="en-US" dirty="0"/>
              <a:t>. In total, there are </a:t>
            </a:r>
            <a:r>
              <a:rPr lang="en-US" b="1" dirty="0"/>
              <a:t>37,611 volumes</a:t>
            </a:r>
            <a:r>
              <a:rPr lang="en-US" dirty="0"/>
              <a:t> from </a:t>
            </a:r>
            <a:r>
              <a:rPr lang="en-US" b="1" dirty="0"/>
              <a:t>3,422 settlements</a:t>
            </a:r>
            <a:r>
              <a:rPr lang="en-US" dirty="0"/>
              <a:t> across Hungary. During digitization, we expect to create around </a:t>
            </a:r>
            <a:r>
              <a:rPr lang="en-US" b="1" dirty="0"/>
              <a:t>22 million images</a:t>
            </a:r>
            <a:r>
              <a:rPr lang="en-US" dirty="0"/>
              <a:t>.</a:t>
            </a:r>
            <a:endParaRPr lang="en-US" dirty="0">
              <a:ea typeface="Calibri"/>
              <a:cs typeface="Calibri"/>
            </a:endParaRPr>
          </a:p>
          <a:p>
            <a:endParaRPr lang="en-US" dirty="0">
              <a:ea typeface="Calibri"/>
              <a:cs typeface="Calibri"/>
            </a:endParaRPr>
          </a:p>
        </p:txBody>
      </p:sp>
      <p:sp>
        <p:nvSpPr>
          <p:cNvPr id="4" name="Dia számának helye 3"/>
          <p:cNvSpPr>
            <a:spLocks noGrp="1"/>
          </p:cNvSpPr>
          <p:nvPr>
            <p:ph type="sldNum" sz="quarter" idx="5"/>
          </p:nvPr>
        </p:nvSpPr>
        <p:spPr/>
        <p:txBody>
          <a:bodyPr/>
          <a:lstStyle/>
          <a:p>
            <a:fld id="{C66D460C-B406-4E31-AF3C-00C918C59F7B}" type="slidenum">
              <a:rPr lang="hu-HU"/>
              <a:t>3</a:t>
            </a:fld>
            <a:endParaRPr lang="hu-HU"/>
          </a:p>
        </p:txBody>
      </p:sp>
    </p:spTree>
    <p:extLst>
      <p:ext uri="{BB962C8B-B14F-4D97-AF65-F5344CB8AC3E}">
        <p14:creationId xmlns:p14="http://schemas.microsoft.com/office/powerpoint/2010/main" val="1992911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solidFill>
                  <a:srgbClr val="201449"/>
                </a:solidFill>
              </a:rPr>
              <a:t>The civil </a:t>
            </a:r>
            <a:r>
              <a:rPr lang="hu-HU" dirty="0" err="1">
                <a:solidFill>
                  <a:srgbClr val="201449"/>
                </a:solidFill>
              </a:rPr>
              <a:t>register</a:t>
            </a:r>
            <a:r>
              <a:rPr lang="hu-HU" dirty="0">
                <a:solidFill>
                  <a:srgbClr val="201449"/>
                </a:solidFill>
              </a:rPr>
              <a:t> project has </a:t>
            </a:r>
            <a:r>
              <a:rPr lang="hu-HU" b="1" dirty="0" err="1">
                <a:solidFill>
                  <a:srgbClr val="201449"/>
                </a:solidFill>
              </a:rPr>
              <a:t>greatly</a:t>
            </a:r>
            <a:r>
              <a:rPr lang="hu-HU" b="1" dirty="0">
                <a:solidFill>
                  <a:srgbClr val="201449"/>
                </a:solidFill>
              </a:rPr>
              <a:t> </a:t>
            </a:r>
            <a:r>
              <a:rPr lang="hu-HU" b="1" dirty="0" err="1">
                <a:solidFill>
                  <a:srgbClr val="201449"/>
                </a:solidFill>
              </a:rPr>
              <a:t>benefited</a:t>
            </a:r>
            <a:r>
              <a:rPr lang="hu-HU" dirty="0">
                <a:solidFill>
                  <a:srgbClr val="201449"/>
                </a:solidFill>
              </a:rPr>
              <a:t> </a:t>
            </a:r>
            <a:r>
              <a:rPr lang="hu-HU" dirty="0" err="1">
                <a:solidFill>
                  <a:srgbClr val="201449"/>
                </a:solidFill>
              </a:rPr>
              <a:t>from</a:t>
            </a:r>
            <a:r>
              <a:rPr lang="hu-HU" dirty="0">
                <a:solidFill>
                  <a:srgbClr val="201449"/>
                </a:solidFill>
              </a:rPr>
              <a:t> </a:t>
            </a:r>
            <a:r>
              <a:rPr lang="hu-HU" dirty="0" err="1">
                <a:solidFill>
                  <a:srgbClr val="201449"/>
                </a:solidFill>
              </a:rPr>
              <a:t>the</a:t>
            </a:r>
            <a:r>
              <a:rPr lang="hu-HU" dirty="0">
                <a:solidFill>
                  <a:srgbClr val="201449"/>
                </a:solidFill>
              </a:rPr>
              <a:t> </a:t>
            </a:r>
            <a:r>
              <a:rPr lang="hu-HU" dirty="0" err="1">
                <a:solidFill>
                  <a:srgbClr val="201449"/>
                </a:solidFill>
              </a:rPr>
              <a:t>support</a:t>
            </a:r>
            <a:r>
              <a:rPr lang="hu-HU" dirty="0">
                <a:solidFill>
                  <a:srgbClr val="201449"/>
                </a:solidFill>
              </a:rPr>
              <a:t> of </a:t>
            </a:r>
            <a:r>
              <a:rPr lang="hu-HU" b="1" dirty="0" err="1">
                <a:solidFill>
                  <a:srgbClr val="201449"/>
                </a:solidFill>
              </a:rPr>
              <a:t>volunteers</a:t>
            </a:r>
            <a:r>
              <a:rPr lang="hu-HU" b="1" dirty="0">
                <a:solidFill>
                  <a:srgbClr val="201449"/>
                </a:solidFill>
              </a:rPr>
              <a:t> </a:t>
            </a:r>
            <a:r>
              <a:rPr lang="hu-HU" b="1" dirty="0" err="1">
                <a:solidFill>
                  <a:srgbClr val="201449"/>
                </a:solidFill>
              </a:rPr>
              <a:t>from</a:t>
            </a:r>
            <a:r>
              <a:rPr lang="hu-HU" b="1" dirty="0">
                <a:solidFill>
                  <a:srgbClr val="201449"/>
                </a:solidFill>
              </a:rPr>
              <a:t> MACSE</a:t>
            </a:r>
            <a:r>
              <a:rPr lang="hu-HU" dirty="0">
                <a:solidFill>
                  <a:srgbClr val="201449"/>
                </a:solidFill>
              </a:rPr>
              <a:t> (</a:t>
            </a:r>
            <a:r>
              <a:rPr lang="hu-HU" dirty="0" err="1">
                <a:solidFill>
                  <a:srgbClr val="201449"/>
                </a:solidFill>
              </a:rPr>
              <a:t>Hungarian</a:t>
            </a:r>
            <a:r>
              <a:rPr lang="hu-HU" dirty="0">
                <a:solidFill>
                  <a:srgbClr val="201449"/>
                </a:solidFill>
              </a:rPr>
              <a:t> Society </a:t>
            </a:r>
            <a:r>
              <a:rPr lang="hu-HU" dirty="0" err="1">
                <a:solidFill>
                  <a:srgbClr val="201449"/>
                </a:solidFill>
              </a:rPr>
              <a:t>for</a:t>
            </a:r>
            <a:r>
              <a:rPr lang="hu-HU" dirty="0">
                <a:solidFill>
                  <a:srgbClr val="201449"/>
                </a:solidFill>
              </a:rPr>
              <a:t> </a:t>
            </a:r>
            <a:r>
              <a:rPr lang="hu-HU" dirty="0" err="1">
                <a:solidFill>
                  <a:srgbClr val="201449"/>
                </a:solidFill>
              </a:rPr>
              <a:t>Family</a:t>
            </a:r>
            <a:r>
              <a:rPr lang="hu-HU" dirty="0">
                <a:solidFill>
                  <a:srgbClr val="201449"/>
                </a:solidFill>
              </a:rPr>
              <a:t> </a:t>
            </a:r>
            <a:r>
              <a:rPr lang="hu-HU" dirty="0" err="1">
                <a:solidFill>
                  <a:srgbClr val="201449"/>
                </a:solidFill>
              </a:rPr>
              <a:t>History</a:t>
            </a:r>
            <a:r>
              <a:rPr lang="hu-HU" dirty="0">
                <a:solidFill>
                  <a:srgbClr val="201449"/>
                </a:solidFill>
              </a:rPr>
              <a:t> Research). </a:t>
            </a:r>
            <a:r>
              <a:rPr lang="hu-HU" dirty="0" err="1">
                <a:solidFill>
                  <a:srgbClr val="201449"/>
                </a:solidFill>
              </a:rPr>
              <a:t>Their</a:t>
            </a:r>
            <a:r>
              <a:rPr lang="hu-HU" dirty="0">
                <a:solidFill>
                  <a:srgbClr val="201449"/>
                </a:solidFill>
              </a:rPr>
              <a:t> </a:t>
            </a:r>
            <a:r>
              <a:rPr lang="hu-HU" b="1" dirty="0" err="1">
                <a:solidFill>
                  <a:srgbClr val="201449"/>
                </a:solidFill>
              </a:rPr>
              <a:t>genealogical</a:t>
            </a:r>
            <a:r>
              <a:rPr lang="hu-HU" b="1" dirty="0">
                <a:solidFill>
                  <a:srgbClr val="201449"/>
                </a:solidFill>
              </a:rPr>
              <a:t> </a:t>
            </a:r>
            <a:r>
              <a:rPr lang="hu-HU" b="1" dirty="0" err="1">
                <a:solidFill>
                  <a:srgbClr val="201449"/>
                </a:solidFill>
              </a:rPr>
              <a:t>expertise</a:t>
            </a:r>
            <a:r>
              <a:rPr lang="hu-HU" b="1" dirty="0">
                <a:solidFill>
                  <a:srgbClr val="201449"/>
                </a:solidFill>
              </a:rPr>
              <a:t> and </a:t>
            </a:r>
            <a:r>
              <a:rPr lang="hu-HU" b="1" dirty="0" err="1">
                <a:solidFill>
                  <a:srgbClr val="201449"/>
                </a:solidFill>
              </a:rPr>
              <a:t>dedication</a:t>
            </a:r>
            <a:r>
              <a:rPr lang="hu-HU" dirty="0">
                <a:solidFill>
                  <a:srgbClr val="201449"/>
                </a:solidFill>
              </a:rPr>
              <a:t> </a:t>
            </a:r>
            <a:r>
              <a:rPr lang="hu-HU" dirty="0" err="1">
                <a:solidFill>
                  <a:srgbClr val="201449"/>
                </a:solidFill>
              </a:rPr>
              <a:t>have</a:t>
            </a:r>
            <a:r>
              <a:rPr lang="hu-HU" dirty="0">
                <a:solidFill>
                  <a:srgbClr val="201449"/>
                </a:solidFill>
              </a:rPr>
              <a:t> </a:t>
            </a:r>
            <a:r>
              <a:rPr lang="hu-HU" dirty="0" err="1">
                <a:solidFill>
                  <a:srgbClr val="201449"/>
                </a:solidFill>
              </a:rPr>
              <a:t>been</a:t>
            </a:r>
            <a:r>
              <a:rPr lang="hu-HU" dirty="0">
                <a:solidFill>
                  <a:srgbClr val="201449"/>
                </a:solidFill>
              </a:rPr>
              <a:t> </a:t>
            </a:r>
            <a:r>
              <a:rPr lang="hu-HU" dirty="0" err="1">
                <a:solidFill>
                  <a:srgbClr val="201449"/>
                </a:solidFill>
              </a:rPr>
              <a:t>crucial</a:t>
            </a:r>
            <a:r>
              <a:rPr lang="hu-HU" dirty="0">
                <a:solidFill>
                  <a:srgbClr val="201449"/>
                </a:solidFill>
              </a:rPr>
              <a:t> in </a:t>
            </a:r>
            <a:r>
              <a:rPr lang="hu-HU" dirty="0" err="1">
                <a:solidFill>
                  <a:srgbClr val="201449"/>
                </a:solidFill>
              </a:rPr>
              <a:t>helping</a:t>
            </a:r>
            <a:r>
              <a:rPr lang="hu-HU" dirty="0">
                <a:solidFill>
                  <a:srgbClr val="201449"/>
                </a:solidFill>
              </a:rPr>
              <a:t> </a:t>
            </a:r>
            <a:r>
              <a:rPr lang="hu-HU" dirty="0" err="1">
                <a:solidFill>
                  <a:srgbClr val="201449"/>
                </a:solidFill>
              </a:rPr>
              <a:t>us</a:t>
            </a:r>
            <a:r>
              <a:rPr lang="hu-HU" dirty="0">
                <a:solidFill>
                  <a:srgbClr val="201449"/>
                </a:solidFill>
              </a:rPr>
              <a:t> </a:t>
            </a:r>
            <a:r>
              <a:rPr lang="hu-HU" dirty="0" err="1">
                <a:solidFill>
                  <a:srgbClr val="201449"/>
                </a:solidFill>
              </a:rPr>
              <a:t>with</a:t>
            </a:r>
            <a:r>
              <a:rPr lang="hu-HU" dirty="0">
                <a:solidFill>
                  <a:srgbClr val="201449"/>
                </a:solidFill>
              </a:rPr>
              <a:t> </a:t>
            </a:r>
            <a:r>
              <a:rPr lang="hu-HU" dirty="0" err="1">
                <a:solidFill>
                  <a:srgbClr val="201449"/>
                </a:solidFill>
              </a:rPr>
              <a:t>the</a:t>
            </a:r>
            <a:r>
              <a:rPr lang="hu-HU" dirty="0">
                <a:solidFill>
                  <a:srgbClr val="201449"/>
                </a:solidFill>
              </a:rPr>
              <a:t> </a:t>
            </a:r>
            <a:r>
              <a:rPr lang="hu-HU" dirty="0" err="1">
                <a:solidFill>
                  <a:srgbClr val="201449"/>
                </a:solidFill>
              </a:rPr>
              <a:t>workflows</a:t>
            </a:r>
            <a:r>
              <a:rPr lang="hu-HU" dirty="0">
                <a:solidFill>
                  <a:srgbClr val="201449"/>
                </a:solidFill>
              </a:rPr>
              <a:t>.</a:t>
            </a:r>
            <a:endParaRPr lang="en-US" dirty="0"/>
          </a:p>
        </p:txBody>
      </p:sp>
      <p:sp>
        <p:nvSpPr>
          <p:cNvPr id="4" name="Slide Number Placeholder 3"/>
          <p:cNvSpPr>
            <a:spLocks noGrp="1"/>
          </p:cNvSpPr>
          <p:nvPr>
            <p:ph type="sldNum" sz="quarter" idx="5"/>
          </p:nvPr>
        </p:nvSpPr>
        <p:spPr/>
        <p:txBody>
          <a:bodyPr/>
          <a:lstStyle/>
          <a:p>
            <a:fld id="{C66D460C-B406-4E31-AF3C-00C918C59F7B}" type="slidenum">
              <a:rPr lang="en-US"/>
              <a:t>4</a:t>
            </a:fld>
            <a:endParaRPr lang="en-US"/>
          </a:p>
        </p:txBody>
      </p:sp>
    </p:spTree>
    <p:extLst>
      <p:ext uri="{BB962C8B-B14F-4D97-AF65-F5344CB8AC3E}">
        <p14:creationId xmlns:p14="http://schemas.microsoft.com/office/powerpoint/2010/main" val="268581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89014-AF1C-B993-87E5-8D55975F1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D60C0-9C44-EE0B-3319-3636E27231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A658F-8C1E-D703-2191-C565378AF57E}"/>
              </a:ext>
            </a:extLst>
          </p:cNvPr>
          <p:cNvSpPr>
            <a:spLocks noGrp="1"/>
          </p:cNvSpPr>
          <p:nvPr>
            <p:ph type="body" idx="1"/>
          </p:nvPr>
        </p:nvSpPr>
        <p:spPr/>
        <p:txBody>
          <a:bodyPr/>
          <a:lstStyle/>
          <a:p>
            <a:r>
              <a:rPr lang="en-US" dirty="0"/>
              <a:t>We wished to express our thanks by listing all their names among the database creators which are already published. </a:t>
            </a:r>
          </a:p>
          <a:p>
            <a:r>
              <a:rPr lang="en-US" dirty="0">
                <a:ea typeface="Calibri"/>
                <a:cs typeface="Calibri"/>
              </a:rPr>
              <a:t>The two published databases are the Census of 1828 and the Secret Service database.</a:t>
            </a:r>
          </a:p>
        </p:txBody>
      </p:sp>
      <p:sp>
        <p:nvSpPr>
          <p:cNvPr id="4" name="Slide Number Placeholder 3">
            <a:extLst>
              <a:ext uri="{FF2B5EF4-FFF2-40B4-BE49-F238E27FC236}">
                <a16:creationId xmlns:a16="http://schemas.microsoft.com/office/drawing/2014/main" id="{42A5D379-E010-496D-BABC-2A4F422CFEED}"/>
              </a:ext>
            </a:extLst>
          </p:cNvPr>
          <p:cNvSpPr>
            <a:spLocks noGrp="1"/>
          </p:cNvSpPr>
          <p:nvPr>
            <p:ph type="sldNum" sz="quarter" idx="5"/>
          </p:nvPr>
        </p:nvSpPr>
        <p:spPr/>
        <p:txBody>
          <a:bodyPr/>
          <a:lstStyle/>
          <a:p>
            <a:fld id="{C66D460C-B406-4E31-AF3C-00C918C59F7B}" type="slidenum">
              <a:rPr lang="en-US"/>
              <a:t>5</a:t>
            </a:fld>
            <a:endParaRPr lang="en-US"/>
          </a:p>
        </p:txBody>
      </p:sp>
    </p:spTree>
    <p:extLst>
      <p:ext uri="{BB962C8B-B14F-4D97-AF65-F5344CB8AC3E}">
        <p14:creationId xmlns:p14="http://schemas.microsoft.com/office/powerpoint/2010/main" val="213327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C0150-2984-02FD-849C-70FA3B795B32}"/>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7FB3240E-4C7F-6F34-BD0E-B39C81A19D10}"/>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CE946A04-2625-28B5-4B47-5577440CA424}"/>
              </a:ext>
            </a:extLst>
          </p:cNvPr>
          <p:cNvSpPr>
            <a:spLocks noGrp="1"/>
          </p:cNvSpPr>
          <p:nvPr>
            <p:ph type="body" idx="1"/>
          </p:nvPr>
        </p:nvSpPr>
        <p:spPr/>
        <p:txBody>
          <a:bodyPr/>
          <a:lstStyle/>
          <a:p>
            <a:pPr algn="just"/>
            <a:endParaRPr lang="en-US" b="1" dirty="0">
              <a:ea typeface="Calibri"/>
              <a:cs typeface="Calibri"/>
            </a:endParaRPr>
          </a:p>
          <a:p>
            <a:pPr algn="just"/>
            <a:endParaRPr lang="en-US">
              <a:ea typeface="Calibri"/>
              <a:cs typeface="Calibri"/>
            </a:endParaRPr>
          </a:p>
          <a:p>
            <a:r>
              <a:rPr lang="en-US" b="1" dirty="0"/>
              <a:t>Digitization and Image-Based Access to Civil Registers</a:t>
            </a:r>
            <a:endParaRPr lang="en-US" dirty="0"/>
          </a:p>
          <a:p>
            <a:r>
              <a:rPr lang="en-US" dirty="0"/>
              <a:t>The Archives are currently </a:t>
            </a:r>
            <a:r>
              <a:rPr lang="en-US" b="1" dirty="0"/>
              <a:t>digitizing and publishing civil registers nationwide</a:t>
            </a:r>
            <a:r>
              <a:rPr lang="en-US" dirty="0"/>
              <a:t>, working county by county.</a:t>
            </a:r>
            <a:endParaRPr lang="en-US" dirty="0">
              <a:ea typeface="Calibri"/>
              <a:cs typeface="Calibri"/>
            </a:endParaRPr>
          </a:p>
          <a:p>
            <a:r>
              <a:rPr lang="en-US" dirty="0"/>
              <a:t>Volumes from </a:t>
            </a:r>
            <a:r>
              <a:rPr lang="en-US" b="1" dirty="0"/>
              <a:t>Pest County</a:t>
            </a:r>
            <a:r>
              <a:rPr lang="en-US" dirty="0"/>
              <a:t> have already been digitized.</a:t>
            </a:r>
            <a:endParaRPr lang="en-US" dirty="0">
              <a:ea typeface="Calibri"/>
              <a:cs typeface="Calibri"/>
            </a:endParaRPr>
          </a:p>
          <a:p>
            <a:r>
              <a:rPr lang="en-US" dirty="0"/>
              <a:t>For records with research restrictions, only </a:t>
            </a:r>
            <a:r>
              <a:rPr lang="en-US" b="1" dirty="0"/>
              <a:t>metadata</a:t>
            </a:r>
            <a:r>
              <a:rPr lang="en-US" dirty="0"/>
              <a:t> is available, and a </a:t>
            </a:r>
            <a:r>
              <a:rPr lang="en-US" b="1" dirty="0"/>
              <a:t>small padlock icon</a:t>
            </a:r>
            <a:r>
              <a:rPr lang="en-US" dirty="0"/>
              <a:t> in the database shows limited access.</a:t>
            </a:r>
            <a:endParaRPr lang="en-US" dirty="0">
              <a:ea typeface="Calibri"/>
              <a:cs typeface="Calibri"/>
            </a:endParaRPr>
          </a:p>
          <a:p>
            <a:r>
              <a:rPr lang="en-US" dirty="0"/>
              <a:t>Right now, the material is available in </a:t>
            </a:r>
            <a:r>
              <a:rPr lang="en-US" b="1" dirty="0"/>
              <a:t>image format</a:t>
            </a:r>
            <a:r>
              <a:rPr lang="en-US" dirty="0"/>
              <a:t>, while </a:t>
            </a:r>
            <a:r>
              <a:rPr lang="en-US" b="1" dirty="0"/>
              <a:t>structured processing and searchability</a:t>
            </a:r>
            <a:r>
              <a:rPr lang="en-US" dirty="0"/>
              <a:t> are still being developed.</a:t>
            </a:r>
            <a:endParaRPr lang="en-US" dirty="0">
              <a:ea typeface="Calibri"/>
              <a:cs typeface="Calibri"/>
            </a:endParaRPr>
          </a:p>
          <a:p>
            <a:endParaRPr lang="en-US" b="1" dirty="0">
              <a:ea typeface="Calibri"/>
              <a:cs typeface="Calibri"/>
            </a:endParaRPr>
          </a:p>
        </p:txBody>
      </p:sp>
      <p:sp>
        <p:nvSpPr>
          <p:cNvPr id="4" name="Dia számának helye 3">
            <a:extLst>
              <a:ext uri="{FF2B5EF4-FFF2-40B4-BE49-F238E27FC236}">
                <a16:creationId xmlns:a16="http://schemas.microsoft.com/office/drawing/2014/main" id="{15B2D6BC-A2E2-C80E-02B6-FF1DC0E97CC6}"/>
              </a:ext>
            </a:extLst>
          </p:cNvPr>
          <p:cNvSpPr>
            <a:spLocks noGrp="1"/>
          </p:cNvSpPr>
          <p:nvPr>
            <p:ph type="sldNum" sz="quarter" idx="5"/>
          </p:nvPr>
        </p:nvSpPr>
        <p:spPr/>
        <p:txBody>
          <a:bodyPr/>
          <a:lstStyle/>
          <a:p>
            <a:fld id="{C66D460C-B406-4E31-AF3C-00C918C59F7B}" type="slidenum">
              <a:rPr lang="hu-HU"/>
              <a:t>6</a:t>
            </a:fld>
            <a:endParaRPr lang="hu-HU"/>
          </a:p>
        </p:txBody>
      </p:sp>
    </p:spTree>
    <p:extLst>
      <p:ext uri="{BB962C8B-B14F-4D97-AF65-F5344CB8AC3E}">
        <p14:creationId xmlns:p14="http://schemas.microsoft.com/office/powerpoint/2010/main" val="16052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image, you can see what the interface looks like.</a:t>
            </a:r>
          </a:p>
        </p:txBody>
      </p:sp>
      <p:sp>
        <p:nvSpPr>
          <p:cNvPr id="4" name="Slide Number Placeholder 3"/>
          <p:cNvSpPr>
            <a:spLocks noGrp="1"/>
          </p:cNvSpPr>
          <p:nvPr>
            <p:ph type="sldNum" sz="quarter" idx="5"/>
          </p:nvPr>
        </p:nvSpPr>
        <p:spPr/>
        <p:txBody>
          <a:bodyPr/>
          <a:lstStyle/>
          <a:p>
            <a:fld id="{C66D460C-B406-4E31-AF3C-00C918C59F7B}" type="slidenum">
              <a:rPr lang="en-US"/>
              <a:t>7</a:t>
            </a:fld>
            <a:endParaRPr lang="en-US"/>
          </a:p>
        </p:txBody>
      </p:sp>
    </p:spTree>
    <p:extLst>
      <p:ext uri="{BB962C8B-B14F-4D97-AF65-F5344CB8AC3E}">
        <p14:creationId xmlns:p14="http://schemas.microsoft.com/office/powerpoint/2010/main" val="339768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digitized images of Somogy County may already be published next week.</a:t>
            </a:r>
          </a:p>
        </p:txBody>
      </p:sp>
      <p:sp>
        <p:nvSpPr>
          <p:cNvPr id="4" name="Slide Number Placeholder 3"/>
          <p:cNvSpPr>
            <a:spLocks noGrp="1"/>
          </p:cNvSpPr>
          <p:nvPr>
            <p:ph type="sldNum" sz="quarter" idx="5"/>
          </p:nvPr>
        </p:nvSpPr>
        <p:spPr/>
        <p:txBody>
          <a:bodyPr/>
          <a:lstStyle/>
          <a:p>
            <a:fld id="{C66D460C-B406-4E31-AF3C-00C918C59F7B}" type="slidenum">
              <a:rPr lang="en-US"/>
              <a:t>8</a:t>
            </a:fld>
            <a:endParaRPr lang="en-US"/>
          </a:p>
        </p:txBody>
      </p:sp>
    </p:spTree>
    <p:extLst>
      <p:ext uri="{BB962C8B-B14F-4D97-AF65-F5344CB8AC3E}">
        <p14:creationId xmlns:p14="http://schemas.microsoft.com/office/powerpoint/2010/main" val="413420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Full-Text Publication with Artificial Intelligence</a:t>
            </a:r>
            <a:endParaRPr lang="en-US" dirty="0"/>
          </a:p>
          <a:p>
            <a:r>
              <a:rPr lang="en-US" dirty="0"/>
              <a:t>The first goal of our AI program at the archives is to make </a:t>
            </a:r>
            <a:r>
              <a:rPr lang="en-US" b="1" dirty="0"/>
              <a:t>digitized civil registers fully text-searchable</a:t>
            </a:r>
            <a:r>
              <a:rPr lang="en-US" dirty="0"/>
              <a:t>. This means that the entire content—including </a:t>
            </a:r>
            <a:r>
              <a:rPr lang="en-US" b="1" dirty="0"/>
              <a:t>handwritten and printed parts</a:t>
            </a:r>
            <a:r>
              <a:rPr lang="en-US" dirty="0"/>
              <a:t>—will be available in a </a:t>
            </a:r>
            <a:r>
              <a:rPr lang="en-US" b="1" dirty="0"/>
              <a:t>text format</a:t>
            </a:r>
            <a:r>
              <a:rPr lang="en-US" dirty="0"/>
              <a:t> that is easy for researchers to use.</a:t>
            </a:r>
            <a:endParaRPr lang="en-US" dirty="0">
              <a:ea typeface="Calibri"/>
              <a:cs typeface="Calibri"/>
            </a:endParaRPr>
          </a:p>
          <a:p>
            <a:r>
              <a:rPr lang="en-US" dirty="0"/>
              <a:t>Our </a:t>
            </a:r>
            <a:r>
              <a:rPr lang="en-US" b="1" dirty="0"/>
              <a:t>pilot project</a:t>
            </a:r>
            <a:r>
              <a:rPr lang="en-US" dirty="0"/>
              <a:t> focuses on the civil registers of </a:t>
            </a:r>
            <a:r>
              <a:rPr lang="en-US" b="1" dirty="0"/>
              <a:t>Pest County</a:t>
            </a:r>
            <a:r>
              <a:rPr lang="en-US" dirty="0"/>
              <a:t>. Right now, we are working on </a:t>
            </a:r>
            <a:r>
              <a:rPr lang="en-US" b="1" dirty="0"/>
              <a:t>full-text character recognition (HTR)</a:t>
            </a:r>
            <a:r>
              <a:rPr lang="en-US" dirty="0"/>
              <a:t>, and the results are very promising. The AI model we’ve created reads </a:t>
            </a:r>
            <a:r>
              <a:rPr lang="en-US" b="1" dirty="0"/>
              <a:t>handwritten pages</a:t>
            </a:r>
            <a:r>
              <a:rPr lang="en-US" dirty="0"/>
              <a:t> with good accuracy.</a:t>
            </a:r>
            <a:endParaRPr lang="en-US" dirty="0">
              <a:ea typeface="Calibri"/>
              <a:cs typeface="Calibri"/>
            </a:endParaRPr>
          </a:p>
          <a:p>
            <a:r>
              <a:rPr lang="en-US" dirty="0"/>
              <a:t>The </a:t>
            </a:r>
            <a:r>
              <a:rPr lang="en-US" b="1" dirty="0"/>
              <a:t>first publication</a:t>
            </a:r>
            <a:r>
              <a:rPr lang="en-US" dirty="0"/>
              <a:t>, covering the </a:t>
            </a:r>
            <a:r>
              <a:rPr lang="en-US" b="1" dirty="0" err="1"/>
              <a:t>Szob</a:t>
            </a:r>
            <a:r>
              <a:rPr lang="en-US" b="1" dirty="0"/>
              <a:t> district</a:t>
            </a:r>
            <a:r>
              <a:rPr lang="en-US" dirty="0"/>
              <a:t>, is expected by the end of the year, before December. It will include registers from </a:t>
            </a:r>
            <a:r>
              <a:rPr lang="en-US" b="1" dirty="0"/>
              <a:t>15 villages</a:t>
            </a:r>
            <a:r>
              <a:rPr lang="en-US" dirty="0"/>
              <a:t>, plus the towns of </a:t>
            </a:r>
            <a:r>
              <a:rPr lang="en-US" b="1" dirty="0" err="1"/>
              <a:t>Szob</a:t>
            </a:r>
            <a:r>
              <a:rPr lang="en-US" b="1" dirty="0"/>
              <a:t> and </a:t>
            </a:r>
            <a:r>
              <a:rPr lang="en-US" b="1" dirty="0" err="1"/>
              <a:t>Nagymaros</a:t>
            </a:r>
            <a:r>
              <a:rPr lang="en-US" dirty="0"/>
              <a:t>.</a:t>
            </a:r>
            <a:endParaRPr lang="en-US" dirty="0">
              <a:ea typeface="Calibri"/>
              <a:cs typeface="Calibri"/>
            </a:endParaRPr>
          </a:p>
          <a:p>
            <a:r>
              <a:rPr lang="en-US" dirty="0"/>
              <a:t>Once processing is complete, all materials will be </a:t>
            </a:r>
            <a:r>
              <a:rPr lang="en-US" b="1" dirty="0"/>
              <a:t>fully searchable</a:t>
            </a:r>
            <a:r>
              <a:rPr lang="en-US" dirty="0"/>
              <a:t>, creating </a:t>
            </a:r>
            <a:r>
              <a:rPr lang="en-US" b="1" dirty="0"/>
              <a:t>new research possibilities</a:t>
            </a:r>
            <a:r>
              <a:rPr lang="en-US" dirty="0"/>
              <a:t>. The next step will be </a:t>
            </a:r>
            <a:r>
              <a:rPr lang="en-US" b="1" dirty="0"/>
              <a:t>structuring the recognized data</a:t>
            </a:r>
            <a:r>
              <a:rPr lang="en-US" dirty="0"/>
              <a:t>, breaking it down into </a:t>
            </a:r>
            <a:r>
              <a:rPr lang="en-US" b="1" dirty="0"/>
              <a:t>specific data fields</a:t>
            </a:r>
            <a:r>
              <a:rPr lang="en-US" dirty="0"/>
              <a:t>. Feedback from users is crucial, we would like to measure users' satisfaction.</a:t>
            </a:r>
            <a:endParaRPr lang="en-US" dirty="0">
              <a:ea typeface="Calibri"/>
              <a:cs typeface="Calibri"/>
            </a:endParaRPr>
          </a:p>
          <a:p>
            <a:endParaRPr lang="en-US" b="1"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66D460C-B406-4E31-AF3C-00C918C59F7B}" type="slidenum">
              <a:rPr lang="en-US"/>
              <a:t>9</a:t>
            </a:fld>
            <a:endParaRPr lang="en-US"/>
          </a:p>
        </p:txBody>
      </p:sp>
    </p:spTree>
    <p:extLst>
      <p:ext uri="{BB962C8B-B14F-4D97-AF65-F5344CB8AC3E}">
        <p14:creationId xmlns:p14="http://schemas.microsoft.com/office/powerpoint/2010/main" val="125588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words about the Structural Identification and Processing of Digitized Civil Register Images with the Template Builder</a:t>
            </a:r>
            <a:endParaRPr lang="en-US" dirty="0"/>
          </a:p>
          <a:p>
            <a:r>
              <a:rPr lang="en-US" dirty="0"/>
              <a:t>The </a:t>
            </a:r>
            <a:r>
              <a:rPr lang="en-US" b="1" dirty="0"/>
              <a:t>Template Builder</a:t>
            </a:r>
            <a:r>
              <a:rPr lang="en-US" dirty="0"/>
              <a:t> app helps us </a:t>
            </a:r>
            <a:r>
              <a:rPr lang="en-US" b="1" dirty="0"/>
              <a:t>sort and process</a:t>
            </a:r>
            <a:r>
              <a:rPr lang="en-US" dirty="0"/>
              <a:t> document images that look the same or very similar. This is especially useful for </a:t>
            </a:r>
            <a:r>
              <a:rPr lang="en-US" b="1" dirty="0"/>
              <a:t>historical records</a:t>
            </a:r>
            <a:r>
              <a:rPr lang="en-US" dirty="0"/>
              <a:t>, where many documents look alike , yet they can have different structures.</a:t>
            </a:r>
            <a:endParaRPr lang="en-US" dirty="0">
              <a:ea typeface="Calibri"/>
              <a:cs typeface="Calibri"/>
            </a:endParaRPr>
          </a:p>
          <a:p>
            <a:r>
              <a:rPr lang="en-US" b="1" dirty="0"/>
              <a:t>Identifying Structural Types is an important element in the workflow.</a:t>
            </a:r>
            <a:endParaRPr lang="en-US" dirty="0"/>
          </a:p>
          <a:p>
            <a:r>
              <a:rPr lang="en-US" dirty="0"/>
              <a:t>As the first step, we </a:t>
            </a:r>
            <a:r>
              <a:rPr lang="en-US" b="1" dirty="0"/>
              <a:t>manually reviewed</a:t>
            </a:r>
            <a:r>
              <a:rPr lang="en-US" dirty="0"/>
              <a:t> the civil register images and separated pages with different layouts. In total, we identified </a:t>
            </a:r>
            <a:r>
              <a:rPr lang="en-US" b="1" dirty="0"/>
              <a:t>42 distinct types of forms</a:t>
            </a:r>
            <a:r>
              <a:rPr lang="en-US" dirty="0"/>
              <a:t> in the birth, marriage, and death registers.</a:t>
            </a:r>
            <a:endParaRPr lang="en-US" dirty="0">
              <a:ea typeface="Calibri"/>
              <a:cs typeface="Calibri"/>
            </a:endParaRPr>
          </a:p>
          <a:p>
            <a:r>
              <a:rPr lang="en-US" dirty="0"/>
              <a:t>We distinguished between:</a:t>
            </a:r>
            <a:endParaRPr lang="en-US" dirty="0">
              <a:ea typeface="Calibri"/>
              <a:cs typeface="Calibri"/>
            </a:endParaRPr>
          </a:p>
          <a:p>
            <a:pPr marL="171450" indent="-171450">
              <a:buFont typeface="Arial"/>
              <a:buChar char="•"/>
            </a:pPr>
            <a:r>
              <a:rPr lang="en-US" b="1" dirty="0"/>
              <a:t>Right- and left-hand page layouts</a:t>
            </a:r>
            <a:endParaRPr lang="en-US" b="1" dirty="0">
              <a:ea typeface="Calibri"/>
              <a:cs typeface="Calibri"/>
            </a:endParaRPr>
          </a:p>
          <a:p>
            <a:pPr marL="171450" indent="-171450">
              <a:buFont typeface="Arial"/>
              <a:buChar char="•"/>
            </a:pPr>
            <a:r>
              <a:rPr lang="en-US" b="1" dirty="0"/>
              <a:t>Protocol-style vs. tabular formats</a:t>
            </a:r>
            <a:endParaRPr lang="en-US" dirty="0"/>
          </a:p>
          <a:p>
            <a:r>
              <a:rPr lang="en-US" dirty="0"/>
              <a:t>For each page type, we created a </a:t>
            </a:r>
            <a:r>
              <a:rPr lang="en-US" b="1" dirty="0"/>
              <a:t>separate template</a:t>
            </a:r>
            <a:r>
              <a:rPr lang="en-US" dirty="0"/>
              <a:t>. These templates define </a:t>
            </a:r>
            <a:r>
              <a:rPr lang="en-US" b="1" dirty="0"/>
              <a:t>which areas contain which type of data</a:t>
            </a:r>
            <a:r>
              <a:rPr lang="en-US" dirty="0"/>
              <a:t> (e.g., name, date, place, etc.). </a:t>
            </a:r>
            <a:r>
              <a:rPr lang="en-US" b="1" dirty="0"/>
              <a:t>Precision is very important</a:t>
            </a:r>
            <a:r>
              <a:rPr lang="en-US" dirty="0"/>
              <a:t>—even differences of less than a centimeter can make a big difference.</a:t>
            </a:r>
            <a:endParaRPr lang="en-US" dirty="0">
              <a:ea typeface="Calibri"/>
              <a:cs typeface="Calibri"/>
            </a:endParaRP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C66D460C-B406-4E31-AF3C-00C918C59F7B}" type="slidenum">
              <a:rPr lang="en-US"/>
              <a:t>10</a:t>
            </a:fld>
            <a:endParaRPr lang="en-US"/>
          </a:p>
        </p:txBody>
      </p:sp>
    </p:spTree>
    <p:extLst>
      <p:ext uri="{BB962C8B-B14F-4D97-AF65-F5344CB8AC3E}">
        <p14:creationId xmlns:p14="http://schemas.microsoft.com/office/powerpoint/2010/main" val="27632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11/13/2025</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8001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11/13/2025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1257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11/13/2025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7798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11/13/2025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661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11/13/2025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4620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11/13/2025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6516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11/13/2025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2009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11/13/2025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5954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11/13/2025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93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11/13/2025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4068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11/13/2025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467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11/13/2025</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5133377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szerenyi.ildiko@mnl.gov.hu" TargetMode="External"/><Relationship Id="rId2" Type="http://schemas.openxmlformats.org/officeDocument/2006/relationships/hyperlink" Target="mailto:&#8195;&#8195;Szatucsek.zoltan@mnl.gov.h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0" name="Freeform: Shape 209">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212" name="Freeform: Shape 211">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177" name="Freeform: Shape 176">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9"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0" name="Freeform: Shape 179">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81" name="Freeform: Shape 180">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82" name="Freeform: Shape 181">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83" name="Freeform: Shape 182">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84" name="Freeform: Shape 183">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23" name="Freeform: Shape 2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6" name="Freeform: Shape 185">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188"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7"/>
            <a:chOff x="4114800" y="1423987"/>
            <a:chExt cx="3961542" cy="4007547"/>
          </a:xfrm>
          <a:noFill/>
        </p:grpSpPr>
        <p:sp>
          <p:nvSpPr>
            <p:cNvPr id="224" name="Freeform: Shape 223">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0" name="Freeform: Shape 189">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1" name="Freeform: Shape 190">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2" name="Freeform: Shape 191">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3" name="Freeform: Shape 192">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4" name="Freeform: Shape 193">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5" name="Freeform: Shape 194">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97" name="Rectangle 19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99" name="Rectangle 19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01" name="Top left">
            <a:extLst>
              <a:ext uri="{FF2B5EF4-FFF2-40B4-BE49-F238E27FC236}">
                <a16:creationId xmlns:a16="http://schemas.microsoft.com/office/drawing/2014/main" id="{459862C0-828C-4688-9C70-32B1063084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202" name="Freeform: Shape 201">
              <a:extLst>
                <a:ext uri="{FF2B5EF4-FFF2-40B4-BE49-F238E27FC236}">
                  <a16:creationId xmlns:a16="http://schemas.microsoft.com/office/drawing/2014/main" id="{9D913CF1-1352-4A05-9FFE-BAC2B9EF9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203" name="Freeform: Shape 202">
              <a:extLst>
                <a:ext uri="{FF2B5EF4-FFF2-40B4-BE49-F238E27FC236}">
                  <a16:creationId xmlns:a16="http://schemas.microsoft.com/office/drawing/2014/main" id="{594EFAD0-1F3C-4A6A-AA1D-211ED5654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4" name="Freeform: Shape 203">
              <a:extLst>
                <a:ext uri="{FF2B5EF4-FFF2-40B4-BE49-F238E27FC236}">
                  <a16:creationId xmlns:a16="http://schemas.microsoft.com/office/drawing/2014/main" id="{5D71D53D-E478-4044-985B-57A5A530E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5" name="Freeform: Shape 204">
              <a:extLst>
                <a:ext uri="{FF2B5EF4-FFF2-40B4-BE49-F238E27FC236}">
                  <a16:creationId xmlns:a16="http://schemas.microsoft.com/office/drawing/2014/main" id="{589D7948-C0E9-43BA-9CB4-975A6D9436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06" name="Freeform: Shape 205">
              <a:extLst>
                <a:ext uri="{FF2B5EF4-FFF2-40B4-BE49-F238E27FC236}">
                  <a16:creationId xmlns:a16="http://schemas.microsoft.com/office/drawing/2014/main" id="{02E1523D-C3CB-46C6-B1CD-14A95DF0A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7" name="Freeform: Shape 206">
              <a:extLst>
                <a:ext uri="{FF2B5EF4-FFF2-40B4-BE49-F238E27FC236}">
                  <a16:creationId xmlns:a16="http://schemas.microsoft.com/office/drawing/2014/main" id="{57C548BC-A312-4789-93A8-CBCFC2FC5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8" name="Freeform: Shape 207">
              <a:extLst>
                <a:ext uri="{FF2B5EF4-FFF2-40B4-BE49-F238E27FC236}">
                  <a16:creationId xmlns:a16="http://schemas.microsoft.com/office/drawing/2014/main" id="{DD0292AB-E3CA-4B26-BF97-0065659D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09" name="Freeform: Shape 208">
              <a:extLst>
                <a:ext uri="{FF2B5EF4-FFF2-40B4-BE49-F238E27FC236}">
                  <a16:creationId xmlns:a16="http://schemas.microsoft.com/office/drawing/2014/main" id="{596E2A19-992B-423A-BC43-9132FB3648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sp>
        <p:nvSpPr>
          <p:cNvPr id="2" name="Cím 1"/>
          <p:cNvSpPr>
            <a:spLocks noGrp="1"/>
          </p:cNvSpPr>
          <p:nvPr>
            <p:ph type="ctrTitle"/>
          </p:nvPr>
        </p:nvSpPr>
        <p:spPr>
          <a:xfrm>
            <a:off x="1198182" y="559813"/>
            <a:ext cx="5605358" cy="1664573"/>
          </a:xfrm>
        </p:spPr>
        <p:txBody>
          <a:bodyPr vert="horz" lIns="91440" tIns="45720" rIns="91440" bIns="45720" rtlCol="0" anchor="ctr">
            <a:normAutofit/>
          </a:bodyPr>
          <a:lstStyle/>
          <a:p>
            <a:pPr algn="l">
              <a:lnSpc>
                <a:spcPct val="90000"/>
              </a:lnSpc>
            </a:pPr>
            <a:r>
              <a:rPr lang="en-US" sz="3400" dirty="0"/>
              <a:t>Machine Learning Methods in Genealogical Research</a:t>
            </a:r>
            <a:br>
              <a:rPr lang="en-US" sz="3400" kern="1200" dirty="0"/>
            </a:br>
            <a:endParaRPr lang="en-US" sz="3400" kern="1200" dirty="0">
              <a:latin typeface="+mj-lt"/>
            </a:endParaRPr>
          </a:p>
        </p:txBody>
      </p:sp>
      <p:sp>
        <p:nvSpPr>
          <p:cNvPr id="211" name="Freeform: Shape 210">
            <a:extLst>
              <a:ext uri="{FF2B5EF4-FFF2-40B4-BE49-F238E27FC236}">
                <a16:creationId xmlns:a16="http://schemas.microsoft.com/office/drawing/2014/main" id="{E1053F4E-9FA5-4F7B-9769-047E79535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3" name="Alcím 2"/>
          <p:cNvSpPr>
            <a:spLocks noGrp="1"/>
          </p:cNvSpPr>
          <p:nvPr>
            <p:ph type="subTitle" idx="1"/>
          </p:nvPr>
        </p:nvSpPr>
        <p:spPr>
          <a:xfrm>
            <a:off x="1198045" y="3502893"/>
            <a:ext cx="5604997" cy="2671645"/>
          </a:xfrm>
        </p:spPr>
        <p:txBody>
          <a:bodyPr vert="horz" lIns="91440" tIns="45720" rIns="91440" bIns="45720" rtlCol="0" anchor="t">
            <a:normAutofit/>
          </a:bodyPr>
          <a:lstStyle/>
          <a:p>
            <a:pPr algn="l"/>
            <a:r>
              <a:rPr lang="en-US" sz="2000" dirty="0"/>
              <a:t>Ildikó Szerényi and Zoltán Szatucsek</a:t>
            </a:r>
          </a:p>
          <a:p>
            <a:pPr algn="l"/>
            <a:r>
              <a:rPr lang="en-US" sz="2000" dirty="0"/>
              <a:t>National Archives of Hungary</a:t>
            </a:r>
            <a:endParaRPr lang="en-US" sz="2000">
              <a:cs typeface="Segoe UI"/>
            </a:endParaRPr>
          </a:p>
          <a:p>
            <a:pPr indent="-228600" algn="l">
              <a:buFont typeface="Avenir Next LT Pro" panose="020B0504020202020204" pitchFamily="34" charset="0"/>
              <a:buChar char="+"/>
            </a:pPr>
            <a:endParaRPr lang="en-US" sz="2000">
              <a:cs typeface="Segoe UI"/>
            </a:endParaRPr>
          </a:p>
          <a:p>
            <a:pPr algn="l"/>
            <a:r>
              <a:rPr lang="en-US" sz="2000" dirty="0" err="1"/>
              <a:t>Trnava</a:t>
            </a:r>
            <a:r>
              <a:rPr lang="en-US" sz="2000" dirty="0"/>
              <a:t> / Slovakia</a:t>
            </a:r>
            <a:endParaRPr lang="en-US" sz="2000" dirty="0">
              <a:cs typeface="Segoe UI"/>
            </a:endParaRPr>
          </a:p>
          <a:p>
            <a:pPr algn="l"/>
            <a:r>
              <a:rPr lang="en-US" sz="2000" dirty="0"/>
              <a:t>25-26 September 2025</a:t>
            </a:r>
            <a:endParaRPr lang="en-US" sz="2000" dirty="0">
              <a:cs typeface="Segoe UI"/>
            </a:endParaRPr>
          </a:p>
          <a:p>
            <a:pPr indent="-228600" algn="l">
              <a:buFont typeface="Avenir Next LT Pro" panose="020B0504020202020204" pitchFamily="34" charset="0"/>
              <a:buChar char="+"/>
            </a:pPr>
            <a:endParaRPr lang="en-US" sz="1800"/>
          </a:p>
          <a:p>
            <a:pPr indent="-228600" algn="l">
              <a:buFont typeface="Avenir Next LT Pro" panose="020B0504020202020204" pitchFamily="34" charset="0"/>
              <a:buChar char="+"/>
            </a:pPr>
            <a:endParaRPr lang="en-US" sz="1800"/>
          </a:p>
          <a:p>
            <a:pPr indent="-228600" algn="l">
              <a:buFont typeface="Avenir Next LT Pro" panose="020B0504020202020204" pitchFamily="34" charset="0"/>
              <a:buChar char="+"/>
            </a:pPr>
            <a:endParaRPr lang="en-US" sz="1800"/>
          </a:p>
          <a:p>
            <a:pPr indent="-228600" algn="l">
              <a:buFont typeface="Avenir Next LT Pro" panose="020B0504020202020204" pitchFamily="34" charset="0"/>
              <a:buChar char="+"/>
            </a:pPr>
            <a:endParaRPr lang="en-US" sz="1800"/>
          </a:p>
          <a:p>
            <a:pPr indent="-228600" algn="l">
              <a:buFont typeface="Avenir Next LT Pro" panose="020B0504020202020204" pitchFamily="34" charset="0"/>
              <a:buChar char="+"/>
            </a:pPr>
            <a:endParaRPr lang="en-US" sz="1800"/>
          </a:p>
          <a:p>
            <a:pPr indent="-228600" algn="l">
              <a:buFont typeface="Avenir Next LT Pro" panose="020B0504020202020204" pitchFamily="34" charset="0"/>
              <a:buChar char="+"/>
            </a:pPr>
            <a:endParaRPr lang="en-US" sz="1800"/>
          </a:p>
        </p:txBody>
      </p:sp>
      <p:pic>
        <p:nvPicPr>
          <p:cNvPr id="6" name="Picture 5" descr="Logo Maďarského národného archívu (Magyar Nemzeti Levéltár). V hornej časti je skratka „mnl“ veľkými písmenami, nad ktorou sú tri šikmé pruhy v červenej, bielej a zelenej farbe symbolizujúce maďarskú vlajku. Vedľa skratky je text „National Archives of Hungary“ v angličtine. Pod logom je názov v maďarčine: „Magyar Nemzeti Levéltár“. Pozadie je svetlé s jemnou textúrou">
            <a:extLst>
              <a:ext uri="{FF2B5EF4-FFF2-40B4-BE49-F238E27FC236}">
                <a16:creationId xmlns:a16="http://schemas.microsoft.com/office/drawing/2014/main" id="{FE686415-74A0-68CC-4ABC-560AB599D3C1}"/>
              </a:ext>
            </a:extLst>
          </p:cNvPr>
          <p:cNvPicPr>
            <a:picLocks noChangeAspect="1"/>
          </p:cNvPicPr>
          <p:nvPr/>
        </p:nvPicPr>
        <p:blipFill>
          <a:blip r:embed="rId2"/>
          <a:stretch>
            <a:fillRect/>
          </a:stretch>
        </p:blipFill>
        <p:spPr>
          <a:xfrm>
            <a:off x="7334927" y="3507775"/>
            <a:ext cx="4714091" cy="2780869"/>
          </a:xfrm>
          <a:prstGeom prst="rect">
            <a:avLst/>
          </a:prstGeom>
        </p:spPr>
      </p:pic>
      <p:grpSp>
        <p:nvGrpSpPr>
          <p:cNvPr id="213" name="Bottom Right">
            <a:extLst>
              <a:ext uri="{FF2B5EF4-FFF2-40B4-BE49-F238E27FC236}">
                <a16:creationId xmlns:a16="http://schemas.microsoft.com/office/drawing/2014/main" id="{AD4BD16E-C737-4940-9554-4F38D19BD6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14" name="Graphic 157">
              <a:extLst>
                <a:ext uri="{FF2B5EF4-FFF2-40B4-BE49-F238E27FC236}">
                  <a16:creationId xmlns:a16="http://schemas.microsoft.com/office/drawing/2014/main" id="{ABCD3874-8B15-426E-9474-9E62D557617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7"/>
              <a:chOff x="4114800" y="1423987"/>
              <a:chExt cx="3961542" cy="4007547"/>
            </a:xfrm>
            <a:noFill/>
          </p:grpSpPr>
          <p:sp>
            <p:nvSpPr>
              <p:cNvPr id="216" name="Freeform: Shape 215">
                <a:extLst>
                  <a:ext uri="{FF2B5EF4-FFF2-40B4-BE49-F238E27FC236}">
                    <a16:creationId xmlns:a16="http://schemas.microsoft.com/office/drawing/2014/main" id="{B143CC60-7FC7-4C7A-83AE-C0407345C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7" name="Freeform: Shape 216">
                <a:extLst>
                  <a:ext uri="{FF2B5EF4-FFF2-40B4-BE49-F238E27FC236}">
                    <a16:creationId xmlns:a16="http://schemas.microsoft.com/office/drawing/2014/main" id="{2A80F6FC-4D96-4FC3-84CF-DCDF434CE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8" name="Freeform: Shape 217">
                <a:extLst>
                  <a:ext uri="{FF2B5EF4-FFF2-40B4-BE49-F238E27FC236}">
                    <a16:creationId xmlns:a16="http://schemas.microsoft.com/office/drawing/2014/main" id="{8BD39541-DE32-4CD1-8233-10583989C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9" name="Freeform: Shape 218">
                <a:extLst>
                  <a:ext uri="{FF2B5EF4-FFF2-40B4-BE49-F238E27FC236}">
                    <a16:creationId xmlns:a16="http://schemas.microsoft.com/office/drawing/2014/main" id="{83223A41-CAE9-48C9-B0F1-4D733660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20" name="Freeform: Shape 219">
                <a:extLst>
                  <a:ext uri="{FF2B5EF4-FFF2-40B4-BE49-F238E27FC236}">
                    <a16:creationId xmlns:a16="http://schemas.microsoft.com/office/drawing/2014/main" id="{116E84E6-CDBF-4571-8BA3-F98186869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21" name="Freeform: Shape 220">
                <a:extLst>
                  <a:ext uri="{FF2B5EF4-FFF2-40B4-BE49-F238E27FC236}">
                    <a16:creationId xmlns:a16="http://schemas.microsoft.com/office/drawing/2014/main" id="{51EE14EE-AE62-4058-8E52-70EF8007B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22" name="Freeform: Shape 221">
                <a:extLst>
                  <a:ext uri="{FF2B5EF4-FFF2-40B4-BE49-F238E27FC236}">
                    <a16:creationId xmlns:a16="http://schemas.microsoft.com/office/drawing/2014/main" id="{422A00BC-B1AC-4DB5-8CFE-61ABDEB27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15" name="Freeform: Shape 214">
              <a:extLst>
                <a:ext uri="{FF2B5EF4-FFF2-40B4-BE49-F238E27FC236}">
                  <a16:creationId xmlns:a16="http://schemas.microsoft.com/office/drawing/2014/main" id="{D692FB9F-D2E4-4C66-BCD8-3EB98044B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26674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E2F6-C25A-CF80-9DA3-450DA442FC6F}"/>
              </a:ext>
            </a:extLst>
          </p:cNvPr>
          <p:cNvSpPr>
            <a:spLocks noGrp="1"/>
          </p:cNvSpPr>
          <p:nvPr>
            <p:ph type="title"/>
          </p:nvPr>
        </p:nvSpPr>
        <p:spPr/>
        <p:txBody>
          <a:bodyPr>
            <a:normAutofit/>
          </a:bodyPr>
          <a:lstStyle/>
          <a:p>
            <a:r>
              <a:rPr lang="en-US" dirty="0"/>
              <a:t>Structural Identification</a:t>
            </a:r>
          </a:p>
        </p:txBody>
      </p:sp>
      <p:sp>
        <p:nvSpPr>
          <p:cNvPr id="3" name="Content Placeholder 2">
            <a:extLst>
              <a:ext uri="{FF2B5EF4-FFF2-40B4-BE49-F238E27FC236}">
                <a16:creationId xmlns:a16="http://schemas.microsoft.com/office/drawing/2014/main" id="{9BC22FFE-F69A-F6B2-9C85-B4BFD53B2033}"/>
              </a:ext>
            </a:extLst>
          </p:cNvPr>
          <p:cNvSpPr>
            <a:spLocks noGrp="1"/>
          </p:cNvSpPr>
          <p:nvPr>
            <p:ph idx="1"/>
          </p:nvPr>
        </p:nvSpPr>
        <p:spPr/>
        <p:txBody>
          <a:bodyPr vert="horz" lIns="91440" tIns="45720" rIns="91440" bIns="45720" rtlCol="0" anchor="t">
            <a:normAutofit/>
          </a:bodyPr>
          <a:lstStyle/>
          <a:p>
            <a:r>
              <a:rPr lang="en-US" dirty="0">
                <a:cs typeface="Segoe UI"/>
              </a:rPr>
              <a:t>Template Builder Application </a:t>
            </a:r>
          </a:p>
          <a:p>
            <a:r>
              <a:rPr lang="en-US" dirty="0">
                <a:cs typeface="Segoe UI"/>
              </a:rPr>
              <a:t>42 distinct types of forms across the birth, marriage, and death registers</a:t>
            </a:r>
          </a:p>
          <a:p>
            <a:r>
              <a:rPr lang="en-US" dirty="0">
                <a:cs typeface="Segoe UI"/>
              </a:rPr>
              <a:t>Separate template for each page type</a:t>
            </a:r>
          </a:p>
          <a:p>
            <a:r>
              <a:rPr lang="en-US" dirty="0">
                <a:cs typeface="Segoe UI"/>
              </a:rPr>
              <a:t>Precision is very important—even differences of less than a centimeter can make a big difference</a:t>
            </a:r>
          </a:p>
        </p:txBody>
      </p:sp>
    </p:spTree>
    <p:extLst>
      <p:ext uri="{BB962C8B-B14F-4D97-AF65-F5344CB8AC3E}">
        <p14:creationId xmlns:p14="http://schemas.microsoft.com/office/powerpoint/2010/main" val="180425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C11A-EF70-385B-55C1-E24D0266643C}"/>
              </a:ext>
            </a:extLst>
          </p:cNvPr>
          <p:cNvSpPr>
            <a:spLocks noGrp="1"/>
          </p:cNvSpPr>
          <p:nvPr>
            <p:ph type="title"/>
          </p:nvPr>
        </p:nvSpPr>
        <p:spPr/>
        <p:txBody>
          <a:bodyPr/>
          <a:lstStyle/>
          <a:p>
            <a:r>
              <a:rPr lang="en-US" dirty="0"/>
              <a:t>Overview of the different templates</a:t>
            </a:r>
          </a:p>
        </p:txBody>
      </p:sp>
      <p:pic>
        <p:nvPicPr>
          <p:cNvPr id="4" name="Content Placeholder 3" descr="Obrázok, na ktorom sú skeny rôznych dokumentov. 14 dokumentov je orámovaných zelenou farbou, jeden červenou.  &#10;">
            <a:extLst>
              <a:ext uri="{FF2B5EF4-FFF2-40B4-BE49-F238E27FC236}">
                <a16:creationId xmlns:a16="http://schemas.microsoft.com/office/drawing/2014/main" id="{DF8525D9-9AB6-A2A4-1ECB-9835C3C63CEB}"/>
              </a:ext>
            </a:extLst>
          </p:cNvPr>
          <p:cNvPicPr>
            <a:picLocks noGrp="1" noChangeAspect="1"/>
          </p:cNvPicPr>
          <p:nvPr>
            <p:ph idx="1"/>
          </p:nvPr>
        </p:nvPicPr>
        <p:blipFill>
          <a:blip r:embed="rId3"/>
          <a:stretch>
            <a:fillRect/>
          </a:stretch>
        </p:blipFill>
        <p:spPr>
          <a:xfrm>
            <a:off x="315134" y="2037707"/>
            <a:ext cx="11245430" cy="3826533"/>
          </a:xfrm>
          <a:prstGeom prst="rect">
            <a:avLst/>
          </a:prstGeom>
        </p:spPr>
      </p:pic>
    </p:spTree>
    <p:extLst>
      <p:ext uri="{BB962C8B-B14F-4D97-AF65-F5344CB8AC3E}">
        <p14:creationId xmlns:p14="http://schemas.microsoft.com/office/powerpoint/2010/main" val="350608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DADE-BB88-0AFC-5C44-BF36CF35CF83}"/>
              </a:ext>
            </a:extLst>
          </p:cNvPr>
          <p:cNvSpPr>
            <a:spLocks noGrp="1"/>
          </p:cNvSpPr>
          <p:nvPr>
            <p:ph type="title"/>
          </p:nvPr>
        </p:nvSpPr>
        <p:spPr/>
        <p:txBody>
          <a:bodyPr>
            <a:normAutofit fontScale="90000"/>
          </a:bodyPr>
          <a:lstStyle/>
          <a:p>
            <a:r>
              <a:rPr lang="en-US" dirty="0">
                <a:ea typeface="+mj-lt"/>
                <a:cs typeface="+mj-lt"/>
              </a:rPr>
              <a:t>Illustration of the difference between two similar pages</a:t>
            </a:r>
            <a:endParaRPr lang="en-US" dirty="0"/>
          </a:p>
        </p:txBody>
      </p:sp>
      <p:pic>
        <p:nvPicPr>
          <p:cNvPr id="4" name="Content Placeholder 3" descr="Obrázok tvoria dva skeny dokumentov, ktoré sú nejasné a ťažko čitateľné. &#10;&#10;">
            <a:extLst>
              <a:ext uri="{FF2B5EF4-FFF2-40B4-BE49-F238E27FC236}">
                <a16:creationId xmlns:a16="http://schemas.microsoft.com/office/drawing/2014/main" id="{66D47271-C1AE-4EBA-16B4-5C6B274A8A96}"/>
              </a:ext>
            </a:extLst>
          </p:cNvPr>
          <p:cNvPicPr>
            <a:picLocks noGrp="1" noChangeAspect="1"/>
          </p:cNvPicPr>
          <p:nvPr>
            <p:ph idx="1"/>
          </p:nvPr>
        </p:nvPicPr>
        <p:blipFill>
          <a:blip r:embed="rId3"/>
          <a:stretch>
            <a:fillRect/>
          </a:stretch>
        </p:blipFill>
        <p:spPr>
          <a:xfrm>
            <a:off x="1479700" y="1873176"/>
            <a:ext cx="9232599" cy="4831330"/>
          </a:xfrm>
          <a:prstGeom prst="rect">
            <a:avLst/>
          </a:prstGeom>
        </p:spPr>
      </p:pic>
    </p:spTree>
    <p:extLst>
      <p:ext uri="{BB962C8B-B14F-4D97-AF65-F5344CB8AC3E}">
        <p14:creationId xmlns:p14="http://schemas.microsoft.com/office/powerpoint/2010/main" val="246795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631D-3C8C-1E0F-6DC9-2CE655512C48}"/>
              </a:ext>
            </a:extLst>
          </p:cNvPr>
          <p:cNvSpPr>
            <a:spLocks noGrp="1"/>
          </p:cNvSpPr>
          <p:nvPr>
            <p:ph type="title"/>
          </p:nvPr>
        </p:nvSpPr>
        <p:spPr>
          <a:xfrm>
            <a:off x="4314" y="365125"/>
            <a:ext cx="11061939" cy="1339940"/>
          </a:xfrm>
        </p:spPr>
        <p:txBody>
          <a:bodyPr>
            <a:normAutofit/>
          </a:bodyPr>
          <a:lstStyle/>
          <a:p>
            <a:r>
              <a:rPr lang="en-US" sz="4000" dirty="0">
                <a:ea typeface="+mj-lt"/>
                <a:cs typeface="+mj-lt"/>
              </a:rPr>
              <a:t>Detailed look at a template</a:t>
            </a:r>
          </a:p>
        </p:txBody>
      </p:sp>
      <p:sp>
        <p:nvSpPr>
          <p:cNvPr id="3" name="Content Placeholder 2">
            <a:extLst>
              <a:ext uri="{FF2B5EF4-FFF2-40B4-BE49-F238E27FC236}">
                <a16:creationId xmlns:a16="http://schemas.microsoft.com/office/drawing/2014/main" id="{463DE716-1CD8-542D-81FE-08ED05998615}"/>
              </a:ext>
            </a:extLst>
          </p:cNvPr>
          <p:cNvSpPr>
            <a:spLocks noGrp="1"/>
          </p:cNvSpPr>
          <p:nvPr>
            <p:ph sz="half" idx="1"/>
          </p:nvPr>
        </p:nvSpPr>
        <p:spPr>
          <a:xfrm>
            <a:off x="291861" y="1494946"/>
            <a:ext cx="5799825" cy="4983941"/>
          </a:xfrm>
        </p:spPr>
        <p:txBody>
          <a:bodyPr vert="horz" lIns="91440" tIns="45720" rIns="91440" bIns="45720" rtlCol="0" anchor="t">
            <a:normAutofit fontScale="92500" lnSpcReduction="10000"/>
          </a:bodyPr>
          <a:lstStyle/>
          <a:p>
            <a:pPr>
              <a:buNone/>
            </a:pPr>
            <a:r>
              <a:rPr lang="en-US" sz="1800" b="1" dirty="0">
                <a:solidFill>
                  <a:srgbClr val="000000"/>
                </a:solidFill>
                <a:ea typeface="+mn-lt"/>
                <a:cs typeface="+mn-lt"/>
              </a:rPr>
              <a:t>Green Area:</a:t>
            </a:r>
            <a:br>
              <a:rPr lang="en-US" sz="1800" b="1" dirty="0">
                <a:solidFill>
                  <a:srgbClr val="000000"/>
                </a:solidFill>
                <a:ea typeface="+mn-lt"/>
                <a:cs typeface="+mn-lt"/>
              </a:rPr>
            </a:br>
            <a:r>
              <a:rPr lang="en-US" sz="1800" b="1" dirty="0">
                <a:solidFill>
                  <a:srgbClr val="000000"/>
                </a:solidFill>
                <a:ea typeface="+mn-lt"/>
                <a:cs typeface="+mn-lt"/>
              </a:rPr>
              <a:t> Fields containing handwritten information</a:t>
            </a:r>
            <a:r>
              <a:rPr lang="en-US" sz="1800" dirty="0">
                <a:solidFill>
                  <a:srgbClr val="000000"/>
                </a:solidFill>
                <a:ea typeface="+mn-lt"/>
                <a:cs typeface="+mn-lt"/>
              </a:rPr>
              <a:t>. These hold the </a:t>
            </a:r>
            <a:r>
              <a:rPr lang="en-US" sz="1800" b="1" dirty="0">
                <a:solidFill>
                  <a:srgbClr val="000000"/>
                </a:solidFill>
                <a:ea typeface="+mn-lt"/>
                <a:cs typeface="+mn-lt"/>
              </a:rPr>
              <a:t>actual data</a:t>
            </a:r>
            <a:r>
              <a:rPr lang="en-US" sz="1800" dirty="0">
                <a:solidFill>
                  <a:srgbClr val="000000"/>
                </a:solidFill>
                <a:ea typeface="+mn-lt"/>
                <a:cs typeface="+mn-lt"/>
              </a:rPr>
              <a:t> to be recorded, like names, dates, and places.</a:t>
            </a:r>
            <a:endParaRPr lang="en-US" dirty="0"/>
          </a:p>
          <a:p>
            <a:pPr>
              <a:buNone/>
            </a:pPr>
            <a:r>
              <a:rPr lang="en-US" sz="1800" b="1" dirty="0">
                <a:solidFill>
                  <a:srgbClr val="000000"/>
                </a:solidFill>
                <a:ea typeface="+mn-lt"/>
                <a:cs typeface="+mn-lt"/>
              </a:rPr>
              <a:t>Orange Area:</a:t>
            </a:r>
            <a:br>
              <a:rPr lang="en-US" sz="1800" b="1" dirty="0">
                <a:solidFill>
                  <a:srgbClr val="000000"/>
                </a:solidFill>
                <a:ea typeface="+mn-lt"/>
                <a:cs typeface="+mn-lt"/>
              </a:rPr>
            </a:br>
            <a:r>
              <a:rPr lang="en-US" sz="1800" b="1" dirty="0">
                <a:solidFill>
                  <a:srgbClr val="000000"/>
                </a:solidFill>
                <a:ea typeface="+mn-lt"/>
                <a:cs typeface="+mn-lt"/>
              </a:rPr>
              <a:t> Pre-printed, static text</a:t>
            </a:r>
            <a:r>
              <a:rPr lang="en-US" sz="1800" dirty="0">
                <a:solidFill>
                  <a:srgbClr val="000000"/>
                </a:solidFill>
                <a:ea typeface="+mn-lt"/>
                <a:cs typeface="+mn-lt"/>
              </a:rPr>
              <a:t> that does not change from document to document, such as headers or template text.</a:t>
            </a:r>
            <a:endParaRPr lang="en-US" dirty="0"/>
          </a:p>
          <a:p>
            <a:pPr>
              <a:buNone/>
            </a:pPr>
            <a:r>
              <a:rPr lang="en-US" sz="1800" b="1" dirty="0">
                <a:solidFill>
                  <a:srgbClr val="000000"/>
                </a:solidFill>
                <a:ea typeface="+mn-lt"/>
                <a:cs typeface="+mn-lt"/>
              </a:rPr>
              <a:t>Red Area:</a:t>
            </a:r>
            <a:br>
              <a:rPr lang="en-US" sz="1800" b="1" dirty="0">
                <a:solidFill>
                  <a:srgbClr val="000000"/>
                </a:solidFill>
                <a:ea typeface="+mn-lt"/>
                <a:cs typeface="+mn-lt"/>
              </a:rPr>
            </a:br>
            <a:r>
              <a:rPr lang="en-US" sz="1800" b="1" dirty="0">
                <a:solidFill>
                  <a:srgbClr val="000000"/>
                </a:solidFill>
                <a:ea typeface="+mn-lt"/>
                <a:cs typeface="+mn-lt"/>
              </a:rPr>
              <a:t> Shows the type of data</a:t>
            </a:r>
            <a:r>
              <a:rPr lang="en-US" sz="1800" dirty="0">
                <a:solidFill>
                  <a:srgbClr val="000000"/>
                </a:solidFill>
                <a:ea typeface="+mn-lt"/>
                <a:cs typeface="+mn-lt"/>
              </a:rPr>
              <a:t> expected in each field—telling the system what kind of information (e.g., name, year, town) should appear.</a:t>
            </a:r>
            <a:endParaRPr lang="en-US" dirty="0">
              <a:ea typeface="+mn-lt"/>
              <a:cs typeface="+mn-lt"/>
            </a:endParaRPr>
          </a:p>
          <a:p>
            <a:pPr>
              <a:buNone/>
            </a:pPr>
            <a:r>
              <a:rPr lang="en-US" sz="1800" b="1" dirty="0">
                <a:solidFill>
                  <a:srgbClr val="000000"/>
                </a:solidFill>
                <a:ea typeface="+mn-lt"/>
                <a:cs typeface="+mn-lt"/>
              </a:rPr>
              <a:t>Purple Area:</a:t>
            </a:r>
            <a:br>
              <a:rPr lang="en-US" sz="1800" b="1" dirty="0">
                <a:solidFill>
                  <a:srgbClr val="000000"/>
                </a:solidFill>
                <a:ea typeface="+mn-lt"/>
                <a:cs typeface="+mn-lt"/>
              </a:rPr>
            </a:br>
            <a:r>
              <a:rPr lang="en-US" sz="1800" b="1" dirty="0">
                <a:solidFill>
                  <a:srgbClr val="000000"/>
                </a:solidFill>
                <a:ea typeface="+mn-lt"/>
                <a:cs typeface="+mn-lt"/>
              </a:rPr>
              <a:t> The part of the page that the system processes</a:t>
            </a:r>
            <a:r>
              <a:rPr lang="en-US" sz="1800" dirty="0">
                <a:solidFill>
                  <a:srgbClr val="000000"/>
                </a:solidFill>
                <a:ea typeface="+mn-lt"/>
                <a:cs typeface="+mn-lt"/>
              </a:rPr>
              <a:t>. Areas outside this—usually page edges or empty margins—are </a:t>
            </a:r>
            <a:r>
              <a:rPr lang="en-US" sz="1800" b="1" dirty="0">
                <a:solidFill>
                  <a:srgbClr val="000000"/>
                </a:solidFill>
                <a:ea typeface="+mn-lt"/>
                <a:cs typeface="+mn-lt"/>
              </a:rPr>
              <a:t>ignored</a:t>
            </a:r>
            <a:r>
              <a:rPr lang="en-US" sz="1800" dirty="0">
                <a:solidFill>
                  <a:srgbClr val="000000"/>
                </a:solidFill>
                <a:ea typeface="+mn-lt"/>
                <a:cs typeface="+mn-lt"/>
              </a:rPr>
              <a:t>, since they don’t contain relevant information.</a:t>
            </a:r>
            <a:endParaRPr lang="en-US" dirty="0">
              <a:ea typeface="+mn-lt"/>
              <a:cs typeface="+mn-lt"/>
            </a:endParaRPr>
          </a:p>
          <a:p>
            <a:pPr marL="0" indent="0">
              <a:lnSpc>
                <a:spcPct val="100000"/>
              </a:lnSpc>
              <a:spcBef>
                <a:spcPts val="0"/>
              </a:spcBef>
              <a:buNone/>
            </a:pPr>
            <a:endParaRPr lang="en-US" sz="1800" dirty="0">
              <a:solidFill>
                <a:srgbClr val="000000"/>
              </a:solidFill>
              <a:cs typeface="Segoe UI"/>
            </a:endParaRPr>
          </a:p>
          <a:p>
            <a:endParaRPr lang="en-US" dirty="0">
              <a:cs typeface="Segoe UI"/>
            </a:endParaRPr>
          </a:p>
        </p:txBody>
      </p:sp>
      <p:sp>
        <p:nvSpPr>
          <p:cNvPr id="4" name="Content Placeholder 3">
            <a:extLst>
              <a:ext uri="{FF2B5EF4-FFF2-40B4-BE49-F238E27FC236}">
                <a16:creationId xmlns:a16="http://schemas.microsoft.com/office/drawing/2014/main" id="{BB88FE6A-582E-CA90-D1D0-1074121844B3}"/>
              </a:ext>
            </a:extLst>
          </p:cNvPr>
          <p:cNvSpPr>
            <a:spLocks noGrp="1"/>
          </p:cNvSpPr>
          <p:nvPr>
            <p:ph sz="half" idx="2"/>
          </p:nvPr>
        </p:nvSpPr>
        <p:spPr/>
        <p:txBody>
          <a:bodyPr>
            <a:normAutofit fontScale="92500" lnSpcReduction="10000"/>
          </a:bodyPr>
          <a:lstStyle/>
          <a:p>
            <a:endParaRPr lang="en-US"/>
          </a:p>
        </p:txBody>
      </p:sp>
      <p:pic>
        <p:nvPicPr>
          <p:cNvPr id="6" name="Content Placeholder 3" descr="Obrázok tvorí sken ručne písaného záznamu v maďarčine. Rôzne časti textu sú vyznačené zelenou, oranžovou a žltou farbou. &#10;&#10;">
            <a:extLst>
              <a:ext uri="{FF2B5EF4-FFF2-40B4-BE49-F238E27FC236}">
                <a16:creationId xmlns:a16="http://schemas.microsoft.com/office/drawing/2014/main" id="{75C409CA-827F-D916-A3ED-EA020E924EFB}"/>
              </a:ext>
            </a:extLst>
          </p:cNvPr>
          <p:cNvPicPr>
            <a:picLocks noChangeAspect="1"/>
          </p:cNvPicPr>
          <p:nvPr/>
        </p:nvPicPr>
        <p:blipFill>
          <a:blip r:embed="rId3"/>
          <a:stretch>
            <a:fillRect/>
          </a:stretch>
        </p:blipFill>
        <p:spPr>
          <a:xfrm>
            <a:off x="6863126" y="229738"/>
            <a:ext cx="4863671" cy="6392922"/>
          </a:xfrm>
          <a:prstGeom prst="rect">
            <a:avLst/>
          </a:prstGeom>
        </p:spPr>
      </p:pic>
    </p:spTree>
    <p:extLst>
      <p:ext uri="{BB962C8B-B14F-4D97-AF65-F5344CB8AC3E}">
        <p14:creationId xmlns:p14="http://schemas.microsoft.com/office/powerpoint/2010/main" val="298937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6A32-C3C9-AB4B-20EF-8A16F3EDD869}"/>
              </a:ext>
            </a:extLst>
          </p:cNvPr>
          <p:cNvSpPr>
            <a:spLocks noGrp="1"/>
          </p:cNvSpPr>
          <p:nvPr>
            <p:ph type="title"/>
          </p:nvPr>
        </p:nvSpPr>
        <p:spPr/>
        <p:txBody>
          <a:bodyPr/>
          <a:lstStyle/>
          <a:p>
            <a:pPr algn="ctr"/>
            <a:r>
              <a:rPr lang="en-US" dirty="0"/>
              <a:t>Result: Structured Data</a:t>
            </a:r>
          </a:p>
        </p:txBody>
      </p:sp>
      <p:sp>
        <p:nvSpPr>
          <p:cNvPr id="3" name="Content Placeholder 2">
            <a:extLst>
              <a:ext uri="{FF2B5EF4-FFF2-40B4-BE49-F238E27FC236}">
                <a16:creationId xmlns:a16="http://schemas.microsoft.com/office/drawing/2014/main" id="{DBD9B074-BAB4-3A02-157C-89EAC42E0115}"/>
              </a:ext>
            </a:extLst>
          </p:cNvPr>
          <p:cNvSpPr>
            <a:spLocks noGrp="1"/>
          </p:cNvSpPr>
          <p:nvPr>
            <p:ph sz="half" idx="1"/>
          </p:nvPr>
        </p:nvSpPr>
        <p:spPr/>
        <p:txBody>
          <a:bodyPr vert="horz" lIns="91440" tIns="45720" rIns="91440" bIns="45720" rtlCol="0" anchor="t">
            <a:normAutofit fontScale="85000" lnSpcReduction="10000"/>
          </a:bodyPr>
          <a:lstStyle/>
          <a:p>
            <a:r>
              <a:rPr lang="en-US" dirty="0">
                <a:ea typeface="+mn-lt"/>
                <a:cs typeface="+mn-lt"/>
              </a:rPr>
              <a:t>The templates we created can be used on </a:t>
            </a:r>
            <a:r>
              <a:rPr lang="en-US" b="1" dirty="0">
                <a:ea typeface="+mn-lt"/>
                <a:cs typeface="+mn-lt"/>
              </a:rPr>
              <a:t>any document image</a:t>
            </a:r>
            <a:r>
              <a:rPr lang="en-US" dirty="0">
                <a:ea typeface="+mn-lt"/>
                <a:cs typeface="+mn-lt"/>
              </a:rPr>
              <a:t> that follows the same structural type. This allows us to:</a:t>
            </a:r>
          </a:p>
          <a:p>
            <a:r>
              <a:rPr lang="en-US" b="1" dirty="0">
                <a:ea typeface="+mn-lt"/>
                <a:cs typeface="+mn-lt"/>
              </a:rPr>
              <a:t>Automatically sort</a:t>
            </a:r>
            <a:r>
              <a:rPr lang="en-US" dirty="0">
                <a:ea typeface="+mn-lt"/>
                <a:cs typeface="+mn-lt"/>
              </a:rPr>
              <a:t> large volumes of visually similar documents</a:t>
            </a:r>
          </a:p>
          <a:p>
            <a:r>
              <a:rPr lang="en-US" b="1" dirty="0">
                <a:ea typeface="+mn-lt"/>
                <a:cs typeface="+mn-lt"/>
              </a:rPr>
              <a:t>Extract data in a structured way</a:t>
            </a:r>
            <a:endParaRPr lang="en-US" dirty="0"/>
          </a:p>
          <a:p>
            <a:r>
              <a:rPr lang="en-US" b="1" dirty="0">
                <a:ea typeface="+mn-lt"/>
                <a:cs typeface="+mn-lt"/>
              </a:rPr>
              <a:t>Map the extracted data</a:t>
            </a:r>
            <a:r>
              <a:rPr lang="en-US" dirty="0">
                <a:ea typeface="+mn-lt"/>
                <a:cs typeface="+mn-lt"/>
              </a:rPr>
              <a:t> to the correct fields in the archival database</a:t>
            </a:r>
          </a:p>
          <a:p>
            <a:endParaRPr lang="en-US" dirty="0">
              <a:cs typeface="Segoe UI"/>
            </a:endParaRPr>
          </a:p>
        </p:txBody>
      </p:sp>
      <p:pic>
        <p:nvPicPr>
          <p:cNvPr id="5" name="Content Placeholder 4" descr="Obrázok, na ktorom sú údaje o konkrétnej osobe. Všetky údaje sú v maďarčine&#10;&#10;">
            <a:extLst>
              <a:ext uri="{FF2B5EF4-FFF2-40B4-BE49-F238E27FC236}">
                <a16:creationId xmlns:a16="http://schemas.microsoft.com/office/drawing/2014/main" id="{BC34F40A-A0AC-167D-9E64-F56E3A888F74}"/>
              </a:ext>
            </a:extLst>
          </p:cNvPr>
          <p:cNvPicPr>
            <a:picLocks noGrp="1" noChangeAspect="1"/>
          </p:cNvPicPr>
          <p:nvPr>
            <p:ph sz="half" idx="2"/>
          </p:nvPr>
        </p:nvPicPr>
        <p:blipFill>
          <a:blip r:embed="rId3"/>
          <a:stretch>
            <a:fillRect/>
          </a:stretch>
        </p:blipFill>
        <p:spPr>
          <a:xfrm>
            <a:off x="6028427" y="2453007"/>
            <a:ext cx="6015486" cy="2895291"/>
          </a:xfrm>
          <a:prstGeom prst="rect">
            <a:avLst/>
          </a:prstGeom>
        </p:spPr>
      </p:pic>
    </p:spTree>
    <p:extLst>
      <p:ext uri="{BB962C8B-B14F-4D97-AF65-F5344CB8AC3E}">
        <p14:creationId xmlns:p14="http://schemas.microsoft.com/office/powerpoint/2010/main" val="399063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F8D7-38E3-8106-0F3A-5AE4A37D0CB1}"/>
              </a:ext>
            </a:extLst>
          </p:cNvPr>
          <p:cNvSpPr>
            <a:spLocks noGrp="1"/>
          </p:cNvSpPr>
          <p:nvPr>
            <p:ph type="title"/>
          </p:nvPr>
        </p:nvSpPr>
        <p:spPr/>
        <p:txBody>
          <a:bodyPr/>
          <a:lstStyle/>
          <a:p>
            <a:r>
              <a:rPr lang="en-US" dirty="0"/>
              <a:t>Overloaded fields</a:t>
            </a:r>
          </a:p>
        </p:txBody>
      </p:sp>
      <p:sp>
        <p:nvSpPr>
          <p:cNvPr id="3" name="Content Placeholder 2">
            <a:extLst>
              <a:ext uri="{FF2B5EF4-FFF2-40B4-BE49-F238E27FC236}">
                <a16:creationId xmlns:a16="http://schemas.microsoft.com/office/drawing/2014/main" id="{42E590CE-692A-439E-EC90-7981EDA4DD7B}"/>
              </a:ext>
            </a:extLst>
          </p:cNvPr>
          <p:cNvSpPr>
            <a:spLocks noGrp="1"/>
          </p:cNvSpPr>
          <p:nvPr>
            <p:ph idx="1"/>
          </p:nvPr>
        </p:nvSpPr>
        <p:spPr/>
        <p:txBody>
          <a:bodyPr vert="horz" lIns="91440" tIns="45720" rIns="91440" bIns="45720" rtlCol="0" anchor="t">
            <a:normAutofit/>
          </a:bodyPr>
          <a:lstStyle/>
          <a:p>
            <a:r>
              <a:rPr lang="en-US" dirty="0">
                <a:cs typeface="Segoe UI"/>
              </a:rPr>
              <a:t>A real challenge</a:t>
            </a:r>
          </a:p>
          <a:p>
            <a:r>
              <a:rPr lang="en-US" dirty="0">
                <a:cs typeface="Segoe UI"/>
              </a:rPr>
              <a:t>The civil registry clerk writes too much information in one place</a:t>
            </a:r>
          </a:p>
          <a:p>
            <a:r>
              <a:rPr lang="en-US" dirty="0">
                <a:cs typeface="Segoe UI"/>
              </a:rPr>
              <a:t>Three or even more separate pieces of information in one continuous line</a:t>
            </a:r>
          </a:p>
          <a:p>
            <a:r>
              <a:rPr lang="en-US" dirty="0">
                <a:cs typeface="Segoe UI"/>
              </a:rPr>
              <a:t>Task: to teach AI to split this information</a:t>
            </a:r>
          </a:p>
          <a:p>
            <a:endParaRPr lang="en-US" dirty="0">
              <a:cs typeface="Segoe UI"/>
            </a:endParaRPr>
          </a:p>
        </p:txBody>
      </p:sp>
      <p:pic>
        <p:nvPicPr>
          <p:cNvPr id="5" name="Content Placeholder 13" descr="Obrázok obsahuje záznam, ktorý je písaný ručne v maďarskom jazyku. ">
            <a:extLst>
              <a:ext uri="{FF2B5EF4-FFF2-40B4-BE49-F238E27FC236}">
                <a16:creationId xmlns:a16="http://schemas.microsoft.com/office/drawing/2014/main" id="{DB6CFAF0-7FE6-AE1D-5AA1-79AF6DBF30CC}"/>
              </a:ext>
            </a:extLst>
          </p:cNvPr>
          <p:cNvPicPr>
            <a:picLocks noChangeAspect="1"/>
          </p:cNvPicPr>
          <p:nvPr/>
        </p:nvPicPr>
        <p:blipFill>
          <a:blip r:embed="rId3"/>
          <a:stretch>
            <a:fillRect/>
          </a:stretch>
        </p:blipFill>
        <p:spPr>
          <a:xfrm>
            <a:off x="34609" y="4872079"/>
            <a:ext cx="12125863" cy="1793000"/>
          </a:xfrm>
          <a:prstGeom prst="rect">
            <a:avLst/>
          </a:prstGeom>
        </p:spPr>
      </p:pic>
    </p:spTree>
    <p:extLst>
      <p:ext uri="{BB962C8B-B14F-4D97-AF65-F5344CB8AC3E}">
        <p14:creationId xmlns:p14="http://schemas.microsoft.com/office/powerpoint/2010/main" val="2853070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5B11-DE9B-9361-78BD-DE97995311E8}"/>
              </a:ext>
            </a:extLst>
          </p:cNvPr>
          <p:cNvSpPr>
            <a:spLocks noGrp="1"/>
          </p:cNvSpPr>
          <p:nvPr>
            <p:ph type="title"/>
          </p:nvPr>
        </p:nvSpPr>
        <p:spPr/>
        <p:txBody>
          <a:bodyPr/>
          <a:lstStyle/>
          <a:p>
            <a:r>
              <a:rPr lang="en-US" dirty="0"/>
              <a:t>Separated information</a:t>
            </a:r>
          </a:p>
        </p:txBody>
      </p:sp>
      <p:sp>
        <p:nvSpPr>
          <p:cNvPr id="3" name="Content Placeholder 2">
            <a:extLst>
              <a:ext uri="{FF2B5EF4-FFF2-40B4-BE49-F238E27FC236}">
                <a16:creationId xmlns:a16="http://schemas.microsoft.com/office/drawing/2014/main" id="{8941FC5F-FB9D-43B7-336B-251AC64A2053}"/>
              </a:ext>
            </a:extLst>
          </p:cNvPr>
          <p:cNvSpPr>
            <a:spLocks noGrp="1"/>
          </p:cNvSpPr>
          <p:nvPr>
            <p:ph idx="1"/>
          </p:nvPr>
        </p:nvSpPr>
        <p:spPr/>
        <p:txBody>
          <a:bodyPr vert="horz" lIns="91440" tIns="45720" rIns="91440" bIns="45720" rtlCol="0" anchor="t">
            <a:normAutofit/>
          </a:bodyPr>
          <a:lstStyle/>
          <a:p>
            <a:r>
              <a:rPr lang="en-US" b="1" dirty="0">
                <a:ea typeface="+mn-lt"/>
                <a:cs typeface="+mn-lt"/>
              </a:rPr>
              <a:t>Mother’s name:</a:t>
            </a:r>
            <a:r>
              <a:rPr lang="en-US" dirty="0">
                <a:ea typeface="+mn-lt"/>
                <a:cs typeface="+mn-lt"/>
              </a:rPr>
              <a:t> Dombi </a:t>
            </a:r>
            <a:r>
              <a:rPr lang="en-US" dirty="0" err="1">
                <a:ea typeface="+mn-lt"/>
                <a:cs typeface="+mn-lt"/>
              </a:rPr>
              <a:t>Imréné</a:t>
            </a:r>
            <a:r>
              <a:rPr lang="en-US" dirty="0">
                <a:ea typeface="+mn-lt"/>
                <a:cs typeface="+mn-lt"/>
              </a:rPr>
              <a:t> (born Szabó Mária)</a:t>
            </a:r>
            <a:endParaRPr lang="en-US" dirty="0">
              <a:cs typeface="Segoe UI"/>
            </a:endParaRPr>
          </a:p>
          <a:p>
            <a:r>
              <a:rPr lang="en-US" b="1" dirty="0">
                <a:ea typeface="+mn-lt"/>
                <a:cs typeface="+mn-lt"/>
              </a:rPr>
              <a:t>Occupation:</a:t>
            </a:r>
            <a:r>
              <a:rPr lang="en-US" dirty="0">
                <a:ea typeface="+mn-lt"/>
                <a:cs typeface="+mn-lt"/>
              </a:rPr>
              <a:t> housewife</a:t>
            </a:r>
            <a:endParaRPr lang="en-US" dirty="0"/>
          </a:p>
          <a:p>
            <a:r>
              <a:rPr lang="en-US" b="1" dirty="0">
                <a:ea typeface="+mn-lt"/>
                <a:cs typeface="+mn-lt"/>
              </a:rPr>
              <a:t>Residence:</a:t>
            </a:r>
            <a:r>
              <a:rPr lang="en-US" dirty="0">
                <a:ea typeface="+mn-lt"/>
                <a:cs typeface="+mn-lt"/>
              </a:rPr>
              <a:t> Abony 302</a:t>
            </a:r>
            <a:endParaRPr lang="en-US" dirty="0"/>
          </a:p>
          <a:p>
            <a:endParaRPr lang="en-US" dirty="0">
              <a:cs typeface="Segoe UI"/>
            </a:endParaRPr>
          </a:p>
        </p:txBody>
      </p:sp>
      <p:pic>
        <p:nvPicPr>
          <p:cNvPr id="5" name="Content Placeholder 13" descr="Obrázok obsahuje záznam, ktorý je písaný ručne v maďarskom jazyku. ">
            <a:extLst>
              <a:ext uri="{FF2B5EF4-FFF2-40B4-BE49-F238E27FC236}">
                <a16:creationId xmlns:a16="http://schemas.microsoft.com/office/drawing/2014/main" id="{A24FFE6A-100E-DF34-C817-CAE42F1CF723}"/>
              </a:ext>
            </a:extLst>
          </p:cNvPr>
          <p:cNvPicPr>
            <a:picLocks noChangeAspect="1"/>
          </p:cNvPicPr>
          <p:nvPr/>
        </p:nvPicPr>
        <p:blipFill>
          <a:blip r:embed="rId3"/>
          <a:stretch>
            <a:fillRect/>
          </a:stretch>
        </p:blipFill>
        <p:spPr>
          <a:xfrm>
            <a:off x="63364" y="4009438"/>
            <a:ext cx="12125863" cy="1793000"/>
          </a:xfrm>
          <a:prstGeom prst="rect">
            <a:avLst/>
          </a:prstGeom>
        </p:spPr>
      </p:pic>
    </p:spTree>
    <p:extLst>
      <p:ext uri="{BB962C8B-B14F-4D97-AF65-F5344CB8AC3E}">
        <p14:creationId xmlns:p14="http://schemas.microsoft.com/office/powerpoint/2010/main" val="2274591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502E-8900-9FB9-2D2E-72E448422CA7}"/>
              </a:ext>
            </a:extLst>
          </p:cNvPr>
          <p:cNvSpPr>
            <a:spLocks noGrp="1"/>
          </p:cNvSpPr>
          <p:nvPr>
            <p:ph type="title"/>
          </p:nvPr>
        </p:nvSpPr>
        <p:spPr/>
        <p:txBody>
          <a:bodyPr/>
          <a:lstStyle/>
          <a:p>
            <a:r>
              <a:rPr lang="en-US" sz="2600" b="1" dirty="0">
                <a:latin typeface="Segoe UI"/>
                <a:cs typeface="Segoe UI"/>
              </a:rPr>
              <a:t>Annotating Application – Creating Digital Training Material</a:t>
            </a:r>
            <a:endParaRPr lang="en-US" dirty="0"/>
          </a:p>
        </p:txBody>
      </p:sp>
      <p:sp>
        <p:nvSpPr>
          <p:cNvPr id="3" name="Content Placeholder 2">
            <a:extLst>
              <a:ext uri="{FF2B5EF4-FFF2-40B4-BE49-F238E27FC236}">
                <a16:creationId xmlns:a16="http://schemas.microsoft.com/office/drawing/2014/main" id="{2FEC745D-0672-7368-CC2E-3C0E8A0E1C4A}"/>
              </a:ext>
            </a:extLst>
          </p:cNvPr>
          <p:cNvSpPr>
            <a:spLocks noGrp="1"/>
          </p:cNvSpPr>
          <p:nvPr>
            <p:ph idx="1"/>
          </p:nvPr>
        </p:nvSpPr>
        <p:spPr>
          <a:xfrm>
            <a:off x="838200" y="1308041"/>
            <a:ext cx="10515600" cy="4868922"/>
          </a:xfrm>
        </p:spPr>
        <p:txBody>
          <a:bodyPr vert="horz" lIns="91440" tIns="45720" rIns="91440" bIns="45720" rtlCol="0" anchor="t">
            <a:normAutofit/>
          </a:bodyPr>
          <a:lstStyle/>
          <a:p>
            <a:endParaRPr lang="en-US" b="1" dirty="0">
              <a:cs typeface="Segoe UI"/>
            </a:endParaRPr>
          </a:p>
          <a:p>
            <a:r>
              <a:rPr lang="en-US" dirty="0">
                <a:ea typeface="+mn-lt"/>
                <a:cs typeface="+mn-lt"/>
              </a:rPr>
              <a:t>The annotating application is a software tool that helps us </a:t>
            </a:r>
            <a:r>
              <a:rPr lang="en-US" b="1" dirty="0">
                <a:ea typeface="+mn-lt"/>
                <a:cs typeface="+mn-lt"/>
              </a:rPr>
              <a:t>teach artificial intelligence to read</a:t>
            </a:r>
            <a:r>
              <a:rPr lang="en-US" dirty="0">
                <a:ea typeface="+mn-lt"/>
                <a:cs typeface="+mn-lt"/>
              </a:rPr>
              <a:t>. It was first tested in 2023 by four MACSE members, who used it to annotate </a:t>
            </a:r>
            <a:r>
              <a:rPr lang="en-US" b="1" dirty="0">
                <a:ea typeface="+mn-lt"/>
                <a:cs typeface="+mn-lt"/>
              </a:rPr>
              <a:t>civil register pages</a:t>
            </a:r>
            <a:r>
              <a:rPr lang="en-US" dirty="0">
                <a:ea typeface="+mn-lt"/>
                <a:cs typeface="+mn-lt"/>
              </a:rPr>
              <a:t>.</a:t>
            </a:r>
            <a:endParaRPr lang="en-US" dirty="0"/>
          </a:p>
          <a:p>
            <a:r>
              <a:rPr lang="en-US" dirty="0">
                <a:ea typeface="+mn-lt"/>
                <a:cs typeface="+mn-lt"/>
              </a:rPr>
              <a:t>The testing proved valuable in several ways:</a:t>
            </a:r>
            <a:endParaRPr lang="en-US" dirty="0"/>
          </a:p>
          <a:p>
            <a:r>
              <a:rPr lang="en-US" dirty="0">
                <a:ea typeface="+mn-lt"/>
                <a:cs typeface="+mn-lt"/>
              </a:rPr>
              <a:t>It confirmed that the application can be </a:t>
            </a:r>
            <a:r>
              <a:rPr lang="en-US" b="1" dirty="0">
                <a:ea typeface="+mn-lt"/>
                <a:cs typeface="+mn-lt"/>
              </a:rPr>
              <a:t>effectively used by a larger community</a:t>
            </a:r>
            <a:r>
              <a:rPr lang="en-US" dirty="0">
                <a:ea typeface="+mn-lt"/>
                <a:cs typeface="+mn-lt"/>
              </a:rPr>
              <a:t> in a real working environment.</a:t>
            </a:r>
            <a:endParaRPr lang="en-US" dirty="0"/>
          </a:p>
          <a:p>
            <a:r>
              <a:rPr lang="en-US" dirty="0">
                <a:ea typeface="+mn-lt"/>
                <a:cs typeface="+mn-lt"/>
              </a:rPr>
              <a:t>The training material created can be </a:t>
            </a:r>
            <a:r>
              <a:rPr lang="en-US" b="1" dirty="0">
                <a:ea typeface="+mn-lt"/>
                <a:cs typeface="+mn-lt"/>
              </a:rPr>
              <a:t>directly used </a:t>
            </a:r>
            <a:r>
              <a:rPr lang="en-US" dirty="0">
                <a:ea typeface="+mn-lt"/>
                <a:cs typeface="+mn-lt"/>
              </a:rPr>
              <a:t>in our current civil register project.</a:t>
            </a:r>
            <a:endParaRPr lang="en-US" dirty="0"/>
          </a:p>
          <a:p>
            <a:endParaRPr lang="en-US" dirty="0">
              <a:cs typeface="Segoe UI"/>
            </a:endParaRPr>
          </a:p>
        </p:txBody>
      </p:sp>
    </p:spTree>
    <p:extLst>
      <p:ext uri="{BB962C8B-B14F-4D97-AF65-F5344CB8AC3E}">
        <p14:creationId xmlns:p14="http://schemas.microsoft.com/office/powerpoint/2010/main" val="85557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675E-88A1-85E9-3202-358034A27F92}"/>
              </a:ext>
            </a:extLst>
          </p:cNvPr>
          <p:cNvSpPr>
            <a:spLocks noGrp="1"/>
          </p:cNvSpPr>
          <p:nvPr>
            <p:ph type="title"/>
          </p:nvPr>
        </p:nvSpPr>
        <p:spPr/>
        <p:txBody>
          <a:bodyPr/>
          <a:lstStyle/>
          <a:p>
            <a:r>
              <a:rPr lang="en-US" dirty="0"/>
              <a:t>Hypotheses</a:t>
            </a:r>
          </a:p>
        </p:txBody>
      </p:sp>
      <p:sp>
        <p:nvSpPr>
          <p:cNvPr id="3" name="Content Placeholder 2">
            <a:extLst>
              <a:ext uri="{FF2B5EF4-FFF2-40B4-BE49-F238E27FC236}">
                <a16:creationId xmlns:a16="http://schemas.microsoft.com/office/drawing/2014/main" id="{F12EF612-A12B-3490-4EEF-C9B59A836FE2}"/>
              </a:ext>
            </a:extLst>
          </p:cNvPr>
          <p:cNvSpPr>
            <a:spLocks noGrp="1"/>
          </p:cNvSpPr>
          <p:nvPr>
            <p:ph idx="1"/>
          </p:nvPr>
        </p:nvSpPr>
        <p:spPr/>
        <p:txBody>
          <a:bodyPr vert="horz" lIns="91440" tIns="45720" rIns="91440" bIns="45720" rtlCol="0" anchor="t">
            <a:normAutofit/>
          </a:bodyPr>
          <a:lstStyle/>
          <a:p>
            <a:r>
              <a:rPr lang="en-US" dirty="0">
                <a:cs typeface="Segoe UI"/>
              </a:rPr>
              <a:t>Several possible solutions offered by AI</a:t>
            </a:r>
          </a:p>
          <a:p>
            <a:r>
              <a:rPr lang="en-US" dirty="0">
                <a:cs typeface="Segoe UI"/>
              </a:rPr>
              <a:t>Confidence score</a:t>
            </a:r>
          </a:p>
          <a:p>
            <a:r>
              <a:rPr lang="en-US" dirty="0">
                <a:cs typeface="Segoe UI"/>
              </a:rPr>
              <a:t>Compare these options with the original image and decide which one is correct</a:t>
            </a:r>
          </a:p>
          <a:p>
            <a:r>
              <a:rPr lang="en-US" dirty="0">
                <a:cs typeface="Segoe UI"/>
              </a:rPr>
              <a:t>Role of human intelligence</a:t>
            </a:r>
          </a:p>
        </p:txBody>
      </p:sp>
      <p:pic>
        <p:nvPicPr>
          <p:cNvPr id="4" name="Picture 3" descr="Obrázok, na ktorom sú mená viacerých osôb. Obrázok poukazuje na rozličné podoby jedného priezviska. &#10;&#10;">
            <a:extLst>
              <a:ext uri="{FF2B5EF4-FFF2-40B4-BE49-F238E27FC236}">
                <a16:creationId xmlns:a16="http://schemas.microsoft.com/office/drawing/2014/main" id="{57104C04-8378-8230-1B53-25A8C82ACF51}"/>
              </a:ext>
            </a:extLst>
          </p:cNvPr>
          <p:cNvPicPr>
            <a:picLocks noChangeAspect="1"/>
          </p:cNvPicPr>
          <p:nvPr/>
        </p:nvPicPr>
        <p:blipFill>
          <a:blip r:embed="rId3"/>
          <a:stretch>
            <a:fillRect/>
          </a:stretch>
        </p:blipFill>
        <p:spPr>
          <a:xfrm>
            <a:off x="6782026" y="3556454"/>
            <a:ext cx="5413374" cy="3301092"/>
          </a:xfrm>
          <a:prstGeom prst="rect">
            <a:avLst/>
          </a:prstGeom>
        </p:spPr>
      </p:pic>
      <p:pic>
        <p:nvPicPr>
          <p:cNvPr id="5" name="Picture 4" descr="Starý, rukou písaný záznam, ktorý je ťažko čitateľný. ">
            <a:extLst>
              <a:ext uri="{FF2B5EF4-FFF2-40B4-BE49-F238E27FC236}">
                <a16:creationId xmlns:a16="http://schemas.microsoft.com/office/drawing/2014/main" id="{E119EB81-8A4D-2E3E-024D-3D513B770BB8}"/>
              </a:ext>
            </a:extLst>
          </p:cNvPr>
          <p:cNvPicPr>
            <a:picLocks noChangeAspect="1"/>
          </p:cNvPicPr>
          <p:nvPr/>
        </p:nvPicPr>
        <p:blipFill>
          <a:blip r:embed="rId4"/>
          <a:stretch>
            <a:fillRect/>
          </a:stretch>
        </p:blipFill>
        <p:spPr>
          <a:xfrm>
            <a:off x="935265" y="4970689"/>
            <a:ext cx="5159829" cy="1397907"/>
          </a:xfrm>
          <a:prstGeom prst="rect">
            <a:avLst/>
          </a:prstGeom>
        </p:spPr>
      </p:pic>
    </p:spTree>
    <p:extLst>
      <p:ext uri="{BB962C8B-B14F-4D97-AF65-F5344CB8AC3E}">
        <p14:creationId xmlns:p14="http://schemas.microsoft.com/office/powerpoint/2010/main" val="230774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90F9-5B8D-ACBB-BA0C-C99745EF3577}"/>
              </a:ext>
            </a:extLst>
          </p:cNvPr>
          <p:cNvSpPr>
            <a:spLocks noGrp="1"/>
          </p:cNvSpPr>
          <p:nvPr>
            <p:ph type="title"/>
          </p:nvPr>
        </p:nvSpPr>
        <p:spPr/>
        <p:txBody>
          <a:bodyPr>
            <a:normAutofit fontScale="90000"/>
          </a:bodyPr>
          <a:lstStyle/>
          <a:p>
            <a:pPr algn="ctr"/>
            <a:r>
              <a:rPr lang="en-US" dirty="0"/>
              <a:t>The AI Team of the National Archives of Hungary</a:t>
            </a:r>
          </a:p>
        </p:txBody>
      </p:sp>
      <p:sp>
        <p:nvSpPr>
          <p:cNvPr id="3" name="Content Placeholder 2">
            <a:extLst>
              <a:ext uri="{FF2B5EF4-FFF2-40B4-BE49-F238E27FC236}">
                <a16:creationId xmlns:a16="http://schemas.microsoft.com/office/drawing/2014/main" id="{F4640342-43D2-AFDA-DEBF-E395BA488832}"/>
              </a:ext>
            </a:extLst>
          </p:cNvPr>
          <p:cNvSpPr>
            <a:spLocks noGrp="1"/>
          </p:cNvSpPr>
          <p:nvPr>
            <p:ph idx="1"/>
          </p:nvPr>
        </p:nvSpPr>
        <p:spPr/>
        <p:txBody>
          <a:bodyPr vert="horz" lIns="91440" tIns="45720" rIns="91440" bIns="45720" rtlCol="0" anchor="t">
            <a:normAutofit lnSpcReduction="10000"/>
          </a:bodyPr>
          <a:lstStyle/>
          <a:p>
            <a:r>
              <a:rPr lang="en-US" sz="2600" dirty="0">
                <a:cs typeface="Segoe UI"/>
              </a:rPr>
              <a:t>Zoltán Szatucsek (director)</a:t>
            </a:r>
          </a:p>
          <a:p>
            <a:r>
              <a:rPr lang="en-US" sz="2600" dirty="0">
                <a:cs typeface="Segoe UI"/>
              </a:rPr>
              <a:t>Zsolt </a:t>
            </a:r>
            <a:r>
              <a:rPr lang="en-US" sz="2600" err="1">
                <a:cs typeface="Segoe UI"/>
              </a:rPr>
              <a:t>Záros</a:t>
            </a:r>
            <a:r>
              <a:rPr lang="en-US" sz="2600" dirty="0">
                <a:cs typeface="Segoe UI"/>
              </a:rPr>
              <a:t> (IT developer)</a:t>
            </a:r>
          </a:p>
          <a:p>
            <a:r>
              <a:rPr lang="en-US" sz="2600" dirty="0">
                <a:cs typeface="Segoe UI"/>
              </a:rPr>
              <a:t>Zsolt Bánki (Head of Department)</a:t>
            </a:r>
          </a:p>
          <a:p>
            <a:r>
              <a:rPr lang="en-US" sz="2600" dirty="0">
                <a:cs typeface="Segoe UI"/>
              </a:rPr>
              <a:t>Noémi Vadász, PhD (linguist, developer)</a:t>
            </a:r>
          </a:p>
          <a:p>
            <a:r>
              <a:rPr lang="en-US" sz="2600" dirty="0">
                <a:cs typeface="Segoe UI"/>
              </a:rPr>
              <a:t>Kata Szűcs, PhD (Digital Humanities expert)</a:t>
            </a:r>
          </a:p>
          <a:p>
            <a:r>
              <a:rPr lang="en-US" sz="2600" dirty="0">
                <a:cs typeface="Segoe UI"/>
              </a:rPr>
              <a:t>Emese Varga (Digital Humanities expert)</a:t>
            </a:r>
          </a:p>
          <a:p>
            <a:r>
              <a:rPr lang="en-US" sz="2600" dirty="0">
                <a:cs typeface="Segoe UI"/>
              </a:rPr>
              <a:t>András Simon (IT expert)</a:t>
            </a:r>
          </a:p>
          <a:p>
            <a:r>
              <a:rPr lang="en-US" sz="2600" dirty="0">
                <a:cs typeface="Segoe UI"/>
              </a:rPr>
              <a:t>Ildikó Szerényi (senior archivist)</a:t>
            </a:r>
          </a:p>
        </p:txBody>
      </p:sp>
    </p:spTree>
    <p:extLst>
      <p:ext uri="{BB962C8B-B14F-4D97-AF65-F5344CB8AC3E}">
        <p14:creationId xmlns:p14="http://schemas.microsoft.com/office/powerpoint/2010/main" val="298267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A345EEC5-ECAA-408B-B9D7-1C0E1102C1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C09B09D8-FF9D-4CE5-853B-3BA46FD5C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7DC978A2-F53F-4B72-9BAC-5F78F00B6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4F73D09D-1DE1-441E-88F5-CD2CBAB88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9DE61DBF-5FB0-4603-BE95-C566DD48B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D8C89DF5-F013-4C54-B9AD-2E158706C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9ED89947-A3CF-4B11-8DE7-5D07A57C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3E24021-DB80-451B-96A6-0D21AC0C8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2BDA2B48-4CD9-45C3-8F12-212553367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E075C754-2488-1F51-8D9C-ECCCCB4E0CAA}"/>
              </a:ext>
            </a:extLst>
          </p:cNvPr>
          <p:cNvSpPr>
            <a:spLocks noGrp="1"/>
          </p:cNvSpPr>
          <p:nvPr>
            <p:ph type="title"/>
          </p:nvPr>
        </p:nvSpPr>
        <p:spPr>
          <a:xfrm>
            <a:off x="1187744" y="559813"/>
            <a:ext cx="10256528" cy="1001467"/>
          </a:xfrm>
        </p:spPr>
        <p:txBody>
          <a:bodyPr>
            <a:normAutofit fontScale="90000"/>
          </a:bodyPr>
          <a:lstStyle/>
          <a:p>
            <a:pPr algn="ctr"/>
            <a:r>
              <a:rPr lang="en-US" dirty="0">
                <a:ea typeface="+mj-lt"/>
                <a:cs typeface="+mj-lt"/>
              </a:rPr>
              <a:t>Objectives and Focus Areas of the Development</a:t>
            </a:r>
            <a:endParaRPr lang="en-US" dirty="0"/>
          </a:p>
        </p:txBody>
      </p:sp>
      <p:sp>
        <p:nvSpPr>
          <p:cNvPr id="3" name="Content Placeholder 2">
            <a:extLst>
              <a:ext uri="{FF2B5EF4-FFF2-40B4-BE49-F238E27FC236}">
                <a16:creationId xmlns:a16="http://schemas.microsoft.com/office/drawing/2014/main" id="{E7528D0C-4555-BBFC-AB22-12463DF22A2F}"/>
              </a:ext>
            </a:extLst>
          </p:cNvPr>
          <p:cNvSpPr>
            <a:spLocks noGrp="1"/>
          </p:cNvSpPr>
          <p:nvPr>
            <p:ph idx="1"/>
          </p:nvPr>
        </p:nvSpPr>
        <p:spPr>
          <a:xfrm>
            <a:off x="486387" y="1805650"/>
            <a:ext cx="7505482" cy="4307437"/>
          </a:xfrm>
        </p:spPr>
        <p:txBody>
          <a:bodyPr vert="horz" lIns="91440" tIns="45720" rIns="91440" bIns="45720" rtlCol="0" anchor="t">
            <a:noAutofit/>
          </a:bodyPr>
          <a:lstStyle/>
          <a:p>
            <a:pPr marL="0" indent="0">
              <a:spcBef>
                <a:spcPts val="1200"/>
              </a:spcBef>
              <a:spcAft>
                <a:spcPts val="200"/>
              </a:spcAft>
              <a:buNone/>
            </a:pPr>
            <a:r>
              <a:rPr lang="hu-HU" sz="2000" b="1" dirty="0" err="1">
                <a:ea typeface="+mn-lt"/>
                <a:cs typeface="+mn-lt"/>
              </a:rPr>
              <a:t>Current</a:t>
            </a:r>
            <a:r>
              <a:rPr lang="hu-HU" sz="2000" b="1" dirty="0">
                <a:ea typeface="+mn-lt"/>
                <a:cs typeface="+mn-lt"/>
              </a:rPr>
              <a:t> </a:t>
            </a:r>
            <a:r>
              <a:rPr lang="hu-HU" sz="2000" b="1" dirty="0" err="1">
                <a:ea typeface="+mn-lt"/>
                <a:cs typeface="+mn-lt"/>
              </a:rPr>
              <a:t>focus</a:t>
            </a:r>
            <a:r>
              <a:rPr lang="hu-HU" sz="2000" b="1" dirty="0">
                <a:ea typeface="+mn-lt"/>
                <a:cs typeface="+mn-lt"/>
              </a:rPr>
              <a:t>:</a:t>
            </a:r>
            <a:r>
              <a:rPr lang="hu-HU" sz="2000" dirty="0">
                <a:ea typeface="+mn-lt"/>
                <a:cs typeface="+mn-lt"/>
              </a:rPr>
              <a:t> civil </a:t>
            </a:r>
            <a:r>
              <a:rPr lang="hu-HU" sz="2000" dirty="0" err="1">
                <a:ea typeface="+mn-lt"/>
                <a:cs typeface="+mn-lt"/>
              </a:rPr>
              <a:t>register</a:t>
            </a:r>
            <a:r>
              <a:rPr lang="hu-HU" sz="2000" dirty="0">
                <a:ea typeface="+mn-lt"/>
                <a:cs typeface="+mn-lt"/>
              </a:rPr>
              <a:t> </a:t>
            </a:r>
            <a:r>
              <a:rPr lang="hu-HU" sz="2000" dirty="0" err="1">
                <a:ea typeface="+mn-lt"/>
                <a:cs typeface="+mn-lt"/>
              </a:rPr>
              <a:t>sources</a:t>
            </a:r>
            <a:r>
              <a:rPr lang="hu-HU" sz="2000" dirty="0">
                <a:ea typeface="+mn-lt"/>
                <a:cs typeface="+mn-lt"/>
              </a:rPr>
              <a:t> → </a:t>
            </a:r>
            <a:r>
              <a:rPr lang="hu-HU" sz="2000" dirty="0" err="1">
                <a:ea typeface="+mn-lt"/>
                <a:cs typeface="+mn-lt"/>
              </a:rPr>
              <a:t>digitization</a:t>
            </a:r>
            <a:r>
              <a:rPr lang="hu-HU" sz="2000" dirty="0">
                <a:ea typeface="+mn-lt"/>
                <a:cs typeface="+mn-lt"/>
              </a:rPr>
              <a:t>, </a:t>
            </a:r>
            <a:r>
              <a:rPr lang="hu-HU" sz="2000" dirty="0" err="1">
                <a:ea typeface="+mn-lt"/>
                <a:cs typeface="+mn-lt"/>
              </a:rPr>
              <a:t>processing</a:t>
            </a:r>
            <a:r>
              <a:rPr lang="hu-HU" sz="2000" dirty="0">
                <a:ea typeface="+mn-lt"/>
                <a:cs typeface="+mn-lt"/>
              </a:rPr>
              <a:t>, </a:t>
            </a:r>
            <a:r>
              <a:rPr lang="hu-HU" sz="2000" dirty="0" err="1">
                <a:ea typeface="+mn-lt"/>
                <a:cs typeface="+mn-lt"/>
              </a:rPr>
              <a:t>publication</a:t>
            </a:r>
            <a:endParaRPr lang="en-US" dirty="0" err="1"/>
          </a:p>
          <a:p>
            <a:pPr marL="0" indent="0">
              <a:spcBef>
                <a:spcPts val="1200"/>
              </a:spcBef>
              <a:spcAft>
                <a:spcPts val="200"/>
              </a:spcAft>
              <a:buNone/>
            </a:pPr>
            <a:endParaRPr lang="hu-HU" sz="2000" dirty="0">
              <a:ea typeface="+mn-lt"/>
              <a:cs typeface="+mn-lt"/>
            </a:endParaRPr>
          </a:p>
          <a:p>
            <a:pPr>
              <a:buNone/>
            </a:pPr>
            <a:r>
              <a:rPr lang="hu-HU" sz="2000" b="1" dirty="0">
                <a:ea typeface="+mn-lt"/>
                <a:cs typeface="+mn-lt"/>
              </a:rPr>
              <a:t>Main </a:t>
            </a:r>
            <a:r>
              <a:rPr lang="hu-HU" sz="2000" b="1" dirty="0" err="1">
                <a:ea typeface="+mn-lt"/>
                <a:cs typeface="+mn-lt"/>
              </a:rPr>
              <a:t>components</a:t>
            </a:r>
            <a:r>
              <a:rPr lang="hu-HU" sz="2000" b="1" dirty="0">
                <a:ea typeface="+mn-lt"/>
                <a:cs typeface="+mn-lt"/>
              </a:rPr>
              <a:t> of </a:t>
            </a:r>
            <a:r>
              <a:rPr lang="hu-HU" sz="2000" b="1" dirty="0" err="1">
                <a:ea typeface="+mn-lt"/>
                <a:cs typeface="+mn-lt"/>
              </a:rPr>
              <a:t>the</a:t>
            </a:r>
            <a:r>
              <a:rPr lang="hu-HU" sz="2000" b="1" dirty="0">
                <a:ea typeface="+mn-lt"/>
                <a:cs typeface="+mn-lt"/>
              </a:rPr>
              <a:t> project:</a:t>
            </a:r>
            <a:endParaRPr lang="hu-HU" dirty="0"/>
          </a:p>
          <a:p>
            <a:pPr marL="457200" indent="-457200">
              <a:buAutoNum type="arabicPeriod"/>
            </a:pPr>
            <a:r>
              <a:rPr lang="hu-HU" sz="2000" err="1">
                <a:ea typeface="+mn-lt"/>
                <a:cs typeface="+mn-lt"/>
              </a:rPr>
              <a:t>Publication</a:t>
            </a:r>
            <a:r>
              <a:rPr lang="hu-HU" sz="2000" dirty="0">
                <a:ea typeface="+mn-lt"/>
                <a:cs typeface="+mn-lt"/>
              </a:rPr>
              <a:t> of </a:t>
            </a:r>
            <a:r>
              <a:rPr lang="hu-HU" sz="2000" err="1">
                <a:ea typeface="+mn-lt"/>
                <a:cs typeface="+mn-lt"/>
              </a:rPr>
              <a:t>digitized</a:t>
            </a:r>
            <a:r>
              <a:rPr lang="hu-HU" sz="2000" dirty="0">
                <a:ea typeface="+mn-lt"/>
                <a:cs typeface="+mn-lt"/>
              </a:rPr>
              <a:t> </a:t>
            </a:r>
            <a:r>
              <a:rPr lang="hu-HU" sz="2000" err="1">
                <a:ea typeface="+mn-lt"/>
                <a:cs typeface="+mn-lt"/>
              </a:rPr>
              <a:t>images</a:t>
            </a:r>
            <a:r>
              <a:rPr lang="hu-HU" sz="2000" dirty="0">
                <a:ea typeface="+mn-lt"/>
                <a:cs typeface="+mn-lt"/>
              </a:rPr>
              <a:t> and </a:t>
            </a:r>
            <a:r>
              <a:rPr lang="hu-HU" sz="2000" err="1">
                <a:ea typeface="+mn-lt"/>
                <a:cs typeface="+mn-lt"/>
              </a:rPr>
              <a:t>metadata</a:t>
            </a:r>
            <a:endParaRPr lang="hu-HU" dirty="0" err="1">
              <a:ea typeface="+mn-lt"/>
              <a:cs typeface="+mn-lt"/>
            </a:endParaRPr>
          </a:p>
          <a:p>
            <a:pPr marL="457200" indent="-457200">
              <a:buAutoNum type="arabicPeriod"/>
            </a:pPr>
            <a:r>
              <a:rPr lang="hu-HU" sz="2000" dirty="0" err="1">
                <a:ea typeface="+mn-lt"/>
                <a:cs typeface="+mn-lt"/>
              </a:rPr>
              <a:t>Full</a:t>
            </a:r>
            <a:r>
              <a:rPr lang="hu-HU" sz="2000" dirty="0">
                <a:ea typeface="+mn-lt"/>
                <a:cs typeface="+mn-lt"/>
              </a:rPr>
              <a:t>-text </a:t>
            </a:r>
            <a:r>
              <a:rPr lang="hu-HU" sz="2000" dirty="0" err="1">
                <a:ea typeface="+mn-lt"/>
                <a:cs typeface="+mn-lt"/>
              </a:rPr>
              <a:t>recognition</a:t>
            </a:r>
            <a:r>
              <a:rPr lang="hu-HU" sz="2000" dirty="0">
                <a:ea typeface="+mn-lt"/>
                <a:cs typeface="+mn-lt"/>
              </a:rPr>
              <a:t> (</a:t>
            </a:r>
            <a:r>
              <a:rPr lang="hu-HU" sz="2000" dirty="0" err="1">
                <a:ea typeface="+mn-lt"/>
                <a:cs typeface="+mn-lt"/>
              </a:rPr>
              <a:t>with</a:t>
            </a:r>
            <a:r>
              <a:rPr lang="hu-HU" sz="2000" dirty="0">
                <a:ea typeface="+mn-lt"/>
                <a:cs typeface="+mn-lt"/>
              </a:rPr>
              <a:t> </a:t>
            </a:r>
            <a:r>
              <a:rPr lang="hu-HU" sz="2000" dirty="0" err="1">
                <a:ea typeface="+mn-lt"/>
                <a:cs typeface="+mn-lt"/>
              </a:rPr>
              <a:t>Handwritten</a:t>
            </a:r>
            <a:r>
              <a:rPr lang="hu-HU" sz="2000" dirty="0">
                <a:ea typeface="+mn-lt"/>
                <a:cs typeface="+mn-lt"/>
              </a:rPr>
              <a:t> Text </a:t>
            </a:r>
            <a:r>
              <a:rPr lang="hu-HU" sz="2000" dirty="0" err="1">
                <a:ea typeface="+mn-lt"/>
                <a:cs typeface="+mn-lt"/>
              </a:rPr>
              <a:t>Recognition</a:t>
            </a:r>
            <a:r>
              <a:rPr lang="hu-HU" sz="2000" dirty="0">
                <a:ea typeface="+mn-lt"/>
                <a:cs typeface="+mn-lt"/>
              </a:rPr>
              <a:t> – HTR)</a:t>
            </a:r>
          </a:p>
          <a:p>
            <a:pPr marL="457200" indent="-457200">
              <a:buAutoNum type="arabicPeriod"/>
            </a:pPr>
            <a:r>
              <a:rPr lang="hu-HU" sz="2000" dirty="0" err="1">
                <a:ea typeface="+mn-lt"/>
                <a:cs typeface="+mn-lt"/>
              </a:rPr>
              <a:t>Structured</a:t>
            </a:r>
            <a:r>
              <a:rPr lang="hu-HU" sz="2000" dirty="0">
                <a:ea typeface="+mn-lt"/>
                <a:cs typeface="+mn-lt"/>
              </a:rPr>
              <a:t> </a:t>
            </a:r>
            <a:r>
              <a:rPr lang="hu-HU" sz="2000" dirty="0" err="1">
                <a:ea typeface="+mn-lt"/>
                <a:cs typeface="+mn-lt"/>
              </a:rPr>
              <a:t>recognition</a:t>
            </a:r>
            <a:r>
              <a:rPr lang="hu-HU" sz="2000" dirty="0">
                <a:ea typeface="+mn-lt"/>
                <a:cs typeface="+mn-lt"/>
              </a:rPr>
              <a:t> (</a:t>
            </a:r>
            <a:r>
              <a:rPr lang="hu-HU" sz="2000" dirty="0" err="1">
                <a:ea typeface="+mn-lt"/>
                <a:cs typeface="+mn-lt"/>
              </a:rPr>
              <a:t>with</a:t>
            </a:r>
            <a:r>
              <a:rPr lang="hu-HU" sz="2000" dirty="0">
                <a:ea typeface="+mn-lt"/>
                <a:cs typeface="+mn-lt"/>
              </a:rPr>
              <a:t> </a:t>
            </a:r>
            <a:r>
              <a:rPr lang="hu-HU" sz="2000" dirty="0" err="1">
                <a:ea typeface="+mn-lt"/>
                <a:cs typeface="+mn-lt"/>
              </a:rPr>
              <a:t>Handwritten</a:t>
            </a:r>
            <a:r>
              <a:rPr lang="hu-HU" sz="2000" dirty="0">
                <a:ea typeface="+mn-lt"/>
                <a:cs typeface="+mn-lt"/>
              </a:rPr>
              <a:t> Text </a:t>
            </a:r>
            <a:r>
              <a:rPr lang="hu-HU" sz="2000" dirty="0" err="1">
                <a:ea typeface="+mn-lt"/>
                <a:cs typeface="+mn-lt"/>
              </a:rPr>
              <a:t>Recognition</a:t>
            </a:r>
            <a:r>
              <a:rPr lang="hu-HU" sz="2000" dirty="0">
                <a:ea typeface="+mn-lt"/>
                <a:cs typeface="+mn-lt"/>
              </a:rPr>
              <a:t> – HTR)</a:t>
            </a:r>
          </a:p>
          <a:p>
            <a:pPr>
              <a:buAutoNum type="arabicPeriod"/>
            </a:pPr>
            <a:endParaRPr lang="hu-HU" sz="2000" dirty="0">
              <a:cs typeface="Segoe UI"/>
            </a:endParaRPr>
          </a:p>
          <a:p>
            <a:pPr marL="0" indent="0">
              <a:spcBef>
                <a:spcPts val="1200"/>
              </a:spcBef>
              <a:spcAft>
                <a:spcPts val="200"/>
              </a:spcAft>
              <a:buNone/>
            </a:pPr>
            <a:endParaRPr lang="hu-HU" sz="2000" dirty="0">
              <a:cs typeface="Segoe UI"/>
            </a:endParaRPr>
          </a:p>
          <a:p>
            <a:pPr>
              <a:buNone/>
            </a:pPr>
            <a:endParaRPr lang="hu-HU" sz="2000">
              <a:cs typeface="Segoe UI"/>
            </a:endParaRPr>
          </a:p>
          <a:p>
            <a:pPr marL="0" indent="0">
              <a:spcBef>
                <a:spcPts val="1200"/>
              </a:spcBef>
              <a:spcAft>
                <a:spcPts val="200"/>
              </a:spcAft>
              <a:buNone/>
            </a:pPr>
            <a:endParaRPr lang="en-US" sz="1800">
              <a:cs typeface="Segoe UI"/>
            </a:endParaRPr>
          </a:p>
        </p:txBody>
      </p:sp>
      <p:grpSp>
        <p:nvGrpSpPr>
          <p:cNvPr id="23" name="Bottom Right">
            <a:extLst>
              <a:ext uri="{FF2B5EF4-FFF2-40B4-BE49-F238E27FC236}">
                <a16:creationId xmlns:a16="http://schemas.microsoft.com/office/drawing/2014/main" id="{F0A218EB-ECC2-4D0D-9EDC-F5CB062CAD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4" name="Freeform: Shape 23">
              <a:extLst>
                <a:ext uri="{FF2B5EF4-FFF2-40B4-BE49-F238E27FC236}">
                  <a16:creationId xmlns:a16="http://schemas.microsoft.com/office/drawing/2014/main" id="{E419D1C3-874F-4BF6-A356-1EA4A20D4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25" name="Graphic 157">
              <a:extLst>
                <a:ext uri="{FF2B5EF4-FFF2-40B4-BE49-F238E27FC236}">
                  <a16:creationId xmlns:a16="http://schemas.microsoft.com/office/drawing/2014/main" id="{4AC4AE33-203A-4A93-8263-6CC6BB608F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id="{1F15373C-6DCA-4058-94CC-6476950E5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961BE5B1-15E0-484D-8B21-F6BA455B2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81167C23-6882-4551-BF77-DF537E736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50749460-4B9F-4DE4-9931-7B5831D68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A567746C-E54C-4865-ACF1-CD31DD1D8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9E7B0826-2FBE-4B23-B784-BB7CDA8B3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FDF54EDF-BA0A-440F-B20A-2A76BFE15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id="{A53B2ADC-F80C-403E-B1CA-BCFED2CE5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descr="Obrázok, na ktorom je časť staršej knihy v maďarskom jazyku.">
            <a:extLst>
              <a:ext uri="{FF2B5EF4-FFF2-40B4-BE49-F238E27FC236}">
                <a16:creationId xmlns:a16="http://schemas.microsoft.com/office/drawing/2014/main" id="{EA8EC66D-9521-26B5-F320-9946F13E1BD1}"/>
              </a:ext>
            </a:extLst>
          </p:cNvPr>
          <p:cNvPicPr>
            <a:picLocks noChangeAspect="1"/>
          </p:cNvPicPr>
          <p:nvPr/>
        </p:nvPicPr>
        <p:blipFill>
          <a:blip r:embed="rId3"/>
          <a:stretch>
            <a:fillRect/>
          </a:stretch>
        </p:blipFill>
        <p:spPr>
          <a:xfrm>
            <a:off x="9525921" y="1118420"/>
            <a:ext cx="1018255" cy="5358581"/>
          </a:xfrm>
          <a:prstGeom prst="rect">
            <a:avLst/>
          </a:prstGeom>
        </p:spPr>
      </p:pic>
      <p:pic>
        <p:nvPicPr>
          <p:cNvPr id="6" name="Picture 5" descr="Obrázok, na ktorom je časť staršej knihy v maďarskom jazyku.">
            <a:extLst>
              <a:ext uri="{FF2B5EF4-FFF2-40B4-BE49-F238E27FC236}">
                <a16:creationId xmlns:a16="http://schemas.microsoft.com/office/drawing/2014/main" id="{85555560-B9C6-61A0-8C67-2CC43D7C3E8B}"/>
              </a:ext>
            </a:extLst>
          </p:cNvPr>
          <p:cNvPicPr>
            <a:picLocks noChangeAspect="1"/>
          </p:cNvPicPr>
          <p:nvPr/>
        </p:nvPicPr>
        <p:blipFill>
          <a:blip r:embed="rId4"/>
          <a:stretch>
            <a:fillRect/>
          </a:stretch>
        </p:blipFill>
        <p:spPr>
          <a:xfrm>
            <a:off x="10692580" y="1118418"/>
            <a:ext cx="749710" cy="5358582"/>
          </a:xfrm>
          <a:prstGeom prst="rect">
            <a:avLst/>
          </a:prstGeom>
        </p:spPr>
      </p:pic>
      <p:pic>
        <p:nvPicPr>
          <p:cNvPr id="7" name="Picture 6" descr="Obrázok, na ktorom je časť staršej knihy v maďarskom jazyku.&#10;&#10;">
            <a:extLst>
              <a:ext uri="{FF2B5EF4-FFF2-40B4-BE49-F238E27FC236}">
                <a16:creationId xmlns:a16="http://schemas.microsoft.com/office/drawing/2014/main" id="{0D474EA6-4A6D-E4D2-8DE6-0140DDB88A9D}"/>
              </a:ext>
            </a:extLst>
          </p:cNvPr>
          <p:cNvPicPr>
            <a:picLocks noChangeAspect="1"/>
          </p:cNvPicPr>
          <p:nvPr/>
        </p:nvPicPr>
        <p:blipFill>
          <a:blip r:embed="rId5"/>
          <a:stretch>
            <a:fillRect/>
          </a:stretch>
        </p:blipFill>
        <p:spPr>
          <a:xfrm>
            <a:off x="8414375" y="1118420"/>
            <a:ext cx="979929" cy="5420033"/>
          </a:xfrm>
          <a:prstGeom prst="rect">
            <a:avLst/>
          </a:prstGeom>
        </p:spPr>
      </p:pic>
    </p:spTree>
    <p:extLst>
      <p:ext uri="{BB962C8B-B14F-4D97-AF65-F5344CB8AC3E}">
        <p14:creationId xmlns:p14="http://schemas.microsoft.com/office/powerpoint/2010/main" val="4172570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C94E-DA51-41E1-7764-EA987CB37537}"/>
              </a:ext>
            </a:extLst>
          </p:cNvPr>
          <p:cNvSpPr>
            <a:spLocks noGrp="1"/>
          </p:cNvSpPr>
          <p:nvPr>
            <p:ph type="title"/>
          </p:nvPr>
        </p:nvSpPr>
        <p:spPr/>
        <p:txBody>
          <a:bodyPr/>
          <a:lstStyle/>
          <a:p>
            <a:pPr algn="ctr"/>
            <a:r>
              <a:rPr lang="en-US"/>
              <a:t>Thank you for your attention</a:t>
            </a:r>
          </a:p>
        </p:txBody>
      </p:sp>
      <p:sp>
        <p:nvSpPr>
          <p:cNvPr id="5" name="Content Placeholder 4">
            <a:extLst>
              <a:ext uri="{FF2B5EF4-FFF2-40B4-BE49-F238E27FC236}">
                <a16:creationId xmlns:a16="http://schemas.microsoft.com/office/drawing/2014/main" id="{D3B58698-B9B7-FD62-7883-9A4B3FA11A62}"/>
              </a:ext>
            </a:extLst>
          </p:cNvPr>
          <p:cNvSpPr>
            <a:spLocks noGrp="1"/>
          </p:cNvSpPr>
          <p:nvPr>
            <p:ph idx="1"/>
          </p:nvPr>
        </p:nvSpPr>
        <p:spPr/>
        <p:txBody>
          <a:bodyPr vert="horz" lIns="91440" tIns="45720" rIns="91440" bIns="45720" rtlCol="0" anchor="t">
            <a:normAutofit/>
          </a:bodyPr>
          <a:lstStyle/>
          <a:p>
            <a:endParaRPr lang="en-US" dirty="0">
              <a:cs typeface="Segoe UI"/>
            </a:endParaRPr>
          </a:p>
          <a:p>
            <a:endParaRPr lang="en-US" dirty="0">
              <a:cs typeface="Segoe UI"/>
            </a:endParaRPr>
          </a:p>
          <a:p>
            <a:pPr marL="0" indent="0">
              <a:buNone/>
            </a:pPr>
            <a:r>
              <a:rPr lang="en-US" dirty="0">
                <a:cs typeface="Segoe UI"/>
              </a:rPr>
              <a:t>E-mail: </a:t>
            </a:r>
          </a:p>
          <a:p>
            <a:pPr marL="0" indent="0">
              <a:buNone/>
            </a:pPr>
            <a:r>
              <a:rPr lang="en-US" dirty="0">
                <a:cs typeface="Segoe UI"/>
                <a:hlinkClick r:id="rId2"/>
              </a:rPr>
              <a:t>szatucsek.zoltan@mnl.gov.hu</a:t>
            </a:r>
            <a:endParaRPr lang="en-US" dirty="0">
              <a:cs typeface="Segoe UI"/>
            </a:endParaRPr>
          </a:p>
          <a:p>
            <a:pPr marL="0" indent="0">
              <a:buNone/>
            </a:pPr>
            <a:r>
              <a:rPr lang="en-US" dirty="0">
                <a:cs typeface="Segoe UI"/>
                <a:hlinkClick r:id="rId3"/>
              </a:rPr>
              <a:t>szerenyi.ildiko@mnl.gov.hu</a:t>
            </a:r>
            <a:endParaRPr lang="en-US"/>
          </a:p>
          <a:p>
            <a:pPr marL="0" indent="0">
              <a:buNone/>
            </a:pPr>
            <a:r>
              <a:rPr lang="en-US" dirty="0">
                <a:cs typeface="Segoe UI"/>
              </a:rPr>
              <a:t>National Archives of Hungary</a:t>
            </a:r>
          </a:p>
        </p:txBody>
      </p:sp>
    </p:spTree>
    <p:extLst>
      <p:ext uri="{BB962C8B-B14F-4D97-AF65-F5344CB8AC3E}">
        <p14:creationId xmlns:p14="http://schemas.microsoft.com/office/powerpoint/2010/main" val="305647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24504E-C3C5-4AA2-2018-70CD399D67F5}"/>
              </a:ext>
            </a:extLst>
          </p:cNvPr>
          <p:cNvSpPr>
            <a:spLocks noGrp="1"/>
          </p:cNvSpPr>
          <p:nvPr>
            <p:ph type="title"/>
          </p:nvPr>
        </p:nvSpPr>
        <p:spPr/>
        <p:txBody>
          <a:bodyPr>
            <a:normAutofit/>
          </a:bodyPr>
          <a:lstStyle/>
          <a:p>
            <a:r>
              <a:rPr lang="hu-HU" dirty="0"/>
              <a:t>Civil </a:t>
            </a:r>
            <a:r>
              <a:rPr lang="hu-HU" dirty="0" err="1"/>
              <a:t>registers</a:t>
            </a:r>
            <a:endParaRPr lang="en-US" dirty="0" err="1"/>
          </a:p>
        </p:txBody>
      </p:sp>
      <p:sp>
        <p:nvSpPr>
          <p:cNvPr id="3" name="Tartalom helye 2">
            <a:extLst>
              <a:ext uri="{FF2B5EF4-FFF2-40B4-BE49-F238E27FC236}">
                <a16:creationId xmlns:a16="http://schemas.microsoft.com/office/drawing/2014/main" id="{8F7730B5-ED9B-73C7-8E4E-DD22E0CB82AC}"/>
              </a:ext>
            </a:extLst>
          </p:cNvPr>
          <p:cNvSpPr>
            <a:spLocks noGrp="1"/>
          </p:cNvSpPr>
          <p:nvPr>
            <p:ph idx="1"/>
          </p:nvPr>
        </p:nvSpPr>
        <p:spPr>
          <a:xfrm>
            <a:off x="838200" y="1691941"/>
            <a:ext cx="10515600" cy="4485022"/>
          </a:xfrm>
        </p:spPr>
        <p:txBody>
          <a:bodyPr vert="horz" lIns="91440" tIns="45720" rIns="91440" bIns="45720" rtlCol="0" anchor="t">
            <a:normAutofit fontScale="77500" lnSpcReduction="20000"/>
          </a:bodyPr>
          <a:lstStyle/>
          <a:p>
            <a:r>
              <a:rPr lang="hu-HU" dirty="0" err="1">
                <a:ea typeface="+mn-lt"/>
                <a:cs typeface="+mn-lt"/>
              </a:rPr>
              <a:t>Original</a:t>
            </a:r>
            <a:r>
              <a:rPr lang="hu-HU" dirty="0">
                <a:ea typeface="+mn-lt"/>
                <a:cs typeface="+mn-lt"/>
              </a:rPr>
              <a:t> </a:t>
            </a:r>
            <a:r>
              <a:rPr lang="hu-HU" dirty="0" err="1">
                <a:ea typeface="+mn-lt"/>
                <a:cs typeface="+mn-lt"/>
              </a:rPr>
              <a:t>duplicate</a:t>
            </a:r>
            <a:r>
              <a:rPr lang="hu-HU" dirty="0">
                <a:ea typeface="+mn-lt"/>
                <a:cs typeface="+mn-lt"/>
              </a:rPr>
              <a:t> </a:t>
            </a:r>
            <a:r>
              <a:rPr lang="hu-HU" dirty="0" err="1">
                <a:ea typeface="+mn-lt"/>
                <a:cs typeface="+mn-lt"/>
              </a:rPr>
              <a:t>copies</a:t>
            </a:r>
            <a:r>
              <a:rPr lang="hu-HU" dirty="0">
                <a:ea typeface="+mn-lt"/>
                <a:cs typeface="+mn-lt"/>
              </a:rPr>
              <a:t> </a:t>
            </a:r>
            <a:r>
              <a:rPr lang="hu-HU" dirty="0" err="1">
                <a:ea typeface="+mn-lt"/>
                <a:cs typeface="+mn-lt"/>
              </a:rPr>
              <a:t>are</a:t>
            </a:r>
            <a:r>
              <a:rPr lang="hu-HU" dirty="0">
                <a:ea typeface="+mn-lt"/>
                <a:cs typeface="+mn-lt"/>
              </a:rPr>
              <a:t> </a:t>
            </a:r>
            <a:r>
              <a:rPr lang="hu-HU" dirty="0" err="1">
                <a:ea typeface="+mn-lt"/>
                <a:cs typeface="+mn-lt"/>
              </a:rPr>
              <a:t>owned</a:t>
            </a:r>
            <a:r>
              <a:rPr lang="hu-HU" dirty="0">
                <a:ea typeface="+mn-lt"/>
                <a:cs typeface="+mn-lt"/>
              </a:rPr>
              <a:t> </a:t>
            </a:r>
            <a:r>
              <a:rPr lang="hu-HU" dirty="0" err="1">
                <a:ea typeface="+mn-lt"/>
                <a:cs typeface="+mn-lt"/>
              </a:rPr>
              <a:t>by</a:t>
            </a:r>
            <a:r>
              <a:rPr lang="hu-HU" dirty="0">
                <a:ea typeface="+mn-lt"/>
                <a:cs typeface="+mn-lt"/>
              </a:rPr>
              <a:t> </a:t>
            </a:r>
            <a:r>
              <a:rPr lang="hu-HU" dirty="0" err="1">
                <a:ea typeface="+mn-lt"/>
                <a:cs typeface="+mn-lt"/>
              </a:rPr>
              <a:t>the</a:t>
            </a:r>
            <a:r>
              <a:rPr lang="hu-HU" dirty="0">
                <a:ea typeface="+mn-lt"/>
                <a:cs typeface="+mn-lt"/>
              </a:rPr>
              <a:t> National </a:t>
            </a:r>
            <a:r>
              <a:rPr lang="hu-HU" dirty="0" err="1">
                <a:ea typeface="+mn-lt"/>
                <a:cs typeface="+mn-lt"/>
              </a:rPr>
              <a:t>Archives</a:t>
            </a:r>
            <a:r>
              <a:rPr lang="hu-HU" dirty="0">
                <a:ea typeface="+mn-lt"/>
                <a:cs typeface="+mn-lt"/>
              </a:rPr>
              <a:t> of Hungary → </a:t>
            </a:r>
            <a:r>
              <a:rPr lang="hu-HU" dirty="0" err="1">
                <a:ea typeface="+mn-lt"/>
                <a:cs typeface="+mn-lt"/>
              </a:rPr>
              <a:t>freely</a:t>
            </a:r>
            <a:r>
              <a:rPr lang="hu-HU" dirty="0">
                <a:ea typeface="+mn-lt"/>
                <a:cs typeface="+mn-lt"/>
              </a:rPr>
              <a:t> </a:t>
            </a:r>
            <a:r>
              <a:rPr lang="hu-HU" dirty="0" err="1">
                <a:ea typeface="+mn-lt"/>
                <a:cs typeface="+mn-lt"/>
              </a:rPr>
              <a:t>publishable</a:t>
            </a:r>
            <a:r>
              <a:rPr lang="hu-HU" dirty="0">
                <a:ea typeface="+mn-lt"/>
                <a:cs typeface="+mn-lt"/>
              </a:rPr>
              <a:t> </a:t>
            </a:r>
            <a:r>
              <a:rPr lang="hu-HU" dirty="0" err="1">
                <a:ea typeface="+mn-lt"/>
                <a:cs typeface="+mn-lt"/>
              </a:rPr>
              <a:t>on</a:t>
            </a:r>
            <a:r>
              <a:rPr lang="hu-HU" dirty="0">
                <a:ea typeface="+mn-lt"/>
                <a:cs typeface="+mn-lt"/>
              </a:rPr>
              <a:t> </a:t>
            </a:r>
            <a:r>
              <a:rPr lang="hu-HU" dirty="0" err="1">
                <a:ea typeface="+mn-lt"/>
                <a:cs typeface="+mn-lt"/>
              </a:rPr>
              <a:t>the</a:t>
            </a:r>
            <a:r>
              <a:rPr lang="hu-HU" dirty="0">
                <a:ea typeface="+mn-lt"/>
                <a:cs typeface="+mn-lt"/>
              </a:rPr>
              <a:t> </a:t>
            </a:r>
            <a:r>
              <a:rPr lang="hu-HU" b="1" dirty="0" err="1">
                <a:ea typeface="+mn-lt"/>
                <a:cs typeface="+mn-lt"/>
              </a:rPr>
              <a:t>DatabasesOnline</a:t>
            </a:r>
            <a:r>
              <a:rPr lang="hu-HU" dirty="0">
                <a:ea typeface="+mn-lt"/>
                <a:cs typeface="+mn-lt"/>
              </a:rPr>
              <a:t> </a:t>
            </a:r>
            <a:r>
              <a:rPr lang="hu-HU" dirty="0" err="1">
                <a:ea typeface="+mn-lt"/>
                <a:cs typeface="+mn-lt"/>
              </a:rPr>
              <a:t>portal</a:t>
            </a:r>
            <a:r>
              <a:rPr lang="hu-HU" dirty="0">
                <a:ea typeface="+mn-lt"/>
                <a:cs typeface="+mn-lt"/>
              </a:rPr>
              <a:t>, in </a:t>
            </a:r>
            <a:r>
              <a:rPr lang="hu-HU" dirty="0" err="1">
                <a:ea typeface="+mn-lt"/>
                <a:cs typeface="+mn-lt"/>
              </a:rPr>
              <a:t>compliance</a:t>
            </a:r>
            <a:r>
              <a:rPr lang="hu-HU" dirty="0">
                <a:ea typeface="+mn-lt"/>
                <a:cs typeface="+mn-lt"/>
              </a:rPr>
              <a:t> </a:t>
            </a:r>
            <a:r>
              <a:rPr lang="hu-HU" dirty="0" err="1">
                <a:ea typeface="+mn-lt"/>
                <a:cs typeface="+mn-lt"/>
              </a:rPr>
              <a:t>with</a:t>
            </a:r>
            <a:r>
              <a:rPr lang="hu-HU" dirty="0">
                <a:ea typeface="+mn-lt"/>
                <a:cs typeface="+mn-lt"/>
              </a:rPr>
              <a:t> </a:t>
            </a:r>
            <a:r>
              <a:rPr lang="hu-HU" dirty="0" err="1">
                <a:ea typeface="+mn-lt"/>
                <a:cs typeface="+mn-lt"/>
              </a:rPr>
              <a:t>legal</a:t>
            </a:r>
            <a:r>
              <a:rPr lang="hu-HU" dirty="0">
                <a:ea typeface="+mn-lt"/>
                <a:cs typeface="+mn-lt"/>
              </a:rPr>
              <a:t> </a:t>
            </a:r>
            <a:r>
              <a:rPr lang="hu-HU" dirty="0" err="1">
                <a:ea typeface="+mn-lt"/>
                <a:cs typeface="+mn-lt"/>
              </a:rPr>
              <a:t>regulations</a:t>
            </a:r>
            <a:r>
              <a:rPr lang="hu-HU" dirty="0">
                <a:ea typeface="+mn-lt"/>
                <a:cs typeface="+mn-lt"/>
              </a:rPr>
              <a:t> (www.adatbazisokonline.hu)</a:t>
            </a:r>
            <a:endParaRPr lang="hu-HU" dirty="0" err="1">
              <a:cs typeface="Segoe UI"/>
            </a:endParaRPr>
          </a:p>
          <a:p>
            <a:r>
              <a:rPr lang="hu-HU" b="1" dirty="0" err="1">
                <a:ea typeface="+mn-lt"/>
                <a:cs typeface="+mn-lt"/>
              </a:rPr>
              <a:t>Advantages</a:t>
            </a:r>
            <a:r>
              <a:rPr lang="hu-HU" b="1" dirty="0">
                <a:ea typeface="+mn-lt"/>
                <a:cs typeface="+mn-lt"/>
              </a:rPr>
              <a:t> of </a:t>
            </a:r>
            <a:r>
              <a:rPr lang="hu-HU" b="1" dirty="0" err="1">
                <a:ea typeface="+mn-lt"/>
                <a:cs typeface="+mn-lt"/>
              </a:rPr>
              <a:t>processing</a:t>
            </a:r>
            <a:r>
              <a:rPr lang="hu-HU" b="1" dirty="0">
                <a:ea typeface="+mn-lt"/>
                <a:cs typeface="+mn-lt"/>
              </a:rPr>
              <a:t> civil </a:t>
            </a:r>
            <a:r>
              <a:rPr lang="hu-HU" b="1" dirty="0" err="1">
                <a:ea typeface="+mn-lt"/>
                <a:cs typeface="+mn-lt"/>
              </a:rPr>
              <a:t>registers</a:t>
            </a:r>
            <a:r>
              <a:rPr lang="hu-HU" b="1" dirty="0">
                <a:ea typeface="+mn-lt"/>
                <a:cs typeface="+mn-lt"/>
              </a:rPr>
              <a:t>:</a:t>
            </a:r>
          </a:p>
          <a:p>
            <a:r>
              <a:rPr lang="hu-HU" dirty="0">
                <a:ea typeface="+mn-lt"/>
                <a:cs typeface="+mn-lt"/>
              </a:rPr>
              <a:t>Strong </a:t>
            </a:r>
            <a:r>
              <a:rPr lang="hu-HU" dirty="0" err="1">
                <a:ea typeface="+mn-lt"/>
                <a:cs typeface="+mn-lt"/>
              </a:rPr>
              <a:t>research</a:t>
            </a:r>
            <a:r>
              <a:rPr lang="hu-HU" dirty="0">
                <a:ea typeface="+mn-lt"/>
                <a:cs typeface="+mn-lt"/>
              </a:rPr>
              <a:t> interest</a:t>
            </a:r>
            <a:endParaRPr lang="hu-HU" dirty="0"/>
          </a:p>
          <a:p>
            <a:r>
              <a:rPr lang="hu-HU" dirty="0" err="1">
                <a:ea typeface="+mn-lt"/>
                <a:cs typeface="+mn-lt"/>
              </a:rPr>
              <a:t>Unified</a:t>
            </a:r>
            <a:r>
              <a:rPr lang="hu-HU" dirty="0">
                <a:ea typeface="+mn-lt"/>
                <a:cs typeface="+mn-lt"/>
              </a:rPr>
              <a:t>, </a:t>
            </a:r>
            <a:r>
              <a:rPr lang="hu-HU" dirty="0" err="1">
                <a:ea typeface="+mn-lt"/>
                <a:cs typeface="+mn-lt"/>
              </a:rPr>
              <a:t>structured</a:t>
            </a:r>
            <a:r>
              <a:rPr lang="hu-HU" dirty="0">
                <a:ea typeface="+mn-lt"/>
                <a:cs typeface="+mn-lt"/>
              </a:rPr>
              <a:t> </a:t>
            </a:r>
            <a:r>
              <a:rPr lang="hu-HU" dirty="0" err="1">
                <a:ea typeface="+mn-lt"/>
                <a:cs typeface="+mn-lt"/>
              </a:rPr>
              <a:t>format</a:t>
            </a:r>
            <a:endParaRPr lang="hu-HU" dirty="0" err="1"/>
          </a:p>
          <a:p>
            <a:r>
              <a:rPr lang="hu-HU" dirty="0">
                <a:ea typeface="+mn-lt"/>
                <a:cs typeface="+mn-lt"/>
              </a:rPr>
              <a:t>Records in </a:t>
            </a:r>
            <a:r>
              <a:rPr lang="hu-HU" dirty="0" err="1">
                <a:ea typeface="+mn-lt"/>
                <a:cs typeface="+mn-lt"/>
              </a:rPr>
              <a:t>Hungarian</a:t>
            </a:r>
            <a:endParaRPr lang="hu-HU" dirty="0" err="1"/>
          </a:p>
          <a:p>
            <a:r>
              <a:rPr lang="hu-HU" dirty="0">
                <a:ea typeface="+mn-lt"/>
                <a:cs typeface="+mn-lt"/>
              </a:rPr>
              <a:t>Both </a:t>
            </a:r>
            <a:r>
              <a:rPr lang="hu-HU" dirty="0" err="1">
                <a:ea typeface="+mn-lt"/>
                <a:cs typeface="+mn-lt"/>
              </a:rPr>
              <a:t>protocol-style</a:t>
            </a:r>
            <a:r>
              <a:rPr lang="hu-HU" dirty="0">
                <a:ea typeface="+mn-lt"/>
                <a:cs typeface="+mn-lt"/>
              </a:rPr>
              <a:t> and </a:t>
            </a:r>
            <a:r>
              <a:rPr lang="hu-HU" dirty="0" err="1">
                <a:ea typeface="+mn-lt"/>
                <a:cs typeface="+mn-lt"/>
              </a:rPr>
              <a:t>tabular</a:t>
            </a:r>
            <a:r>
              <a:rPr lang="hu-HU" dirty="0">
                <a:ea typeface="+mn-lt"/>
                <a:cs typeface="+mn-lt"/>
              </a:rPr>
              <a:t> </a:t>
            </a:r>
            <a:r>
              <a:rPr lang="hu-HU" dirty="0" err="1">
                <a:ea typeface="+mn-lt"/>
                <a:cs typeface="+mn-lt"/>
              </a:rPr>
              <a:t>formats</a:t>
            </a:r>
            <a:r>
              <a:rPr lang="hu-HU" dirty="0">
                <a:ea typeface="+mn-lt"/>
                <a:cs typeface="+mn-lt"/>
              </a:rPr>
              <a:t> → </a:t>
            </a:r>
            <a:r>
              <a:rPr lang="hu-HU" dirty="0" err="1">
                <a:ea typeface="+mn-lt"/>
                <a:cs typeface="+mn-lt"/>
              </a:rPr>
              <a:t>processed</a:t>
            </a:r>
            <a:r>
              <a:rPr lang="hu-HU" dirty="0">
                <a:ea typeface="+mn-lt"/>
                <a:cs typeface="+mn-lt"/>
              </a:rPr>
              <a:t> in parallel</a:t>
            </a:r>
            <a:endParaRPr lang="hu-HU" dirty="0"/>
          </a:p>
          <a:p>
            <a:r>
              <a:rPr lang="hu-HU" b="1" dirty="0">
                <a:ea typeface="+mn-lt"/>
                <a:cs typeface="+mn-lt"/>
              </a:rPr>
              <a:t>Time </a:t>
            </a:r>
            <a:r>
              <a:rPr lang="hu-HU" b="1" dirty="0" err="1">
                <a:ea typeface="+mn-lt"/>
                <a:cs typeface="+mn-lt"/>
              </a:rPr>
              <a:t>span</a:t>
            </a:r>
            <a:r>
              <a:rPr lang="hu-HU" b="1" dirty="0">
                <a:ea typeface="+mn-lt"/>
                <a:cs typeface="+mn-lt"/>
              </a:rPr>
              <a:t>:</a:t>
            </a:r>
            <a:r>
              <a:rPr lang="hu-HU" dirty="0">
                <a:ea typeface="+mn-lt"/>
                <a:cs typeface="+mn-lt"/>
              </a:rPr>
              <a:t> 1895–1980</a:t>
            </a:r>
            <a:endParaRPr lang="hu-HU" dirty="0"/>
          </a:p>
          <a:p>
            <a:r>
              <a:rPr lang="hu-HU" b="1" dirty="0" err="1">
                <a:ea typeface="+mn-lt"/>
                <a:cs typeface="+mn-lt"/>
              </a:rPr>
              <a:t>Scope</a:t>
            </a:r>
            <a:r>
              <a:rPr lang="hu-HU" b="1" dirty="0">
                <a:ea typeface="+mn-lt"/>
                <a:cs typeface="+mn-lt"/>
              </a:rPr>
              <a:t>:</a:t>
            </a:r>
            <a:r>
              <a:rPr lang="hu-HU" dirty="0">
                <a:ea typeface="+mn-lt"/>
                <a:cs typeface="+mn-lt"/>
              </a:rPr>
              <a:t> 37,611 </a:t>
            </a:r>
            <a:r>
              <a:rPr lang="hu-HU" dirty="0" err="1">
                <a:ea typeface="+mn-lt"/>
                <a:cs typeface="+mn-lt"/>
              </a:rPr>
              <a:t>volumes</a:t>
            </a:r>
            <a:r>
              <a:rPr lang="hu-HU" dirty="0">
                <a:ea typeface="+mn-lt"/>
                <a:cs typeface="+mn-lt"/>
              </a:rPr>
              <a:t> </a:t>
            </a:r>
            <a:r>
              <a:rPr lang="hu-HU" dirty="0" err="1">
                <a:ea typeface="+mn-lt"/>
                <a:cs typeface="+mn-lt"/>
              </a:rPr>
              <a:t>from</a:t>
            </a:r>
            <a:r>
              <a:rPr lang="hu-HU" dirty="0">
                <a:ea typeface="+mn-lt"/>
                <a:cs typeface="+mn-lt"/>
              </a:rPr>
              <a:t> 3,422 </a:t>
            </a:r>
            <a:r>
              <a:rPr lang="hu-HU" dirty="0" err="1">
                <a:ea typeface="+mn-lt"/>
                <a:cs typeface="+mn-lt"/>
              </a:rPr>
              <a:t>settlements</a:t>
            </a:r>
            <a:r>
              <a:rPr lang="hu-HU" dirty="0">
                <a:ea typeface="+mn-lt"/>
                <a:cs typeface="+mn-lt"/>
              </a:rPr>
              <a:t> in Hungary</a:t>
            </a:r>
            <a:endParaRPr lang="hu-HU" dirty="0"/>
          </a:p>
          <a:p>
            <a:r>
              <a:rPr lang="hu-HU" b="1" dirty="0" err="1">
                <a:ea typeface="+mn-lt"/>
                <a:cs typeface="+mn-lt"/>
              </a:rPr>
              <a:t>Digitization</a:t>
            </a:r>
            <a:r>
              <a:rPr lang="hu-HU" b="1" dirty="0">
                <a:ea typeface="+mn-lt"/>
                <a:cs typeface="+mn-lt"/>
              </a:rPr>
              <a:t> output:</a:t>
            </a:r>
            <a:r>
              <a:rPr lang="hu-HU" dirty="0">
                <a:ea typeface="+mn-lt"/>
                <a:cs typeface="+mn-lt"/>
              </a:rPr>
              <a:t> </a:t>
            </a:r>
            <a:r>
              <a:rPr lang="hu-HU" dirty="0" err="1">
                <a:ea typeface="+mn-lt"/>
                <a:cs typeface="+mn-lt"/>
              </a:rPr>
              <a:t>approx</a:t>
            </a:r>
            <a:r>
              <a:rPr lang="hu-HU" dirty="0">
                <a:ea typeface="+mn-lt"/>
                <a:cs typeface="+mn-lt"/>
              </a:rPr>
              <a:t>. 22 </a:t>
            </a:r>
            <a:r>
              <a:rPr lang="hu-HU" dirty="0" err="1">
                <a:ea typeface="+mn-lt"/>
                <a:cs typeface="+mn-lt"/>
              </a:rPr>
              <a:t>million</a:t>
            </a:r>
            <a:r>
              <a:rPr lang="hu-HU" dirty="0">
                <a:ea typeface="+mn-lt"/>
                <a:cs typeface="+mn-lt"/>
              </a:rPr>
              <a:t> </a:t>
            </a:r>
            <a:r>
              <a:rPr lang="hu-HU" dirty="0" err="1">
                <a:ea typeface="+mn-lt"/>
                <a:cs typeface="+mn-lt"/>
              </a:rPr>
              <a:t>images</a:t>
            </a:r>
            <a:r>
              <a:rPr lang="hu-HU" dirty="0">
                <a:ea typeface="+mn-lt"/>
                <a:cs typeface="+mn-lt"/>
              </a:rPr>
              <a:t> </a:t>
            </a:r>
            <a:r>
              <a:rPr lang="hu-HU" dirty="0" err="1">
                <a:ea typeface="+mn-lt"/>
                <a:cs typeface="+mn-lt"/>
              </a:rPr>
              <a:t>expected</a:t>
            </a:r>
            <a:endParaRPr lang="hu-HU" dirty="0" err="1"/>
          </a:p>
          <a:p>
            <a:endParaRPr lang="hu-HU" dirty="0">
              <a:cs typeface="Segoe UI"/>
            </a:endParaRPr>
          </a:p>
          <a:p>
            <a:pPr lvl="1">
              <a:buFont typeface="Courier New" panose="020B0504020202020204" pitchFamily="34" charset="0"/>
              <a:buChar char="o"/>
            </a:pPr>
            <a:endParaRPr lang="hu-HU" dirty="0">
              <a:cs typeface="Segoe UI"/>
            </a:endParaRPr>
          </a:p>
          <a:p>
            <a:endParaRPr lang="hu-HU">
              <a:cs typeface="Segoe UI"/>
            </a:endParaRPr>
          </a:p>
        </p:txBody>
      </p:sp>
    </p:spTree>
    <p:extLst>
      <p:ext uri="{BB962C8B-B14F-4D97-AF65-F5344CB8AC3E}">
        <p14:creationId xmlns:p14="http://schemas.microsoft.com/office/powerpoint/2010/main" val="422558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11CE-A2F9-74E9-3C66-CD27EB8DAC73}"/>
              </a:ext>
            </a:extLst>
          </p:cNvPr>
          <p:cNvSpPr>
            <a:spLocks noGrp="1"/>
          </p:cNvSpPr>
          <p:nvPr>
            <p:ph type="title"/>
          </p:nvPr>
        </p:nvSpPr>
        <p:spPr/>
        <p:txBody>
          <a:bodyPr>
            <a:normAutofit/>
          </a:bodyPr>
          <a:lstStyle/>
          <a:p>
            <a:pPr algn="ctr"/>
            <a:r>
              <a:rPr lang="hu-HU" sz="2800" b="1" err="1">
                <a:latin typeface="Segoe UI"/>
                <a:cs typeface="Segoe UI"/>
              </a:rPr>
              <a:t>Collaboration</a:t>
            </a:r>
            <a:endParaRPr lang="en-US" sz="2800" err="1"/>
          </a:p>
        </p:txBody>
      </p:sp>
      <p:sp>
        <p:nvSpPr>
          <p:cNvPr id="3" name="Content Placeholder 2">
            <a:extLst>
              <a:ext uri="{FF2B5EF4-FFF2-40B4-BE49-F238E27FC236}">
                <a16:creationId xmlns:a16="http://schemas.microsoft.com/office/drawing/2014/main" id="{B77842B4-E9D9-C44E-022C-1C6D50D9694F}"/>
              </a:ext>
            </a:extLst>
          </p:cNvPr>
          <p:cNvSpPr>
            <a:spLocks noGrp="1"/>
          </p:cNvSpPr>
          <p:nvPr>
            <p:ph idx="1"/>
          </p:nvPr>
        </p:nvSpPr>
        <p:spPr/>
        <p:txBody>
          <a:bodyPr vert="horz" lIns="91440" tIns="45720" rIns="91440" bIns="45720" rtlCol="0" anchor="t">
            <a:normAutofit/>
          </a:bodyPr>
          <a:lstStyle/>
          <a:p>
            <a:endParaRPr lang="hu-HU" sz="1800" b="1" dirty="0">
              <a:solidFill>
                <a:srgbClr val="201449"/>
              </a:solidFill>
              <a:cs typeface="Segoe UI"/>
            </a:endParaRPr>
          </a:p>
          <a:p>
            <a:endParaRPr lang="hu-HU" sz="1800" dirty="0">
              <a:cs typeface="Segoe UI"/>
            </a:endParaRPr>
          </a:p>
          <a:p>
            <a:pPr>
              <a:lnSpc>
                <a:spcPct val="100000"/>
              </a:lnSpc>
            </a:pPr>
            <a:endParaRPr lang="hu-HU" sz="1800" dirty="0">
              <a:cs typeface="Segoe UI"/>
            </a:endParaRPr>
          </a:p>
        </p:txBody>
      </p:sp>
      <p:sp>
        <p:nvSpPr>
          <p:cNvPr id="4" name="TextBox 3">
            <a:extLst>
              <a:ext uri="{FF2B5EF4-FFF2-40B4-BE49-F238E27FC236}">
                <a16:creationId xmlns:a16="http://schemas.microsoft.com/office/drawing/2014/main" id="{A06F8887-F7D7-E6E5-B1B0-76A51DBCD6C9}"/>
              </a:ext>
            </a:extLst>
          </p:cNvPr>
          <p:cNvSpPr txBox="1"/>
          <p:nvPr/>
        </p:nvSpPr>
        <p:spPr>
          <a:xfrm>
            <a:off x="4465608" y="2769079"/>
            <a:ext cx="7085160"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cs typeface="Segoe UI"/>
            </a:endParaRPr>
          </a:p>
          <a:p>
            <a:pPr marL="228600" indent="-228600">
              <a:buFont typeface=""/>
              <a:buChar char="•"/>
            </a:pPr>
            <a:r>
              <a:rPr lang="en-US" sz="2400" dirty="0"/>
              <a:t>Volunteers from MACSE (Hungarian Society for Family History Research)</a:t>
            </a:r>
            <a:endParaRPr lang="en-US" sz="2400" dirty="0">
              <a:cs typeface="Segoe UI"/>
            </a:endParaRPr>
          </a:p>
          <a:p>
            <a:pPr marL="228600" indent="-228600">
              <a:buFont typeface=""/>
              <a:buChar char="•"/>
            </a:pPr>
            <a:r>
              <a:rPr lang="en-US" sz="2400" dirty="0"/>
              <a:t>High level of genealogical expertise</a:t>
            </a:r>
            <a:endParaRPr lang="en-US" sz="2400" dirty="0">
              <a:cs typeface="Segoe UI"/>
            </a:endParaRPr>
          </a:p>
          <a:p>
            <a:pPr marL="228600" indent="-228600">
              <a:buFont typeface=""/>
              <a:buChar char="•"/>
            </a:pPr>
            <a:r>
              <a:rPr lang="en-US" sz="2400" dirty="0"/>
              <a:t>Demonstrated commitment and dedication</a:t>
            </a:r>
            <a:endParaRPr lang="en-US" sz="2400" dirty="0">
              <a:cs typeface="Segoe UI"/>
            </a:endParaRPr>
          </a:p>
          <a:p>
            <a:pPr marL="228600" indent="-228600">
              <a:buFont typeface=""/>
              <a:buChar char="•"/>
            </a:pPr>
            <a:r>
              <a:rPr lang="en-US" sz="2400" dirty="0"/>
              <a:t>Provided significant support to project workflows</a:t>
            </a:r>
            <a:endParaRPr lang="en-US" sz="2400" dirty="0">
              <a:cs typeface="Segoe UI"/>
            </a:endParaRPr>
          </a:p>
        </p:txBody>
      </p:sp>
      <p:pic>
        <p:nvPicPr>
          <p:cNvPr id="6" name="Picture 5" descr="Obrázok, na ktorom je logo Maďarskej spoločnosti pre rodopisný výskum rodín. Logo má červenú a zelenú farbu, obsahuje aj názov spoločnosti v maďarskom, anglickom, nemeckom a slovenskom jazyku. ">
            <a:extLst>
              <a:ext uri="{FF2B5EF4-FFF2-40B4-BE49-F238E27FC236}">
                <a16:creationId xmlns:a16="http://schemas.microsoft.com/office/drawing/2014/main" id="{F9800CCC-CFBE-BFB1-42E0-D14750E0F7F1}"/>
              </a:ext>
            </a:extLst>
          </p:cNvPr>
          <p:cNvPicPr>
            <a:picLocks noChangeAspect="1"/>
          </p:cNvPicPr>
          <p:nvPr/>
        </p:nvPicPr>
        <p:blipFill>
          <a:blip r:embed="rId3"/>
          <a:stretch>
            <a:fillRect/>
          </a:stretch>
        </p:blipFill>
        <p:spPr>
          <a:xfrm>
            <a:off x="899" y="1429020"/>
            <a:ext cx="12190202" cy="1325772"/>
          </a:xfrm>
          <a:prstGeom prst="rect">
            <a:avLst/>
          </a:prstGeom>
        </p:spPr>
      </p:pic>
      <p:pic>
        <p:nvPicPr>
          <p:cNvPr id="8" name="Picture 7" descr="Obrázok, ktorý znázorňuje pozitívny vzťah k dobrovoľníctvu. Tvoria ho dve ruky vytvárajúce spojením symbol srdca, pričom ruky sú utvorení z pozitívne ladených prídavných mien.">
            <a:extLst>
              <a:ext uri="{FF2B5EF4-FFF2-40B4-BE49-F238E27FC236}">
                <a16:creationId xmlns:a16="http://schemas.microsoft.com/office/drawing/2014/main" id="{EB58EBD3-0CE2-C45C-F2D2-D8A5EA81C26C}"/>
              </a:ext>
            </a:extLst>
          </p:cNvPr>
          <p:cNvPicPr>
            <a:picLocks noChangeAspect="1"/>
          </p:cNvPicPr>
          <p:nvPr/>
        </p:nvPicPr>
        <p:blipFill>
          <a:blip r:embed="rId4"/>
          <a:stretch>
            <a:fillRect/>
          </a:stretch>
        </p:blipFill>
        <p:spPr>
          <a:xfrm rot="300000">
            <a:off x="405068" y="3806089"/>
            <a:ext cx="3847923" cy="22168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69635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C4B09A-DD35-A511-ADF8-C23ADCDD23F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D6D03C0-2B62-45F3-595C-A4ACA22FE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81B6356A-9035-A311-853C-A4C809D8F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91DA512A-FE72-07F6-5D0F-EDAA859DB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615C1C7E-C382-693C-42F7-59E4B0A76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A8B14DD8-DD0E-9566-0E74-E280FB02F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BDB29BF0-1AD4-A629-0F27-B901E2554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B95034D-5BC9-BC1A-FC12-CB189F0A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2AA2EE4B-FC55-7C89-3001-9A995852C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88AB9141-80CE-FEC9-FE11-B9B4687AD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C0ACFAF0-D9B1-751B-DDBE-CCE3C7D6B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281A6780-F0B7-CB42-EF7B-A53AD06BA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A91A4FE4-A480-5E9C-A460-4A4ABBD40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27" name="Graphic 157">
            <a:extLst>
              <a:ext uri="{FF2B5EF4-FFF2-40B4-BE49-F238E27FC236}">
                <a16:creationId xmlns:a16="http://schemas.microsoft.com/office/drawing/2014/main" id="{35F26F05-FD38-3817-CF87-E9BF599EA2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BF2517D4-8396-5BC8-D2C8-7972416A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AF4F4C40-D91D-A079-4A3D-F4B20B07B1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3BE9C200-3727-9065-CF7E-4C45FCFA6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E59F14A4-A33E-0ECC-33E8-5B410B0640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3E6B8FF3-A858-8952-B1B7-375DA0B7C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776FD62-0DAF-2F13-CFAE-3083105B32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C07EFA87-B604-4AF3-2725-032182701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19A07DBF-C1C9-4A73-CC31-E36CDD35E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BE1188F9-0072-C0A0-9007-B7FF8E64E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96586E87-4690-A67E-7A31-0B66C2D09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Obrázok, na ktorom je nejasný, zle viditeľný text v maďarskom jazyku. &#10;">
            <a:extLst>
              <a:ext uri="{FF2B5EF4-FFF2-40B4-BE49-F238E27FC236}">
                <a16:creationId xmlns:a16="http://schemas.microsoft.com/office/drawing/2014/main" id="{A7C50AEB-25BB-99BA-78EC-DF300F17E51F}"/>
              </a:ext>
            </a:extLst>
          </p:cNvPr>
          <p:cNvPicPr>
            <a:picLocks noGrp="1" noChangeAspect="1"/>
          </p:cNvPicPr>
          <p:nvPr>
            <p:ph idx="1"/>
          </p:nvPr>
        </p:nvPicPr>
        <p:blipFill>
          <a:blip r:embed="rId3">
            <a:alphaModFix amt="70000"/>
          </a:blip>
          <a:srcRect l="3418"/>
          <a:stretch/>
        </p:blipFill>
        <p:spPr>
          <a:xfrm>
            <a:off x="20" y="10"/>
            <a:ext cx="6095980" cy="6856614"/>
          </a:xfrm>
          <a:prstGeom prst="rect">
            <a:avLst/>
          </a:prstGeom>
        </p:spPr>
      </p:pic>
      <p:pic>
        <p:nvPicPr>
          <p:cNvPr id="5" name="Picture 4" descr="Obrázok, na ktorom je text v maďarskom jazyku. ">
            <a:extLst>
              <a:ext uri="{FF2B5EF4-FFF2-40B4-BE49-F238E27FC236}">
                <a16:creationId xmlns:a16="http://schemas.microsoft.com/office/drawing/2014/main" id="{B23D80FC-6964-B870-212B-5668D626E8AB}"/>
              </a:ext>
            </a:extLst>
          </p:cNvPr>
          <p:cNvPicPr>
            <a:picLocks noChangeAspect="1"/>
          </p:cNvPicPr>
          <p:nvPr/>
        </p:nvPicPr>
        <p:blipFill>
          <a:blip r:embed="rId4">
            <a:alphaModFix amt="70000"/>
          </a:blip>
          <a:srcRect l="3362" r="3" b="3"/>
          <a:stretch/>
        </p:blipFill>
        <p:spPr>
          <a:xfrm>
            <a:off x="6096000" y="10"/>
            <a:ext cx="6096000" cy="6856614"/>
          </a:xfrm>
          <a:prstGeom prst="rect">
            <a:avLst/>
          </a:prstGeom>
        </p:spPr>
      </p:pic>
      <p:grpSp>
        <p:nvGrpSpPr>
          <p:cNvPr id="42" name="Bottom Right">
            <a:extLst>
              <a:ext uri="{FF2B5EF4-FFF2-40B4-BE49-F238E27FC236}">
                <a16:creationId xmlns:a16="http://schemas.microsoft.com/office/drawing/2014/main" id="{7A179C32-EE70-AD2D-E6C4-8F7F1EFF5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3" name="Graphic 157">
              <a:extLst>
                <a:ext uri="{FF2B5EF4-FFF2-40B4-BE49-F238E27FC236}">
                  <a16:creationId xmlns:a16="http://schemas.microsoft.com/office/drawing/2014/main" id="{8A583C84-8675-F5CA-563E-A83D038AAB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5" name="Freeform: Shape 44">
                <a:extLst>
                  <a:ext uri="{FF2B5EF4-FFF2-40B4-BE49-F238E27FC236}">
                    <a16:creationId xmlns:a16="http://schemas.microsoft.com/office/drawing/2014/main" id="{DFF5CBF7-488A-817F-CA3A-CD605FF32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D9FC7D2A-DB02-CF01-3B71-646886E47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3B755F7F-A30C-379D-C329-1C06062ED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8BEDC936-568D-EE24-0BAC-3EBFB3060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64E244CB-450F-87F3-7A22-2CFA33B22A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7F1A3FFE-D77E-2A50-3358-E0AA5CB31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9405B709-4E38-36DA-44D0-999F8BBD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4" name="Freeform: Shape 43">
              <a:extLst>
                <a:ext uri="{FF2B5EF4-FFF2-40B4-BE49-F238E27FC236}">
                  <a16:creationId xmlns:a16="http://schemas.microsoft.com/office/drawing/2014/main" id="{1261D1AE-9D2E-9A72-7D59-55AD88F3B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3" name="Footer Placeholder 42">
            <a:extLst>
              <a:ext uri="{FF2B5EF4-FFF2-40B4-BE49-F238E27FC236}">
                <a16:creationId xmlns:a16="http://schemas.microsoft.com/office/drawing/2014/main" id="{8C19314B-8917-ECA9-B924-C4974B3E6B7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55" name="Top Left">
            <a:extLst>
              <a:ext uri="{FF2B5EF4-FFF2-40B4-BE49-F238E27FC236}">
                <a16:creationId xmlns:a16="http://schemas.microsoft.com/office/drawing/2014/main" id="{F6B464FE-FB8E-A3A0-9D1E-40E36D4B1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56" name="Freeform: Shape 55">
              <a:extLst>
                <a:ext uri="{FF2B5EF4-FFF2-40B4-BE49-F238E27FC236}">
                  <a16:creationId xmlns:a16="http://schemas.microsoft.com/office/drawing/2014/main" id="{48E42E52-DEF7-32B8-D6A6-5CD5C1AEE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F98817B7-507D-D797-C07F-042400548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58" name="Graphic 3">
              <a:extLst>
                <a:ext uri="{FF2B5EF4-FFF2-40B4-BE49-F238E27FC236}">
                  <a16:creationId xmlns:a16="http://schemas.microsoft.com/office/drawing/2014/main" id="{8DBD7FA7-C280-11DC-B222-F9EE747C82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69" name="Freeform: Shape 68">
                <a:extLst>
                  <a:ext uri="{FF2B5EF4-FFF2-40B4-BE49-F238E27FC236}">
                    <a16:creationId xmlns:a16="http://schemas.microsoft.com/office/drawing/2014/main" id="{F83F86C2-9FA5-7973-CBFE-C494727D0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id="{7E80073C-4A59-8F33-C37E-706AF0F61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BCF5EFE5-CA6E-E638-0959-4E1539A57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72" name="Freeform: Shape 71">
                <a:extLst>
                  <a:ext uri="{FF2B5EF4-FFF2-40B4-BE49-F238E27FC236}">
                    <a16:creationId xmlns:a16="http://schemas.microsoft.com/office/drawing/2014/main" id="{09D542E1-0500-D82D-D3A1-4ADCF9AA7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id="{83EE4823-42B6-1DA1-5D8F-D0C2ABECA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59" name="Freeform: Shape 58">
              <a:extLst>
                <a:ext uri="{FF2B5EF4-FFF2-40B4-BE49-F238E27FC236}">
                  <a16:creationId xmlns:a16="http://schemas.microsoft.com/office/drawing/2014/main" id="{1885A10B-768A-0DAD-7FA6-F9B425D76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1AB852E0-7976-4EAF-7202-0242DC6DC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7ED72888-7A94-0900-5B1A-9ED2BDEA9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DF48EBA2-CBA5-3143-6B59-6441B6C58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D0138C02-79EE-C471-FF02-D3A2FB9E0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AB1A166D-FD4B-DB3F-34E4-FA2C005FC5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5EF28B06-D720-10AD-1AB3-815C158B0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id="{94C87C79-605E-076F-9DBD-69790A8E7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id="{E3D50146-41E0-61D6-E233-9F0B6E1C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8" name="Freeform: Shape 67">
              <a:extLst>
                <a:ext uri="{FF2B5EF4-FFF2-40B4-BE49-F238E27FC236}">
                  <a16:creationId xmlns:a16="http://schemas.microsoft.com/office/drawing/2014/main" id="{2CF46DB0-0FB1-235A-FC66-38E3F7D20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641D3CC8-9978-78A8-A13B-9A43CC519E72}"/>
              </a:ext>
            </a:extLst>
          </p:cNvPr>
          <p:cNvSpPr>
            <a:spLocks noGrp="1"/>
          </p:cNvSpPr>
          <p:nvPr>
            <p:ph type="title"/>
          </p:nvPr>
        </p:nvSpPr>
        <p:spPr>
          <a:xfrm>
            <a:off x="994404" y="731041"/>
            <a:ext cx="10191942" cy="3173034"/>
          </a:xfrm>
        </p:spPr>
        <p:txBody>
          <a:bodyPr vert="horz" lIns="91440" tIns="45720" rIns="91440" bIns="45720" rtlCol="0" anchor="b">
            <a:normAutofit/>
          </a:bodyPr>
          <a:lstStyle/>
          <a:p>
            <a:pPr algn="ctr"/>
            <a:r>
              <a:rPr lang="en-US" sz="6600" dirty="0">
                <a:solidFill>
                  <a:srgbClr val="FFFFFF"/>
                </a:solidFill>
              </a:rPr>
              <a:t>Informational pages of the published databases</a:t>
            </a:r>
            <a:br>
              <a:rPr lang="en-US" sz="6600" dirty="0">
                <a:solidFill>
                  <a:srgbClr val="FFFFFF"/>
                </a:solidFill>
              </a:rPr>
            </a:br>
            <a:endParaRPr lang="en-US" sz="6600" kern="1200" dirty="0">
              <a:solidFill>
                <a:srgbClr val="FFFFFF"/>
              </a:solidFill>
              <a:latin typeface="+mj-lt"/>
            </a:endParaRPr>
          </a:p>
        </p:txBody>
      </p:sp>
      <p:grpSp>
        <p:nvGrpSpPr>
          <p:cNvPr id="75" name="Cross">
            <a:extLst>
              <a:ext uri="{FF2B5EF4-FFF2-40B4-BE49-F238E27FC236}">
                <a16:creationId xmlns:a16="http://schemas.microsoft.com/office/drawing/2014/main" id="{FE027A6F-8F2A-F2DA-9946-5C8A13F40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76" name="Straight Connector 75">
              <a:extLst>
                <a:ext uri="{FF2B5EF4-FFF2-40B4-BE49-F238E27FC236}">
                  <a16:creationId xmlns:a16="http://schemas.microsoft.com/office/drawing/2014/main" id="{2FF35B03-B012-5E3C-F8EC-A7CF3B5A8B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7" name="Straight Connector 76">
              <a:extLst>
                <a:ext uri="{FF2B5EF4-FFF2-40B4-BE49-F238E27FC236}">
                  <a16:creationId xmlns:a16="http://schemas.microsoft.com/office/drawing/2014/main" id="{E01B63FB-A748-4046-C115-3A3CAF506D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70443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1A8D-6C20-08A9-A507-3336B3CEFABA}"/>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CE0C7650-B002-D5C0-02D4-143D65B91B49}"/>
              </a:ext>
            </a:extLst>
          </p:cNvPr>
          <p:cNvSpPr>
            <a:spLocks noGrp="1"/>
          </p:cNvSpPr>
          <p:nvPr>
            <p:ph type="title"/>
          </p:nvPr>
        </p:nvSpPr>
        <p:spPr/>
        <p:txBody>
          <a:bodyPr>
            <a:normAutofit/>
          </a:bodyPr>
          <a:lstStyle/>
          <a:p>
            <a:r>
              <a:rPr lang="hu-HU" dirty="0" err="1">
                <a:solidFill>
                  <a:srgbClr val="201449"/>
                </a:solidFill>
                <a:latin typeface="Rockwell"/>
                <a:ea typeface="Calibri"/>
                <a:cs typeface="Calibri"/>
              </a:rPr>
              <a:t>Digitization</a:t>
            </a:r>
            <a:r>
              <a:rPr lang="hu-HU" dirty="0">
                <a:solidFill>
                  <a:srgbClr val="201449"/>
                </a:solidFill>
                <a:latin typeface="Rockwell"/>
                <a:ea typeface="Calibri"/>
                <a:cs typeface="Calibri"/>
              </a:rPr>
              <a:t> and Image-</a:t>
            </a:r>
            <a:r>
              <a:rPr lang="hu-HU" dirty="0" err="1">
                <a:solidFill>
                  <a:srgbClr val="201449"/>
                </a:solidFill>
                <a:latin typeface="Rockwell"/>
                <a:ea typeface="Calibri"/>
                <a:cs typeface="Calibri"/>
              </a:rPr>
              <a:t>Based</a:t>
            </a:r>
            <a:r>
              <a:rPr lang="hu-HU" dirty="0">
                <a:solidFill>
                  <a:srgbClr val="201449"/>
                </a:solidFill>
                <a:latin typeface="Rockwell"/>
                <a:ea typeface="Calibri"/>
                <a:cs typeface="Calibri"/>
              </a:rPr>
              <a:t> Access</a:t>
            </a:r>
            <a:endParaRPr lang="hu-HU" dirty="0">
              <a:ea typeface="Calibri"/>
              <a:cs typeface="Calibri"/>
            </a:endParaRPr>
          </a:p>
        </p:txBody>
      </p:sp>
      <p:sp>
        <p:nvSpPr>
          <p:cNvPr id="3" name="Tartalom helye 2">
            <a:extLst>
              <a:ext uri="{FF2B5EF4-FFF2-40B4-BE49-F238E27FC236}">
                <a16:creationId xmlns:a16="http://schemas.microsoft.com/office/drawing/2014/main" id="{B5CEE49E-214E-8B2E-6785-37DFC981FDEB}"/>
              </a:ext>
            </a:extLst>
          </p:cNvPr>
          <p:cNvSpPr>
            <a:spLocks noGrp="1"/>
          </p:cNvSpPr>
          <p:nvPr>
            <p:ph idx="1"/>
          </p:nvPr>
        </p:nvSpPr>
        <p:spPr>
          <a:xfrm>
            <a:off x="838200" y="1691941"/>
            <a:ext cx="10515600" cy="4485022"/>
          </a:xfrm>
        </p:spPr>
        <p:txBody>
          <a:bodyPr vert="horz" lIns="91440" tIns="45720" rIns="91440" bIns="45720" rtlCol="0" anchor="t">
            <a:normAutofit/>
          </a:bodyPr>
          <a:lstStyle/>
          <a:p>
            <a:r>
              <a:rPr lang="hu-HU" dirty="0" err="1">
                <a:ea typeface="+mn-lt"/>
                <a:cs typeface="+mn-lt"/>
              </a:rPr>
              <a:t>Nationwide</a:t>
            </a:r>
            <a:r>
              <a:rPr lang="hu-HU" dirty="0">
                <a:ea typeface="+mn-lt"/>
                <a:cs typeface="+mn-lt"/>
              </a:rPr>
              <a:t> </a:t>
            </a:r>
            <a:r>
              <a:rPr lang="hu-HU" dirty="0" err="1">
                <a:ea typeface="+mn-lt"/>
                <a:cs typeface="+mn-lt"/>
              </a:rPr>
              <a:t>digitization</a:t>
            </a:r>
            <a:r>
              <a:rPr lang="hu-HU" dirty="0">
                <a:ea typeface="+mn-lt"/>
                <a:cs typeface="+mn-lt"/>
              </a:rPr>
              <a:t> in </a:t>
            </a:r>
            <a:r>
              <a:rPr lang="hu-HU" dirty="0" err="1">
                <a:ea typeface="+mn-lt"/>
                <a:cs typeface="+mn-lt"/>
              </a:rPr>
              <a:t>progress</a:t>
            </a:r>
            <a:r>
              <a:rPr lang="hu-HU" dirty="0">
                <a:ea typeface="+mn-lt"/>
                <a:cs typeface="+mn-lt"/>
              </a:rPr>
              <a:t> → </a:t>
            </a:r>
            <a:r>
              <a:rPr lang="hu-HU" dirty="0" err="1">
                <a:ea typeface="+mn-lt"/>
                <a:cs typeface="+mn-lt"/>
              </a:rPr>
              <a:t>step</a:t>
            </a:r>
            <a:r>
              <a:rPr lang="hu-HU" dirty="0">
                <a:ea typeface="+mn-lt"/>
                <a:cs typeface="+mn-lt"/>
              </a:rPr>
              <a:t> </a:t>
            </a:r>
            <a:r>
              <a:rPr lang="hu-HU" dirty="0" err="1">
                <a:ea typeface="+mn-lt"/>
                <a:cs typeface="+mn-lt"/>
              </a:rPr>
              <a:t>by</a:t>
            </a:r>
            <a:r>
              <a:rPr lang="hu-HU" dirty="0">
                <a:ea typeface="+mn-lt"/>
                <a:cs typeface="+mn-lt"/>
              </a:rPr>
              <a:t> </a:t>
            </a:r>
            <a:r>
              <a:rPr lang="hu-HU" dirty="0" err="1">
                <a:ea typeface="+mn-lt"/>
                <a:cs typeface="+mn-lt"/>
              </a:rPr>
              <a:t>step</a:t>
            </a:r>
            <a:r>
              <a:rPr lang="hu-HU" dirty="0">
                <a:ea typeface="+mn-lt"/>
                <a:cs typeface="+mn-lt"/>
              </a:rPr>
              <a:t>, </a:t>
            </a:r>
            <a:r>
              <a:rPr lang="hu-HU" dirty="0" err="1">
                <a:ea typeface="+mn-lt"/>
                <a:cs typeface="+mn-lt"/>
              </a:rPr>
              <a:t>county</a:t>
            </a:r>
            <a:r>
              <a:rPr lang="hu-HU" dirty="0">
                <a:ea typeface="+mn-lt"/>
                <a:cs typeface="+mn-lt"/>
              </a:rPr>
              <a:t> </a:t>
            </a:r>
            <a:r>
              <a:rPr lang="hu-HU" dirty="0" err="1">
                <a:ea typeface="+mn-lt"/>
                <a:cs typeface="+mn-lt"/>
              </a:rPr>
              <a:t>by</a:t>
            </a:r>
            <a:r>
              <a:rPr lang="hu-HU" dirty="0">
                <a:ea typeface="+mn-lt"/>
                <a:cs typeface="+mn-lt"/>
              </a:rPr>
              <a:t> </a:t>
            </a:r>
            <a:r>
              <a:rPr lang="hu-HU" dirty="0" err="1">
                <a:ea typeface="+mn-lt"/>
                <a:cs typeface="+mn-lt"/>
              </a:rPr>
              <a:t>county</a:t>
            </a:r>
            <a:endParaRPr lang="hu-HU" dirty="0">
              <a:ea typeface="+mn-lt"/>
              <a:cs typeface="+mn-lt"/>
            </a:endParaRPr>
          </a:p>
          <a:p>
            <a:r>
              <a:rPr lang="hu-HU" b="1" dirty="0">
                <a:ea typeface="+mn-lt"/>
                <a:cs typeface="+mn-lt"/>
              </a:rPr>
              <a:t>Pest </a:t>
            </a:r>
            <a:r>
              <a:rPr lang="hu-HU" b="1" dirty="0" err="1">
                <a:ea typeface="+mn-lt"/>
                <a:cs typeface="+mn-lt"/>
              </a:rPr>
              <a:t>County</a:t>
            </a:r>
            <a:r>
              <a:rPr lang="hu-HU" dirty="0">
                <a:ea typeface="+mn-lt"/>
                <a:cs typeface="+mn-lt"/>
              </a:rPr>
              <a:t> </a:t>
            </a:r>
            <a:r>
              <a:rPr lang="hu-HU" dirty="0" err="1">
                <a:ea typeface="+mn-lt"/>
                <a:cs typeface="+mn-lt"/>
              </a:rPr>
              <a:t>volumes</a:t>
            </a:r>
            <a:r>
              <a:rPr lang="hu-HU" dirty="0">
                <a:ea typeface="+mn-lt"/>
                <a:cs typeface="+mn-lt"/>
              </a:rPr>
              <a:t> </a:t>
            </a:r>
            <a:r>
              <a:rPr lang="hu-HU" dirty="0" err="1">
                <a:ea typeface="+mn-lt"/>
                <a:cs typeface="+mn-lt"/>
              </a:rPr>
              <a:t>already</a:t>
            </a:r>
            <a:r>
              <a:rPr lang="hu-HU" dirty="0">
                <a:ea typeface="+mn-lt"/>
                <a:cs typeface="+mn-lt"/>
              </a:rPr>
              <a:t> </a:t>
            </a:r>
            <a:r>
              <a:rPr lang="hu-HU" dirty="0" err="1">
                <a:ea typeface="+mn-lt"/>
                <a:cs typeface="+mn-lt"/>
              </a:rPr>
              <a:t>digitized</a:t>
            </a:r>
            <a:r>
              <a:rPr lang="hu-HU" dirty="0">
                <a:ea typeface="+mn-lt"/>
                <a:cs typeface="+mn-lt"/>
              </a:rPr>
              <a:t> and </a:t>
            </a:r>
            <a:r>
              <a:rPr lang="hu-HU" dirty="0" err="1">
                <a:ea typeface="+mn-lt"/>
                <a:cs typeface="+mn-lt"/>
              </a:rPr>
              <a:t>published</a:t>
            </a:r>
            <a:endParaRPr lang="hu-HU" dirty="0" err="1"/>
          </a:p>
          <a:p>
            <a:r>
              <a:rPr lang="hu-HU" dirty="0" err="1">
                <a:ea typeface="+mn-lt"/>
                <a:cs typeface="+mn-lt"/>
              </a:rPr>
              <a:t>Freely</a:t>
            </a:r>
            <a:r>
              <a:rPr lang="hu-HU" dirty="0">
                <a:ea typeface="+mn-lt"/>
                <a:cs typeface="+mn-lt"/>
              </a:rPr>
              <a:t> </a:t>
            </a:r>
            <a:r>
              <a:rPr lang="hu-HU" dirty="0" err="1">
                <a:ea typeface="+mn-lt"/>
                <a:cs typeface="+mn-lt"/>
              </a:rPr>
              <a:t>accessible</a:t>
            </a:r>
            <a:r>
              <a:rPr lang="hu-HU" dirty="0">
                <a:ea typeface="+mn-lt"/>
                <a:cs typeface="+mn-lt"/>
              </a:rPr>
              <a:t> </a:t>
            </a:r>
            <a:r>
              <a:rPr lang="hu-HU" dirty="0" err="1">
                <a:ea typeface="+mn-lt"/>
                <a:cs typeface="+mn-lt"/>
              </a:rPr>
              <a:t>under</a:t>
            </a:r>
            <a:r>
              <a:rPr lang="hu-HU" dirty="0">
                <a:ea typeface="+mn-lt"/>
                <a:cs typeface="+mn-lt"/>
              </a:rPr>
              <a:t> </a:t>
            </a:r>
            <a:r>
              <a:rPr lang="hu-HU" dirty="0" err="1">
                <a:ea typeface="+mn-lt"/>
                <a:cs typeface="+mn-lt"/>
              </a:rPr>
              <a:t>legal</a:t>
            </a:r>
            <a:r>
              <a:rPr lang="hu-HU" dirty="0">
                <a:ea typeface="+mn-lt"/>
                <a:cs typeface="+mn-lt"/>
              </a:rPr>
              <a:t> </a:t>
            </a:r>
            <a:r>
              <a:rPr lang="hu-HU" dirty="0" err="1">
                <a:ea typeface="+mn-lt"/>
                <a:cs typeface="+mn-lt"/>
              </a:rPr>
              <a:t>regulations</a:t>
            </a:r>
            <a:endParaRPr lang="hu-HU" dirty="0">
              <a:ea typeface="+mn-lt"/>
              <a:cs typeface="+mn-lt"/>
            </a:endParaRPr>
          </a:p>
          <a:p>
            <a:r>
              <a:rPr lang="hu-HU" dirty="0" err="1">
                <a:ea typeface="+mn-lt"/>
                <a:cs typeface="+mn-lt"/>
              </a:rPr>
              <a:t>Restricted</a:t>
            </a:r>
            <a:r>
              <a:rPr lang="hu-HU" dirty="0">
                <a:ea typeface="+mn-lt"/>
                <a:cs typeface="+mn-lt"/>
              </a:rPr>
              <a:t> </a:t>
            </a:r>
            <a:r>
              <a:rPr lang="hu-HU" dirty="0" err="1">
                <a:ea typeface="+mn-lt"/>
                <a:cs typeface="+mn-lt"/>
              </a:rPr>
              <a:t>data</a:t>
            </a:r>
            <a:r>
              <a:rPr lang="hu-HU" dirty="0">
                <a:ea typeface="+mn-lt"/>
                <a:cs typeface="+mn-lt"/>
              </a:rPr>
              <a:t> → </a:t>
            </a:r>
            <a:r>
              <a:rPr lang="hu-HU" dirty="0" err="1">
                <a:ea typeface="+mn-lt"/>
                <a:cs typeface="+mn-lt"/>
              </a:rPr>
              <a:t>only</a:t>
            </a:r>
            <a:r>
              <a:rPr lang="hu-HU" dirty="0">
                <a:ea typeface="+mn-lt"/>
                <a:cs typeface="+mn-lt"/>
              </a:rPr>
              <a:t> </a:t>
            </a:r>
            <a:r>
              <a:rPr lang="hu-HU" dirty="0" err="1">
                <a:ea typeface="+mn-lt"/>
                <a:cs typeface="+mn-lt"/>
              </a:rPr>
              <a:t>metadata</a:t>
            </a:r>
            <a:r>
              <a:rPr lang="hu-HU" dirty="0">
                <a:ea typeface="+mn-lt"/>
                <a:cs typeface="+mn-lt"/>
              </a:rPr>
              <a:t> </a:t>
            </a:r>
            <a:r>
              <a:rPr lang="hu-HU" dirty="0" err="1">
                <a:ea typeface="+mn-lt"/>
                <a:cs typeface="+mn-lt"/>
              </a:rPr>
              <a:t>shown</a:t>
            </a:r>
            <a:r>
              <a:rPr lang="hu-HU" dirty="0">
                <a:ea typeface="+mn-lt"/>
                <a:cs typeface="+mn-lt"/>
              </a:rPr>
              <a:t>, </a:t>
            </a:r>
            <a:r>
              <a:rPr lang="hu-HU" dirty="0" err="1">
                <a:ea typeface="+mn-lt"/>
                <a:cs typeface="+mn-lt"/>
              </a:rPr>
              <a:t>padlock</a:t>
            </a:r>
            <a:r>
              <a:rPr lang="hu-HU" dirty="0">
                <a:ea typeface="+mn-lt"/>
                <a:cs typeface="+mn-lt"/>
              </a:rPr>
              <a:t> </a:t>
            </a:r>
            <a:r>
              <a:rPr lang="hu-HU" dirty="0" err="1">
                <a:ea typeface="+mn-lt"/>
                <a:cs typeface="+mn-lt"/>
              </a:rPr>
              <a:t>icon</a:t>
            </a:r>
            <a:r>
              <a:rPr lang="hu-HU" dirty="0">
                <a:ea typeface="+mn-lt"/>
                <a:cs typeface="+mn-lt"/>
              </a:rPr>
              <a:t> </a:t>
            </a:r>
            <a:r>
              <a:rPr lang="hu-HU" dirty="0" err="1">
                <a:ea typeface="+mn-lt"/>
                <a:cs typeface="+mn-lt"/>
              </a:rPr>
              <a:t>indicates</a:t>
            </a:r>
            <a:r>
              <a:rPr lang="hu-HU" dirty="0">
                <a:ea typeface="+mn-lt"/>
                <a:cs typeface="+mn-lt"/>
              </a:rPr>
              <a:t> limited </a:t>
            </a:r>
            <a:r>
              <a:rPr lang="hu-HU" dirty="0" err="1">
                <a:ea typeface="+mn-lt"/>
                <a:cs typeface="+mn-lt"/>
              </a:rPr>
              <a:t>access</a:t>
            </a:r>
            <a:endParaRPr lang="hu-HU" dirty="0" err="1"/>
          </a:p>
          <a:p>
            <a:r>
              <a:rPr lang="hu-HU" err="1">
                <a:ea typeface="+mn-lt"/>
                <a:cs typeface="+mn-lt"/>
              </a:rPr>
              <a:t>Currently</a:t>
            </a:r>
            <a:r>
              <a:rPr lang="hu-HU" dirty="0">
                <a:ea typeface="+mn-lt"/>
                <a:cs typeface="+mn-lt"/>
              </a:rPr>
              <a:t> </a:t>
            </a:r>
            <a:r>
              <a:rPr lang="hu-HU" err="1">
                <a:ea typeface="+mn-lt"/>
                <a:cs typeface="+mn-lt"/>
              </a:rPr>
              <a:t>available</a:t>
            </a:r>
            <a:r>
              <a:rPr lang="hu-HU" dirty="0">
                <a:ea typeface="+mn-lt"/>
                <a:cs typeface="+mn-lt"/>
              </a:rPr>
              <a:t> in </a:t>
            </a:r>
            <a:r>
              <a:rPr lang="hu-HU" b="1" dirty="0">
                <a:ea typeface="+mn-lt"/>
                <a:cs typeface="+mn-lt"/>
              </a:rPr>
              <a:t>image </a:t>
            </a:r>
            <a:r>
              <a:rPr lang="hu-HU" b="1" err="1">
                <a:ea typeface="+mn-lt"/>
                <a:cs typeface="+mn-lt"/>
              </a:rPr>
              <a:t>format</a:t>
            </a:r>
            <a:endParaRPr lang="hu-HU" b="1" err="1"/>
          </a:p>
          <a:p>
            <a:r>
              <a:rPr lang="hu-HU" dirty="0" err="1">
                <a:ea typeface="+mn-lt"/>
                <a:cs typeface="+mn-lt"/>
              </a:rPr>
              <a:t>Structured</a:t>
            </a:r>
            <a:r>
              <a:rPr lang="hu-HU" dirty="0">
                <a:ea typeface="+mn-lt"/>
                <a:cs typeface="+mn-lt"/>
              </a:rPr>
              <a:t> </a:t>
            </a:r>
            <a:r>
              <a:rPr lang="hu-HU" dirty="0" err="1">
                <a:ea typeface="+mn-lt"/>
                <a:cs typeface="+mn-lt"/>
              </a:rPr>
              <a:t>processing</a:t>
            </a:r>
            <a:r>
              <a:rPr lang="hu-HU" dirty="0">
                <a:ea typeface="+mn-lt"/>
                <a:cs typeface="+mn-lt"/>
              </a:rPr>
              <a:t> &amp; </a:t>
            </a:r>
            <a:r>
              <a:rPr lang="hu-HU" dirty="0" err="1">
                <a:ea typeface="+mn-lt"/>
                <a:cs typeface="+mn-lt"/>
              </a:rPr>
              <a:t>searchability</a:t>
            </a:r>
            <a:r>
              <a:rPr lang="hu-HU" dirty="0">
                <a:ea typeface="+mn-lt"/>
                <a:cs typeface="+mn-lt"/>
              </a:rPr>
              <a:t> → </a:t>
            </a:r>
            <a:r>
              <a:rPr lang="hu-HU" i="1" dirty="0" err="1">
                <a:ea typeface="+mn-lt"/>
                <a:cs typeface="+mn-lt"/>
              </a:rPr>
              <a:t>under</a:t>
            </a:r>
            <a:r>
              <a:rPr lang="hu-HU" i="1" dirty="0">
                <a:ea typeface="+mn-lt"/>
                <a:cs typeface="+mn-lt"/>
              </a:rPr>
              <a:t> </a:t>
            </a:r>
            <a:r>
              <a:rPr lang="hu-HU" i="1" dirty="0" err="1">
                <a:ea typeface="+mn-lt"/>
                <a:cs typeface="+mn-lt"/>
              </a:rPr>
              <a:t>development</a:t>
            </a:r>
            <a:endParaRPr lang="hu-HU" dirty="0" err="1"/>
          </a:p>
          <a:p>
            <a:endParaRPr lang="hu-HU" dirty="0">
              <a:cs typeface="Segoe UI"/>
            </a:endParaRPr>
          </a:p>
          <a:p>
            <a:endParaRPr lang="hu-HU" dirty="0">
              <a:cs typeface="Segoe UI"/>
            </a:endParaRPr>
          </a:p>
          <a:p>
            <a:pPr lvl="1">
              <a:buFont typeface="Courier New" panose="020B0504020202020204" pitchFamily="34" charset="0"/>
              <a:buChar char="o"/>
            </a:pPr>
            <a:endParaRPr lang="hu-HU" dirty="0">
              <a:cs typeface="Segoe UI"/>
            </a:endParaRPr>
          </a:p>
          <a:p>
            <a:endParaRPr lang="hu-HU">
              <a:cs typeface="Segoe UI"/>
            </a:endParaRPr>
          </a:p>
        </p:txBody>
      </p:sp>
    </p:spTree>
    <p:extLst>
      <p:ext uri="{BB962C8B-B14F-4D97-AF65-F5344CB8AC3E}">
        <p14:creationId xmlns:p14="http://schemas.microsoft.com/office/powerpoint/2010/main" val="383374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0" name="Freeform: Shape 69">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2" name="Freeform: Shape 71">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4" name="Freeform: Shape 73">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6"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77" name="Freeform: Shape 76">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85"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6" name="Freeform: Shape 85">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8" name="Freeform: Shape 87">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89" name="Freeform: Shape 88">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94" name="Rectangle 93">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6" name="Rectangle 95">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Content Placeholder 3" descr="Obrázok zobrazuje rôzne dáta a údaje v maďarskom jazyku. ">
            <a:extLst>
              <a:ext uri="{FF2B5EF4-FFF2-40B4-BE49-F238E27FC236}">
                <a16:creationId xmlns:a16="http://schemas.microsoft.com/office/drawing/2014/main" id="{3D1D22B2-AD8F-C272-4354-85E4906AE21F}"/>
              </a:ext>
            </a:extLst>
          </p:cNvPr>
          <p:cNvPicPr>
            <a:picLocks noGrp="1" noChangeAspect="1"/>
          </p:cNvPicPr>
          <p:nvPr>
            <p:ph idx="1"/>
          </p:nvPr>
        </p:nvPicPr>
        <p:blipFill>
          <a:blip r:embed="rId3">
            <a:alphaModFix/>
          </a:blip>
          <a:srcRect t="15979" r="-1" b="3659"/>
          <a:stretch>
            <a:fillRect/>
          </a:stretch>
        </p:blipFill>
        <p:spPr>
          <a:xfrm>
            <a:off x="13627" y="1360724"/>
            <a:ext cx="12175325" cy="5495900"/>
          </a:xfrm>
          <a:prstGeom prst="rect">
            <a:avLst/>
          </a:prstGeom>
        </p:spPr>
      </p:pic>
      <p:sp>
        <p:nvSpPr>
          <p:cNvPr id="98" name="Rectangle 97">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3BC72-282C-3FAD-CD9E-8EE7808BE830}"/>
              </a:ext>
            </a:extLst>
          </p:cNvPr>
          <p:cNvSpPr>
            <a:spLocks noGrp="1"/>
          </p:cNvSpPr>
          <p:nvPr>
            <p:ph type="title"/>
          </p:nvPr>
        </p:nvSpPr>
        <p:spPr>
          <a:xfrm>
            <a:off x="996275" y="156477"/>
            <a:ext cx="10176464" cy="1923304"/>
          </a:xfrm>
        </p:spPr>
        <p:txBody>
          <a:bodyPr vert="horz" lIns="91440" tIns="45720" rIns="91440" bIns="45720" rtlCol="0" anchor="b">
            <a:normAutofit fontScale="90000"/>
          </a:bodyPr>
          <a:lstStyle/>
          <a:p>
            <a:pPr algn="ctr">
              <a:lnSpc>
                <a:spcPct val="90000"/>
              </a:lnSpc>
            </a:pPr>
            <a:r>
              <a:rPr lang="en-US" sz="5000" kern="1200" dirty="0">
                <a:solidFill>
                  <a:schemeClr val="tx1"/>
                </a:solidFill>
                <a:latin typeface="+mj-lt"/>
                <a:ea typeface="+mj-ea"/>
                <a:cs typeface="+mj-cs"/>
              </a:rPr>
              <a:t>Pest County published</a:t>
            </a:r>
            <a:r>
              <a:rPr lang="en-US" sz="5000" dirty="0">
                <a:solidFill>
                  <a:schemeClr val="tx1"/>
                </a:solidFill>
              </a:rPr>
              <a:t> -</a:t>
            </a:r>
            <a:br>
              <a:rPr lang="en-US" sz="5000" kern="1200" dirty="0">
                <a:solidFill>
                  <a:schemeClr val="tx1"/>
                </a:solidFill>
              </a:rPr>
            </a:br>
            <a:r>
              <a:rPr lang="en-US" sz="5000" dirty="0">
                <a:solidFill>
                  <a:schemeClr val="tx1"/>
                </a:solidFill>
              </a:rPr>
              <a:t>padlock icon indicates limited access</a:t>
            </a:r>
            <a:br>
              <a:rPr lang="en-US" sz="5000" dirty="0"/>
            </a:br>
            <a:endParaRPr lang="en-US" sz="5000" kern="1200">
              <a:solidFill>
                <a:srgbClr val="FFFFFF"/>
              </a:solidFill>
              <a:latin typeface="+mj-lt"/>
              <a:ea typeface="+mj-ea"/>
              <a:cs typeface="+mj-cs"/>
            </a:endParaRPr>
          </a:p>
        </p:txBody>
      </p:sp>
      <p:grpSp>
        <p:nvGrpSpPr>
          <p:cNvPr id="100"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01" name="Freeform: Shape 100">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103" name="Freeform: Shape 102">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04" name="Freeform: Shape 103">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105" name="Freeform: Shape 104">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106" name="Freeform: Shape 105">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107" name="Freeform: Shape 106">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109"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10"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12" name="Freeform: Shape 111">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13" name="Freeform: Shape 112">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14" name="Freeform: Shape 113">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15" name="Freeform: Shape 114">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16" name="Freeform: Shape 115">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17" name="Freeform: Shape 116">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18" name="Freeform: Shape 117">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11" name="Freeform: Shape 110">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21237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3A06-4EBF-83D5-EE29-F978ABFD4C68}"/>
              </a:ext>
            </a:extLst>
          </p:cNvPr>
          <p:cNvSpPr>
            <a:spLocks noGrp="1"/>
          </p:cNvSpPr>
          <p:nvPr>
            <p:ph type="title"/>
          </p:nvPr>
        </p:nvSpPr>
        <p:spPr/>
        <p:txBody>
          <a:bodyPr/>
          <a:lstStyle/>
          <a:p>
            <a:r>
              <a:rPr lang="en-US" sz="2800" b="1" dirty="0">
                <a:latin typeface="Segoe UI"/>
                <a:cs typeface="Segoe UI"/>
              </a:rPr>
              <a:t>Upcoming Civil Register Publications</a:t>
            </a:r>
            <a:endParaRPr lang="en-US" b="1" dirty="0"/>
          </a:p>
        </p:txBody>
      </p:sp>
      <p:sp>
        <p:nvSpPr>
          <p:cNvPr id="3" name="Content Placeholder 2">
            <a:extLst>
              <a:ext uri="{FF2B5EF4-FFF2-40B4-BE49-F238E27FC236}">
                <a16:creationId xmlns:a16="http://schemas.microsoft.com/office/drawing/2014/main" id="{FE9C23E5-43DD-3973-08A0-A8F0D6444528}"/>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Preparations are underway for the publication of civil registers from the following counties:</a:t>
            </a:r>
            <a:endParaRPr lang="en-US" dirty="0">
              <a:cs typeface="Segoe UI"/>
            </a:endParaRPr>
          </a:p>
          <a:p>
            <a:r>
              <a:rPr lang="en-US" dirty="0">
                <a:ea typeface="+mn-lt"/>
                <a:cs typeface="+mn-lt"/>
              </a:rPr>
              <a:t>Somogy (at the beginning of October)</a:t>
            </a:r>
            <a:endParaRPr lang="en-US" dirty="0"/>
          </a:p>
          <a:p>
            <a:r>
              <a:rPr lang="en-US" dirty="0">
                <a:ea typeface="+mn-lt"/>
                <a:cs typeface="+mn-lt"/>
              </a:rPr>
              <a:t>Csongrád-Csanád</a:t>
            </a:r>
            <a:endParaRPr lang="en-US" dirty="0"/>
          </a:p>
          <a:p>
            <a:r>
              <a:rPr lang="en-US" dirty="0">
                <a:ea typeface="+mn-lt"/>
                <a:cs typeface="+mn-lt"/>
              </a:rPr>
              <a:t>Borsod-Abaúj-Zemplén</a:t>
            </a:r>
            <a:endParaRPr lang="en-US" dirty="0"/>
          </a:p>
          <a:p>
            <a:r>
              <a:rPr lang="en-US" dirty="0">
                <a:ea typeface="+mn-lt"/>
                <a:cs typeface="+mn-lt"/>
              </a:rPr>
              <a:t>Hajdú-Bihar</a:t>
            </a:r>
            <a:endParaRPr lang="en-US" dirty="0"/>
          </a:p>
          <a:p>
            <a:endParaRPr lang="en-US" dirty="0">
              <a:cs typeface="Segoe UI"/>
            </a:endParaRPr>
          </a:p>
        </p:txBody>
      </p:sp>
    </p:spTree>
    <p:extLst>
      <p:ext uri="{BB962C8B-B14F-4D97-AF65-F5344CB8AC3E}">
        <p14:creationId xmlns:p14="http://schemas.microsoft.com/office/powerpoint/2010/main" val="318669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A345EEC5-ECAA-408B-B9D7-1C0E1102C1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C09B09D8-FF9D-4CE5-853B-3BA46FD5C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7DC978A2-F53F-4B72-9BAC-5F78F00B6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4F73D09D-1DE1-441E-88F5-CD2CBAB88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9DE61DBF-5FB0-4603-BE95-C566DD48B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D8C89DF5-F013-4C54-B9AD-2E158706C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9ED89947-A3CF-4B11-8DE7-5D07A57C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3E24021-DB80-451B-96A6-0D21AC0C8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2BDA2B48-4CD9-45C3-8F12-212553367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53C9782F-2C45-08CE-88CF-EFE876660BE5}"/>
              </a:ext>
            </a:extLst>
          </p:cNvPr>
          <p:cNvSpPr>
            <a:spLocks noGrp="1"/>
          </p:cNvSpPr>
          <p:nvPr>
            <p:ph type="title"/>
          </p:nvPr>
        </p:nvSpPr>
        <p:spPr>
          <a:xfrm>
            <a:off x="1111918" y="559813"/>
            <a:ext cx="10332354" cy="1154892"/>
          </a:xfrm>
        </p:spPr>
        <p:txBody>
          <a:bodyPr>
            <a:normAutofit fontScale="90000"/>
          </a:bodyPr>
          <a:lstStyle/>
          <a:p>
            <a:r>
              <a:rPr lang="en-US" dirty="0"/>
              <a:t>Full-Text Publication with Artificial Intelligence</a:t>
            </a:r>
          </a:p>
        </p:txBody>
      </p:sp>
      <p:sp>
        <p:nvSpPr>
          <p:cNvPr id="3" name="Content Placeholder 2">
            <a:extLst>
              <a:ext uri="{FF2B5EF4-FFF2-40B4-BE49-F238E27FC236}">
                <a16:creationId xmlns:a16="http://schemas.microsoft.com/office/drawing/2014/main" id="{A368E1EA-7A48-2B9E-1E89-2C5518D77D08}"/>
              </a:ext>
            </a:extLst>
          </p:cNvPr>
          <p:cNvSpPr>
            <a:spLocks noGrp="1"/>
          </p:cNvSpPr>
          <p:nvPr>
            <p:ph idx="1"/>
          </p:nvPr>
        </p:nvSpPr>
        <p:spPr>
          <a:xfrm>
            <a:off x="593188" y="2055269"/>
            <a:ext cx="10853999" cy="4085032"/>
          </a:xfrm>
        </p:spPr>
        <p:txBody>
          <a:bodyPr vert="horz" lIns="91440" tIns="45720" rIns="91440" bIns="45720" rtlCol="0" anchor="t">
            <a:noAutofit/>
          </a:bodyPr>
          <a:lstStyle/>
          <a:p>
            <a:pPr>
              <a:buFont typeface="Avenir Next LT Pro"/>
              <a:buChar char="+"/>
            </a:pPr>
            <a:r>
              <a:rPr lang="en-US" sz="2400" dirty="0">
                <a:ea typeface="+mn-lt"/>
                <a:cs typeface="+mn-lt"/>
              </a:rPr>
              <a:t>Goal: Make digitized civil registers fully text-searchable</a:t>
            </a:r>
            <a:endParaRPr lang="en-US" dirty="0"/>
          </a:p>
          <a:p>
            <a:pPr>
              <a:buFont typeface="Avenir Next LT Pro"/>
              <a:buChar char="+"/>
            </a:pPr>
            <a:r>
              <a:rPr lang="en-US" sz="2400" dirty="0">
                <a:ea typeface="+mn-lt"/>
                <a:cs typeface="+mn-lt"/>
              </a:rPr>
              <a:t>Includes handwritten and printed content</a:t>
            </a:r>
            <a:endParaRPr lang="en-US" dirty="0"/>
          </a:p>
          <a:p>
            <a:pPr>
              <a:buFont typeface="Avenir Next LT Pro"/>
              <a:buChar char="+"/>
            </a:pPr>
            <a:r>
              <a:rPr lang="en-US" sz="2400" dirty="0">
                <a:ea typeface="+mn-lt"/>
                <a:cs typeface="+mn-lt"/>
              </a:rPr>
              <a:t>Pilot: Pest County registers</a:t>
            </a:r>
            <a:endParaRPr lang="en-US" dirty="0"/>
          </a:p>
          <a:p>
            <a:pPr>
              <a:buFont typeface="Avenir Next LT Pro"/>
              <a:buChar char="+"/>
            </a:pPr>
            <a:r>
              <a:rPr lang="en-US" sz="2400" dirty="0">
                <a:ea typeface="+mn-lt"/>
                <a:cs typeface="+mn-lt"/>
              </a:rPr>
              <a:t>Tool: Full-text character recognition (HTR)</a:t>
            </a:r>
            <a:endParaRPr lang="en-US" dirty="0"/>
          </a:p>
          <a:p>
            <a:pPr>
              <a:buFont typeface="Avenir Next LT Pro"/>
              <a:buChar char="+"/>
            </a:pPr>
            <a:r>
              <a:rPr lang="en-US" sz="2400" dirty="0">
                <a:ea typeface="+mn-lt"/>
                <a:cs typeface="+mn-lt"/>
              </a:rPr>
              <a:t>Results so far: very promising</a:t>
            </a:r>
            <a:endParaRPr lang="en-US" dirty="0"/>
          </a:p>
          <a:p>
            <a:pPr>
              <a:buFont typeface="Avenir Next LT Pro"/>
              <a:buChar char="+"/>
            </a:pPr>
            <a:r>
              <a:rPr lang="en-US" sz="2400" dirty="0">
                <a:ea typeface="+mn-lt"/>
                <a:cs typeface="+mn-lt"/>
              </a:rPr>
              <a:t>First publication: </a:t>
            </a:r>
            <a:r>
              <a:rPr lang="en-US" sz="2400" dirty="0" err="1">
                <a:ea typeface="+mn-lt"/>
                <a:cs typeface="+mn-lt"/>
              </a:rPr>
              <a:t>Szob</a:t>
            </a:r>
            <a:r>
              <a:rPr lang="en-US" sz="2400" dirty="0">
                <a:ea typeface="+mn-lt"/>
                <a:cs typeface="+mn-lt"/>
              </a:rPr>
              <a:t> district (15 villages + 2 towns: </a:t>
            </a:r>
            <a:r>
              <a:rPr lang="en-US" sz="2400" dirty="0" err="1">
                <a:ea typeface="+mn-lt"/>
                <a:cs typeface="+mn-lt"/>
              </a:rPr>
              <a:t>Szob</a:t>
            </a:r>
            <a:r>
              <a:rPr lang="en-US" sz="2400" dirty="0">
                <a:ea typeface="+mn-lt"/>
                <a:cs typeface="+mn-lt"/>
              </a:rPr>
              <a:t> &amp; </a:t>
            </a:r>
            <a:r>
              <a:rPr lang="en-US" sz="2400" dirty="0" err="1">
                <a:ea typeface="+mn-lt"/>
                <a:cs typeface="+mn-lt"/>
              </a:rPr>
              <a:t>Nagymaros</a:t>
            </a:r>
            <a:r>
              <a:rPr lang="en-US" sz="2400" dirty="0">
                <a:ea typeface="+mn-lt"/>
                <a:cs typeface="+mn-lt"/>
              </a:rPr>
              <a:t>) by year-end</a:t>
            </a:r>
            <a:endParaRPr lang="en-US" sz="2400" dirty="0">
              <a:cs typeface="Segoe UI"/>
            </a:endParaRPr>
          </a:p>
          <a:p>
            <a:pPr>
              <a:buFont typeface="Avenir Next LT Pro"/>
              <a:buChar char="+"/>
            </a:pPr>
            <a:r>
              <a:rPr lang="en-US" sz="2400" dirty="0">
                <a:cs typeface="Segoe UI"/>
              </a:rPr>
              <a:t>Measure users' satisfaction - Feedback from users is very important. </a:t>
            </a:r>
          </a:p>
          <a:p>
            <a:pPr marL="0" indent="0">
              <a:buNone/>
            </a:pPr>
            <a:endParaRPr lang="en-US" sz="2400" dirty="0">
              <a:cs typeface="Segoe UI"/>
            </a:endParaRPr>
          </a:p>
          <a:p>
            <a:pPr marL="0" indent="0">
              <a:buNone/>
            </a:pPr>
            <a:endParaRPr lang="en-US" sz="1800">
              <a:cs typeface="Segoe UI"/>
            </a:endParaRPr>
          </a:p>
          <a:p>
            <a:pPr marL="0" indent="0">
              <a:buNone/>
            </a:pPr>
            <a:endParaRPr lang="en-US" sz="1800">
              <a:cs typeface="Segoe UI"/>
            </a:endParaRPr>
          </a:p>
          <a:p>
            <a:pPr marL="0" indent="0">
              <a:buNone/>
            </a:pPr>
            <a:endParaRPr lang="en-US" sz="1800">
              <a:cs typeface="Segoe UI"/>
            </a:endParaRPr>
          </a:p>
          <a:p>
            <a:endParaRPr lang="en-US" sz="1800">
              <a:cs typeface="Segoe UI"/>
            </a:endParaRPr>
          </a:p>
        </p:txBody>
      </p:sp>
      <p:grpSp>
        <p:nvGrpSpPr>
          <p:cNvPr id="23" name="Bottom Right">
            <a:extLst>
              <a:ext uri="{FF2B5EF4-FFF2-40B4-BE49-F238E27FC236}">
                <a16:creationId xmlns:a16="http://schemas.microsoft.com/office/drawing/2014/main" id="{F0A218EB-ECC2-4D0D-9EDC-F5CB062CAD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4" name="Freeform: Shape 23">
              <a:extLst>
                <a:ext uri="{FF2B5EF4-FFF2-40B4-BE49-F238E27FC236}">
                  <a16:creationId xmlns:a16="http://schemas.microsoft.com/office/drawing/2014/main" id="{E419D1C3-874F-4BF6-A356-1EA4A20D4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25" name="Graphic 157">
              <a:extLst>
                <a:ext uri="{FF2B5EF4-FFF2-40B4-BE49-F238E27FC236}">
                  <a16:creationId xmlns:a16="http://schemas.microsoft.com/office/drawing/2014/main" id="{4AC4AE33-203A-4A93-8263-6CC6BB608F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id="{1F15373C-6DCA-4058-94CC-6476950E5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961BE5B1-15E0-484D-8B21-F6BA455B2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81167C23-6882-4551-BF77-DF537E736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50749460-4B9F-4DE4-9931-7B5831D68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A567746C-E54C-4865-ACF1-CD31DD1D8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9E7B0826-2FBE-4B23-B784-BB7CDA8B3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FDF54EDF-BA0A-440F-B20A-2A76BFE15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id="{A53B2ADC-F80C-403E-B1CA-BCFED2CE5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09106977"/>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cf32de-ce99-4715-9b70-b0fe3d623d8c">
      <Terms xmlns="http://schemas.microsoft.com/office/infopath/2007/PartnerControls"/>
    </lcf76f155ced4ddcb4097134ff3c332f>
    <TaxCatchAll xmlns="50fb61df-dc2a-41e7-b905-d9f0d257240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EE013E43E82A443B58191B40C649420" ma:contentTypeVersion="15" ma:contentTypeDescription="Umožňuje vytvoriť nový dokument." ma:contentTypeScope="" ma:versionID="1b1ffd8e696b8fb7fcba7f572b7f0a6f">
  <xsd:schema xmlns:xsd="http://www.w3.org/2001/XMLSchema" xmlns:xs="http://www.w3.org/2001/XMLSchema" xmlns:p="http://schemas.microsoft.com/office/2006/metadata/properties" xmlns:ns2="7acf32de-ce99-4715-9b70-b0fe3d623d8c" xmlns:ns3="50fb61df-dc2a-41e7-b905-d9f0d2572401" targetNamespace="http://schemas.microsoft.com/office/2006/metadata/properties" ma:root="true" ma:fieldsID="a5748b605d5178e7217c27ab8e67cf9f" ns2:_="" ns3:_="">
    <xsd:import namespace="7acf32de-ce99-4715-9b70-b0fe3d623d8c"/>
    <xsd:import namespace="50fb61df-dc2a-41e7-b905-d9f0d25724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f32de-ce99-4715-9b70-b0fe3d623d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Značky obrázka" ma:readOnly="false" ma:fieldId="{5cf76f15-5ced-4ddc-b409-7134ff3c332f}" ma:taxonomyMulti="true" ma:sspId="3e489cff-7f36-47b2-aea3-388ec908363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fb61df-dc2a-41e7-b905-d9f0d257240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80abad2-a49b-4647-8376-9fbf8da2ce99}" ma:internalName="TaxCatchAll" ma:showField="CatchAllData" ma:web="50fb61df-dc2a-41e7-b905-d9f0d257240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700845-ED75-4250-BAFA-4162178AD0C0}">
  <ds:schemaRefs>
    <ds:schemaRef ds:uri="http://schemas.microsoft.com/sharepoint/v3/contenttype/forms"/>
  </ds:schemaRefs>
</ds:datastoreItem>
</file>

<file path=customXml/itemProps2.xml><?xml version="1.0" encoding="utf-8"?>
<ds:datastoreItem xmlns:ds="http://schemas.openxmlformats.org/officeDocument/2006/customXml" ds:itemID="{D15A12CA-F59A-45BB-8219-03F20BA93E37}">
  <ds:schemaRefs>
    <ds:schemaRef ds:uri="http://purl.org/dc/elements/1.1/"/>
    <ds:schemaRef ds:uri="http://www.w3.org/XML/1998/namespace"/>
    <ds:schemaRef ds:uri="http://schemas.microsoft.com/office/2006/documentManagement/types"/>
    <ds:schemaRef ds:uri="50fb61df-dc2a-41e7-b905-d9f0d2572401"/>
    <ds:schemaRef ds:uri="http://schemas.microsoft.com/office/infopath/2007/PartnerControls"/>
    <ds:schemaRef ds:uri="http://purl.org/dc/terms/"/>
    <ds:schemaRef ds:uri="7acf32de-ce99-4715-9b70-b0fe3d623d8c"/>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6422EF7-A6C6-4395-9E1C-69F3146D1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cf32de-ce99-4715-9b70-b0fe3d623d8c"/>
    <ds:schemaRef ds:uri="50fb61df-dc2a-41e7-b905-d9f0d25724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2289</Words>
  <Application>Microsoft Office PowerPoint</Application>
  <PresentationFormat>Širokouhlá</PresentationFormat>
  <Paragraphs>196</Paragraphs>
  <Slides>20</Slides>
  <Notes>18</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20</vt:i4>
      </vt:variant>
    </vt:vector>
  </HeadingPairs>
  <TitlesOfParts>
    <vt:vector size="29" baseType="lpstr">
      <vt:lpstr>Arial</vt:lpstr>
      <vt:lpstr>Avenir Next LT Pro</vt:lpstr>
      <vt:lpstr>AvenirNext LT Pro Medium</vt:lpstr>
      <vt:lpstr>Calibri</vt:lpstr>
      <vt:lpstr>Courier New</vt:lpstr>
      <vt:lpstr>Rockwell</vt:lpstr>
      <vt:lpstr>Segoe UI</vt:lpstr>
      <vt:lpstr>Segoe UI Semilight</vt:lpstr>
      <vt:lpstr>ExploreVTI</vt:lpstr>
      <vt:lpstr>Machine Learning Methods in Genealogical Research </vt:lpstr>
      <vt:lpstr>Objectives and Focus Areas of the Development</vt:lpstr>
      <vt:lpstr>Civil registers</vt:lpstr>
      <vt:lpstr>Collaboration</vt:lpstr>
      <vt:lpstr>Informational pages of the published databases </vt:lpstr>
      <vt:lpstr>Digitization and Image-Based Access</vt:lpstr>
      <vt:lpstr>Pest County published - padlock icon indicates limited access </vt:lpstr>
      <vt:lpstr>Upcoming Civil Register Publications</vt:lpstr>
      <vt:lpstr>Full-Text Publication with Artificial Intelligence</vt:lpstr>
      <vt:lpstr>Structural Identification</vt:lpstr>
      <vt:lpstr>Overview of the different templates</vt:lpstr>
      <vt:lpstr>Illustration of the difference between two similar pages</vt:lpstr>
      <vt:lpstr>Detailed look at a template</vt:lpstr>
      <vt:lpstr>Result: Structured Data</vt:lpstr>
      <vt:lpstr>Overloaded fields</vt:lpstr>
      <vt:lpstr>Separated information</vt:lpstr>
      <vt:lpstr>Annotating Application – Creating Digital Training Material</vt:lpstr>
      <vt:lpstr>Hypotheses</vt:lpstr>
      <vt:lpstr>The AI Team of the National Archives of Hungary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Methods in Genealogical Research</dc:title>
  <dc:creator/>
  <cp:keywords>genealógia, digitalizácia, databázy </cp:keywords>
  <cp:lastModifiedBy/>
  <cp:revision>896</cp:revision>
  <dcterms:created xsi:type="dcterms:W3CDTF">2012-08-15T22:11:07Z</dcterms:created>
  <dcterms:modified xsi:type="dcterms:W3CDTF">2025-11-13T10:16:50Z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0x0101009EE013E43E82A443B58191B40C649420</vt:lpwstr>
  </property>
  <property fmtid="{D5CDD505-2E9C-101B-9397-08002B2CF9AE}" pid="3" name="MediaServiceImageTags">
    <vt:lpwstr/>
  </property>
</Properties>
</file>