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57" r:id="rId14"/>
  </p:sldIdLst>
  <p:sldSz cx="9144000" cy="6858000" type="screen4x3"/>
  <p:notesSz cx="6858000" cy="9144000"/>
  <p:embeddedFontLst>
    <p:embeddedFont>
      <p:font typeface="Encode Sans Regular" panose="020B0604020202020204" charset="0"/>
      <p:regular r:id="rId15"/>
      <p:bold r:id="rId16"/>
      <p:italic r:id="rId17"/>
      <p:boldItalic r:id="rId18"/>
    </p:embeddedFont>
    <p:embeddedFont>
      <p:font typeface="Lora" pitchFamily="2" charset="-18"/>
      <p:regular r:id="rId19"/>
      <p:bold r:id="rId20"/>
      <p:italic r:id="rId21"/>
      <p:boldItalic r:id="rId22"/>
    </p:embeddedFont>
    <p:embeddedFont>
      <p:font typeface="UCM Sans Black" panose="020B0604020202020204" charset="-18"/>
      <p:bold r:id="rId23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B2ED5-9357-4513-8425-27A051E982C4}" v="2" dt="2025-11-11T10:27:22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4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modSld">
      <pc:chgData name="Stážisti" userId="6c3dd6a6-2efb-4d77-87e3-0808df15d025" providerId="ADAL" clId="{5705E858-399F-43E2-9340-287617AEF6D7}" dt="2025-11-11T10:26:24.194" v="57" actId="962"/>
      <pc:docMkLst>
        <pc:docMk/>
      </pc:docMkLst>
      <pc:sldChg chg="modSp mod">
        <pc:chgData name="Stážisti" userId="6c3dd6a6-2efb-4d77-87e3-0808df15d025" providerId="ADAL" clId="{5705E858-399F-43E2-9340-287617AEF6D7}" dt="2025-11-11T10:13:03.123" v="3" actId="962"/>
        <pc:sldMkLst>
          <pc:docMk/>
          <pc:sldMk cId="4284123472" sldId="256"/>
        </pc:sldMkLst>
        <pc:picChg chg="mod">
          <ac:chgData name="Stážisti" userId="6c3dd6a6-2efb-4d77-87e3-0808df15d025" providerId="ADAL" clId="{5705E858-399F-43E2-9340-287617AEF6D7}" dt="2025-11-11T10:13:03.123" v="3" actId="962"/>
          <ac:picMkLst>
            <pc:docMk/>
            <pc:sldMk cId="4284123472" sldId="256"/>
            <ac:picMk id="4" creationId="{280D860C-E76F-F8EA-D54D-291CB22D2319}"/>
          </ac:picMkLst>
        </pc:picChg>
      </pc:sldChg>
      <pc:sldChg chg="modSp mod">
        <pc:chgData name="Stážisti" userId="6c3dd6a6-2efb-4d77-87e3-0808df15d025" providerId="ADAL" clId="{5705E858-399F-43E2-9340-287617AEF6D7}" dt="2025-11-11T10:26:24.194" v="57" actId="962"/>
        <pc:sldMkLst>
          <pc:docMk/>
          <pc:sldMk cId="2806867972" sldId="257"/>
        </pc:sldMkLst>
        <pc:picChg chg="mod">
          <ac:chgData name="Stážisti" userId="6c3dd6a6-2efb-4d77-87e3-0808df15d025" providerId="ADAL" clId="{5705E858-399F-43E2-9340-287617AEF6D7}" dt="2025-11-11T10:22:48.136" v="39" actId="962"/>
          <ac:picMkLst>
            <pc:docMk/>
            <pc:sldMk cId="2806867972" sldId="257"/>
            <ac:picMk id="4" creationId="{01BD4DED-C23E-3737-54DA-CD0793AFE49E}"/>
          </ac:picMkLst>
        </pc:picChg>
        <pc:picChg chg="mod">
          <ac:chgData name="Stážisti" userId="6c3dd6a6-2efb-4d77-87e3-0808df15d025" providerId="ADAL" clId="{5705E858-399F-43E2-9340-287617AEF6D7}" dt="2025-11-11T10:23:52.977" v="49" actId="962"/>
          <ac:picMkLst>
            <pc:docMk/>
            <pc:sldMk cId="2806867972" sldId="257"/>
            <ac:picMk id="9" creationId="{80FA0287-2A85-EA93-CA47-D72796A0BB83}"/>
          </ac:picMkLst>
        </pc:picChg>
        <pc:picChg chg="mod">
          <ac:chgData name="Stážisti" userId="6c3dd6a6-2efb-4d77-87e3-0808df15d025" providerId="ADAL" clId="{5705E858-399F-43E2-9340-287617AEF6D7}" dt="2025-11-11T10:26:24.194" v="57" actId="962"/>
          <ac:picMkLst>
            <pc:docMk/>
            <pc:sldMk cId="2806867972" sldId="257"/>
            <ac:picMk id="11" creationId="{973AB8C2-ABDD-8FCF-CA66-6140251456E5}"/>
          </ac:picMkLst>
        </pc:picChg>
        <pc:picChg chg="mod">
          <ac:chgData name="Stážisti" userId="6c3dd6a6-2efb-4d77-87e3-0808df15d025" providerId="ADAL" clId="{5705E858-399F-43E2-9340-287617AEF6D7}" dt="2025-11-11T10:23:13.853" v="43" actId="962"/>
          <ac:picMkLst>
            <pc:docMk/>
            <pc:sldMk cId="2806867972" sldId="257"/>
            <ac:picMk id="12" creationId="{7AD10C06-8415-4171-869E-CE30EC5ACEDF}"/>
          </ac:picMkLst>
        </pc:picChg>
        <pc:picChg chg="mod">
          <ac:chgData name="Stážisti" userId="6c3dd6a6-2efb-4d77-87e3-0808df15d025" providerId="ADAL" clId="{5705E858-399F-43E2-9340-287617AEF6D7}" dt="2025-11-11T10:23:00.977" v="41" actId="962"/>
          <ac:picMkLst>
            <pc:docMk/>
            <pc:sldMk cId="2806867972" sldId="257"/>
            <ac:picMk id="13" creationId="{1B54B9BB-D9FF-7E75-079B-E1F353FB5E1B}"/>
          </ac:picMkLst>
        </pc:picChg>
        <pc:picChg chg="mod">
          <ac:chgData name="Stážisti" userId="6c3dd6a6-2efb-4d77-87e3-0808df15d025" providerId="ADAL" clId="{5705E858-399F-43E2-9340-287617AEF6D7}" dt="2025-11-11T10:24:18.002" v="53" actId="962"/>
          <ac:picMkLst>
            <pc:docMk/>
            <pc:sldMk cId="2806867972" sldId="257"/>
            <ac:picMk id="14" creationId="{8D3FC7D3-8EDC-675F-20C8-585377257DD3}"/>
          </ac:picMkLst>
        </pc:picChg>
        <pc:picChg chg="mod">
          <ac:chgData name="Stážisti" userId="6c3dd6a6-2efb-4d77-87e3-0808df15d025" providerId="ADAL" clId="{5705E858-399F-43E2-9340-287617AEF6D7}" dt="2025-11-11T10:24:32.063" v="55" actId="962"/>
          <ac:picMkLst>
            <pc:docMk/>
            <pc:sldMk cId="2806867972" sldId="257"/>
            <ac:picMk id="15" creationId="{837DB97D-E013-47FB-516C-B72F625663E8}"/>
          </ac:picMkLst>
        </pc:picChg>
        <pc:picChg chg="mod">
          <ac:chgData name="Stážisti" userId="6c3dd6a6-2efb-4d77-87e3-0808df15d025" providerId="ADAL" clId="{5705E858-399F-43E2-9340-287617AEF6D7}" dt="2025-11-11T10:24:06.068" v="51" actId="962"/>
          <ac:picMkLst>
            <pc:docMk/>
            <pc:sldMk cId="2806867972" sldId="257"/>
            <ac:picMk id="16" creationId="{03C0BC55-B804-AE82-CF5C-745F22B08520}"/>
          </ac:picMkLst>
        </pc:picChg>
        <pc:picChg chg="mod">
          <ac:chgData name="Stážisti" userId="6c3dd6a6-2efb-4d77-87e3-0808df15d025" providerId="ADAL" clId="{5705E858-399F-43E2-9340-287617AEF6D7}" dt="2025-11-11T10:23:27.174" v="45" actId="962"/>
          <ac:picMkLst>
            <pc:docMk/>
            <pc:sldMk cId="2806867972" sldId="257"/>
            <ac:picMk id="17" creationId="{D2AA1273-ABBB-1944-8B5E-2C1513F73F60}"/>
          </ac:picMkLst>
        </pc:picChg>
        <pc:picChg chg="mod">
          <ac:chgData name="Stážisti" userId="6c3dd6a6-2efb-4d77-87e3-0808df15d025" providerId="ADAL" clId="{5705E858-399F-43E2-9340-287617AEF6D7}" dt="2025-11-11T10:23:39.183" v="47" actId="962"/>
          <ac:picMkLst>
            <pc:docMk/>
            <pc:sldMk cId="2806867972" sldId="257"/>
            <ac:picMk id="18" creationId="{98D6CF7B-C509-D5F8-2C9C-1FDB928CAA67}"/>
          </ac:picMkLst>
        </pc:picChg>
      </pc:sldChg>
      <pc:sldChg chg="modSp mod">
        <pc:chgData name="Stážisti" userId="6c3dd6a6-2efb-4d77-87e3-0808df15d025" providerId="ADAL" clId="{5705E858-399F-43E2-9340-287617AEF6D7}" dt="2025-11-11T10:14:14.577" v="7" actId="962"/>
        <pc:sldMkLst>
          <pc:docMk/>
          <pc:sldMk cId="1993954603" sldId="258"/>
        </pc:sldMkLst>
        <pc:picChg chg="mod">
          <ac:chgData name="Stážisti" userId="6c3dd6a6-2efb-4d77-87e3-0808df15d025" providerId="ADAL" clId="{5705E858-399F-43E2-9340-287617AEF6D7}" dt="2025-11-11T10:14:14.577" v="7" actId="962"/>
          <ac:picMkLst>
            <pc:docMk/>
            <pc:sldMk cId="1993954603" sldId="258"/>
            <ac:picMk id="7" creationId="{E84E42AE-42CD-0CBC-0B2F-0EB035E5084D}"/>
          </ac:picMkLst>
        </pc:picChg>
      </pc:sldChg>
      <pc:sldChg chg="modSp mod">
        <pc:chgData name="Stážisti" userId="6c3dd6a6-2efb-4d77-87e3-0808df15d025" providerId="ADAL" clId="{5705E858-399F-43E2-9340-287617AEF6D7}" dt="2025-11-11T10:15:38.017" v="11" actId="962"/>
        <pc:sldMkLst>
          <pc:docMk/>
          <pc:sldMk cId="4076688011" sldId="260"/>
        </pc:sldMkLst>
        <pc:picChg chg="mod">
          <ac:chgData name="Stážisti" userId="6c3dd6a6-2efb-4d77-87e3-0808df15d025" providerId="ADAL" clId="{5705E858-399F-43E2-9340-287617AEF6D7}" dt="2025-11-11T10:15:38.017" v="11" actId="962"/>
          <ac:picMkLst>
            <pc:docMk/>
            <pc:sldMk cId="4076688011" sldId="260"/>
            <ac:picMk id="2" creationId="{D15B02FE-3E64-6CC0-9985-2C076775EA09}"/>
          </ac:picMkLst>
        </pc:picChg>
      </pc:sldChg>
      <pc:sldChg chg="modSp mod">
        <pc:chgData name="Stážisti" userId="6c3dd6a6-2efb-4d77-87e3-0808df15d025" providerId="ADAL" clId="{5705E858-399F-43E2-9340-287617AEF6D7}" dt="2025-11-11T10:17:19.223" v="19" actId="962"/>
        <pc:sldMkLst>
          <pc:docMk/>
          <pc:sldMk cId="2968961526" sldId="261"/>
        </pc:sldMkLst>
        <pc:picChg chg="mod">
          <ac:chgData name="Stážisti" userId="6c3dd6a6-2efb-4d77-87e3-0808df15d025" providerId="ADAL" clId="{5705E858-399F-43E2-9340-287617AEF6D7}" dt="2025-11-11T10:17:19.223" v="19" actId="962"/>
          <ac:picMkLst>
            <pc:docMk/>
            <pc:sldMk cId="2968961526" sldId="261"/>
            <ac:picMk id="2" creationId="{F228A474-A64B-1BDC-CAFB-97F014812461}"/>
          </ac:picMkLst>
        </pc:picChg>
      </pc:sldChg>
      <pc:sldChg chg="modSp mod">
        <pc:chgData name="Stážisti" userId="6c3dd6a6-2efb-4d77-87e3-0808df15d025" providerId="ADAL" clId="{5705E858-399F-43E2-9340-287617AEF6D7}" dt="2025-11-11T10:17:55.087" v="21" actId="962"/>
        <pc:sldMkLst>
          <pc:docMk/>
          <pc:sldMk cId="1260509242" sldId="262"/>
        </pc:sldMkLst>
        <pc:picChg chg="mod">
          <ac:chgData name="Stážisti" userId="6c3dd6a6-2efb-4d77-87e3-0808df15d025" providerId="ADAL" clId="{5705E858-399F-43E2-9340-287617AEF6D7}" dt="2025-11-11T10:17:55.087" v="21" actId="962"/>
          <ac:picMkLst>
            <pc:docMk/>
            <pc:sldMk cId="1260509242" sldId="262"/>
            <ac:picMk id="2" creationId="{F5A93FB2-16ED-BBE6-10FA-F6CE15EF2AA0}"/>
          </ac:picMkLst>
        </pc:picChg>
      </pc:sldChg>
      <pc:sldChg chg="modSp mod">
        <pc:chgData name="Stážisti" userId="6c3dd6a6-2efb-4d77-87e3-0808df15d025" providerId="ADAL" clId="{5705E858-399F-43E2-9340-287617AEF6D7}" dt="2025-11-11T10:19:09.105" v="27" actId="962"/>
        <pc:sldMkLst>
          <pc:docMk/>
          <pc:sldMk cId="3812393828" sldId="263"/>
        </pc:sldMkLst>
        <pc:picChg chg="mod">
          <ac:chgData name="Stážisti" userId="6c3dd6a6-2efb-4d77-87e3-0808df15d025" providerId="ADAL" clId="{5705E858-399F-43E2-9340-287617AEF6D7}" dt="2025-11-11T10:19:09.105" v="27" actId="962"/>
          <ac:picMkLst>
            <pc:docMk/>
            <pc:sldMk cId="3812393828" sldId="263"/>
            <ac:picMk id="2" creationId="{C0E09BF8-97CC-0A08-F63B-3BD912834C20}"/>
          </ac:picMkLst>
        </pc:picChg>
      </pc:sldChg>
      <pc:sldChg chg="modSp mod">
        <pc:chgData name="Stážisti" userId="6c3dd6a6-2efb-4d77-87e3-0808df15d025" providerId="ADAL" clId="{5705E858-399F-43E2-9340-287617AEF6D7}" dt="2025-11-11T10:20:39.160" v="33" actId="962"/>
        <pc:sldMkLst>
          <pc:docMk/>
          <pc:sldMk cId="4195560826" sldId="264"/>
        </pc:sldMkLst>
        <pc:picChg chg="mod">
          <ac:chgData name="Stážisti" userId="6c3dd6a6-2efb-4d77-87e3-0808df15d025" providerId="ADAL" clId="{5705E858-399F-43E2-9340-287617AEF6D7}" dt="2025-11-11T10:20:39.160" v="33" actId="962"/>
          <ac:picMkLst>
            <pc:docMk/>
            <pc:sldMk cId="4195560826" sldId="264"/>
            <ac:picMk id="2" creationId="{1C3D64B4-BF49-E023-D776-B4DF8C4B3EE9}"/>
          </ac:picMkLst>
        </pc:picChg>
      </pc:sldChg>
      <pc:sldChg chg="modSp mod">
        <pc:chgData name="Stážisti" userId="6c3dd6a6-2efb-4d77-87e3-0808df15d025" providerId="ADAL" clId="{5705E858-399F-43E2-9340-287617AEF6D7}" dt="2025-11-11T10:21:30.449" v="35" actId="962"/>
        <pc:sldMkLst>
          <pc:docMk/>
          <pc:sldMk cId="325071874" sldId="265"/>
        </pc:sldMkLst>
        <pc:picChg chg="mod">
          <ac:chgData name="Stážisti" userId="6c3dd6a6-2efb-4d77-87e3-0808df15d025" providerId="ADAL" clId="{5705E858-399F-43E2-9340-287617AEF6D7}" dt="2025-11-11T10:21:30.449" v="35" actId="962"/>
          <ac:picMkLst>
            <pc:docMk/>
            <pc:sldMk cId="325071874" sldId="265"/>
            <ac:picMk id="2" creationId="{C71D2524-DD12-8299-34B4-FAE7D32E9DBA}"/>
          </ac:picMkLst>
        </pc:picChg>
      </pc:sldChg>
      <pc:sldChg chg="modSp mod">
        <pc:chgData name="Stážisti" userId="6c3dd6a6-2efb-4d77-87e3-0808df15d025" providerId="ADAL" clId="{5705E858-399F-43E2-9340-287617AEF6D7}" dt="2025-11-11T10:22:12.785" v="37" actId="962"/>
        <pc:sldMkLst>
          <pc:docMk/>
          <pc:sldMk cId="1989642821" sldId="266"/>
        </pc:sldMkLst>
        <pc:picChg chg="mod">
          <ac:chgData name="Stážisti" userId="6c3dd6a6-2efb-4d77-87e3-0808df15d025" providerId="ADAL" clId="{5705E858-399F-43E2-9340-287617AEF6D7}" dt="2025-11-11T10:22:12.785" v="37" actId="962"/>
          <ac:picMkLst>
            <pc:docMk/>
            <pc:sldMk cId="1989642821" sldId="266"/>
            <ac:picMk id="2" creationId="{B2E7617B-ACFB-E014-39CF-B4F2C85DBC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500" y="1807200"/>
            <a:ext cx="69795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75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1D76D-05AA-43F4-A536-BDE63F4BD3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1500" y="4561200"/>
            <a:ext cx="4298400" cy="101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3D3935"/>
                </a:solidFill>
                <a:latin typeface="Encode Sans Regular" pitchFamily="2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</a:t>
            </a:r>
            <a:r>
              <a:rPr lang="en-US" dirty="0"/>
              <a:t>to add subtitle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DE34ED83-6814-4C66-8146-606A1B694524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ZV_Nadpis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09E6023B-3994-4584-997D-CAA2050B98C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8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ZV_Nadpis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12FF257-C4DF-49B8-BF79-C90F4C9F4E5C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26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500" y="1807200"/>
            <a:ext cx="69795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75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1D76D-05AA-43F4-A536-BDE63F4BD3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1500" y="4561200"/>
            <a:ext cx="4298400" cy="101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3D3935"/>
                </a:solidFill>
                <a:latin typeface="Encode Sans Regular" pitchFamily="2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</a:t>
            </a:r>
            <a:r>
              <a:rPr lang="en-US" dirty="0"/>
              <a:t>to add subtitle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DE34ED83-6814-4C66-8146-606A1B694524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20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_Predelov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100" y="2563200"/>
            <a:ext cx="7886700" cy="132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4204E3D-31FD-4214-8410-5382694E3C89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0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M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23455-63F8-46AB-A1DD-6E9CC130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00" y="2700000"/>
            <a:ext cx="4633200" cy="269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3D3935"/>
                </a:solidFill>
                <a:latin typeface="Encode Sans Regular" pitchFamily="2" charset="-18"/>
              </a:defRPr>
            </a:lvl1pPr>
            <a:lvl2pPr>
              <a:defRPr sz="2100">
                <a:solidFill>
                  <a:srgbClr val="3D3935"/>
                </a:solidFill>
                <a:latin typeface="Encode Sans Regular" pitchFamily="2" charset="-18"/>
              </a:defRPr>
            </a:lvl2pPr>
            <a:lvl3pPr>
              <a:defRPr sz="2100">
                <a:solidFill>
                  <a:srgbClr val="3D3935"/>
                </a:solidFill>
                <a:latin typeface="Encode Sans Regular" pitchFamily="2" charset="-18"/>
              </a:defRPr>
            </a:lvl3pPr>
            <a:lvl4pPr>
              <a:defRPr sz="2100">
                <a:solidFill>
                  <a:srgbClr val="3D3935"/>
                </a:solidFill>
                <a:latin typeface="Encode Sans Regular" pitchFamily="2" charset="-18"/>
              </a:defRPr>
            </a:lvl4pPr>
            <a:lvl5pPr>
              <a:defRPr sz="2100">
                <a:solidFill>
                  <a:srgbClr val="3D3935"/>
                </a:solidFill>
                <a:latin typeface="Encode Sans Regular" pitchFamily="2" charset="-18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6A100E52-B328-42FA-A5EE-3EB433D18AA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9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_Nadpis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09E6023B-3994-4584-997D-CAA2050B98C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55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_Nadpis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12FF257-C4DF-49B8-BF79-C90F4C9F4E5C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33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500" y="1807200"/>
            <a:ext cx="69795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75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1D76D-05AA-43F4-A536-BDE63F4BD3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1500" y="4561200"/>
            <a:ext cx="4298400" cy="101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3D3935"/>
                </a:solidFill>
                <a:latin typeface="Encode Sans Regular" pitchFamily="2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</a:t>
            </a:r>
            <a:r>
              <a:rPr lang="en-US" dirty="0"/>
              <a:t>to add subtitle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DE34ED83-6814-4C66-8146-606A1B694524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36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_Predelov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100" y="2563200"/>
            <a:ext cx="7886700" cy="132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4204E3D-31FD-4214-8410-5382694E3C89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74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F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23455-63F8-46AB-A1DD-6E9CC130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00" y="2700000"/>
            <a:ext cx="4633200" cy="269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3D3935"/>
                </a:solidFill>
                <a:latin typeface="Encode Sans Regular" pitchFamily="2" charset="-18"/>
              </a:defRPr>
            </a:lvl1pPr>
            <a:lvl2pPr>
              <a:defRPr sz="2100">
                <a:solidFill>
                  <a:srgbClr val="3D3935"/>
                </a:solidFill>
                <a:latin typeface="Encode Sans Regular" pitchFamily="2" charset="-18"/>
              </a:defRPr>
            </a:lvl2pPr>
            <a:lvl3pPr>
              <a:defRPr sz="2100">
                <a:solidFill>
                  <a:srgbClr val="3D3935"/>
                </a:solidFill>
                <a:latin typeface="Encode Sans Regular" pitchFamily="2" charset="-18"/>
              </a:defRPr>
            </a:lvl3pPr>
            <a:lvl4pPr>
              <a:defRPr sz="2100">
                <a:solidFill>
                  <a:srgbClr val="3D3935"/>
                </a:solidFill>
                <a:latin typeface="Encode Sans Regular" pitchFamily="2" charset="-18"/>
              </a:defRPr>
            </a:lvl4pPr>
            <a:lvl5pPr>
              <a:defRPr sz="2100">
                <a:solidFill>
                  <a:srgbClr val="3D3935"/>
                </a:solidFill>
                <a:latin typeface="Encode Sans Regular" pitchFamily="2" charset="-18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6A100E52-B328-42FA-A5EE-3EB433D18AA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3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Predelov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100" y="2563200"/>
            <a:ext cx="7886700" cy="132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4204E3D-31FD-4214-8410-5382694E3C89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16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_Nadpis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09E6023B-3994-4584-997D-CAA2050B98C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20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_Nadpis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12FF257-C4DF-49B8-BF79-C90F4C9F4E5C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32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V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500" y="1807200"/>
            <a:ext cx="69795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75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1D76D-05AA-43F4-A536-BDE63F4BD3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1500" y="4561200"/>
            <a:ext cx="4298400" cy="101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3D3935"/>
                </a:solidFill>
                <a:latin typeface="Encode Sans Regular" pitchFamily="2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</a:t>
            </a:r>
            <a:r>
              <a:rPr lang="en-US" dirty="0"/>
              <a:t>to add subtitle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DE34ED83-6814-4C66-8146-606A1B694524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54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V_Predelov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100" y="2563200"/>
            <a:ext cx="7886700" cy="132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4204E3D-31FD-4214-8410-5382694E3C89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46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PV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23455-63F8-46AB-A1DD-6E9CC130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00" y="2700000"/>
            <a:ext cx="4633200" cy="269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3D3935"/>
                </a:solidFill>
                <a:latin typeface="Encode Sans Regular" pitchFamily="2" charset="-18"/>
              </a:defRPr>
            </a:lvl1pPr>
            <a:lvl2pPr>
              <a:defRPr sz="2100">
                <a:solidFill>
                  <a:srgbClr val="3D3935"/>
                </a:solidFill>
                <a:latin typeface="Encode Sans Regular" pitchFamily="2" charset="-18"/>
              </a:defRPr>
            </a:lvl2pPr>
            <a:lvl3pPr>
              <a:defRPr sz="2100">
                <a:solidFill>
                  <a:srgbClr val="3D3935"/>
                </a:solidFill>
                <a:latin typeface="Encode Sans Regular" pitchFamily="2" charset="-18"/>
              </a:defRPr>
            </a:lvl3pPr>
            <a:lvl4pPr>
              <a:defRPr sz="2100">
                <a:solidFill>
                  <a:srgbClr val="3D3935"/>
                </a:solidFill>
                <a:latin typeface="Encode Sans Regular" pitchFamily="2" charset="-18"/>
              </a:defRPr>
            </a:lvl4pPr>
            <a:lvl5pPr>
              <a:defRPr sz="2100">
                <a:solidFill>
                  <a:srgbClr val="3D3935"/>
                </a:solidFill>
                <a:latin typeface="Encode Sans Regular" pitchFamily="2" charset="-18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6A100E52-B328-42FA-A5EE-3EB433D18AA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45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V_Nadpis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09E6023B-3994-4584-997D-CAA2050B98C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60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V_Nadpis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12FF257-C4DF-49B8-BF79-C90F4C9F4E5C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74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SV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500" y="1807200"/>
            <a:ext cx="69795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75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1D76D-05AA-43F4-A536-BDE63F4BD3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1500" y="4561200"/>
            <a:ext cx="4298400" cy="101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3D3935"/>
                </a:solidFill>
                <a:latin typeface="Encode Sans Regular" pitchFamily="2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</a:t>
            </a:r>
            <a:r>
              <a:rPr lang="en-US" dirty="0"/>
              <a:t>to add subtitle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DE34ED83-6814-4C66-8146-606A1B694524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1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SV_Predelov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100" y="2563200"/>
            <a:ext cx="7886700" cy="132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4204E3D-31FD-4214-8410-5382694E3C89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90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SV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23455-63F8-46AB-A1DD-6E9CC130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00" y="2700000"/>
            <a:ext cx="4633200" cy="269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3D3935"/>
                </a:solidFill>
                <a:latin typeface="Encode Sans Regular" pitchFamily="2" charset="-18"/>
              </a:defRPr>
            </a:lvl1pPr>
            <a:lvl2pPr>
              <a:defRPr sz="2100">
                <a:solidFill>
                  <a:srgbClr val="3D3935"/>
                </a:solidFill>
                <a:latin typeface="Encode Sans Regular" pitchFamily="2" charset="-18"/>
              </a:defRPr>
            </a:lvl2pPr>
            <a:lvl3pPr>
              <a:defRPr sz="2100">
                <a:solidFill>
                  <a:srgbClr val="3D3935"/>
                </a:solidFill>
                <a:latin typeface="Encode Sans Regular" pitchFamily="2" charset="-18"/>
              </a:defRPr>
            </a:lvl3pPr>
            <a:lvl4pPr>
              <a:defRPr sz="2100">
                <a:solidFill>
                  <a:srgbClr val="3D3935"/>
                </a:solidFill>
                <a:latin typeface="Encode Sans Regular" pitchFamily="2" charset="-18"/>
              </a:defRPr>
            </a:lvl4pPr>
            <a:lvl5pPr>
              <a:defRPr sz="2100">
                <a:solidFill>
                  <a:srgbClr val="3D3935"/>
                </a:solidFill>
                <a:latin typeface="Encode Sans Regular" pitchFamily="2" charset="-18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6A100E52-B328-42FA-A5EE-3EB433D18AA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23455-63F8-46AB-A1DD-6E9CC130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00" y="2700000"/>
            <a:ext cx="4633200" cy="269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3D3935"/>
                </a:solidFill>
                <a:latin typeface="Encode Sans Regular" pitchFamily="2" charset="-18"/>
              </a:defRPr>
            </a:lvl1pPr>
            <a:lvl2pPr>
              <a:defRPr sz="2100">
                <a:solidFill>
                  <a:srgbClr val="3D3935"/>
                </a:solidFill>
                <a:latin typeface="Encode Sans Regular" pitchFamily="2" charset="-18"/>
              </a:defRPr>
            </a:lvl2pPr>
            <a:lvl3pPr>
              <a:defRPr sz="2100">
                <a:solidFill>
                  <a:srgbClr val="3D3935"/>
                </a:solidFill>
                <a:latin typeface="Encode Sans Regular" pitchFamily="2" charset="-18"/>
              </a:defRPr>
            </a:lvl3pPr>
            <a:lvl4pPr>
              <a:defRPr sz="2100">
                <a:solidFill>
                  <a:srgbClr val="3D3935"/>
                </a:solidFill>
                <a:latin typeface="Encode Sans Regular" pitchFamily="2" charset="-18"/>
              </a:defRPr>
            </a:lvl4pPr>
            <a:lvl5pPr>
              <a:defRPr sz="2100">
                <a:solidFill>
                  <a:srgbClr val="3D3935"/>
                </a:solidFill>
                <a:latin typeface="Encode Sans Regular" pitchFamily="2" charset="-18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6A100E52-B328-42FA-A5EE-3EB433D18AA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55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SV_Nadpis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09E6023B-3994-4584-997D-CAA2050B98C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04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SV_Nadpis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12FF257-C4DF-49B8-BF79-C90F4C9F4E5C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52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MK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500" y="1807200"/>
            <a:ext cx="69795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75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1D76D-05AA-43F4-A536-BDE63F4BD3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1500" y="4561200"/>
            <a:ext cx="4298400" cy="101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3D3935"/>
                </a:solidFill>
                <a:latin typeface="Encode Sans Regular" pitchFamily="2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</a:t>
            </a:r>
            <a:r>
              <a:rPr lang="en-US" dirty="0"/>
              <a:t>to add subtitle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DE34ED83-6814-4C66-8146-606A1B694524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06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MK_Predelov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100" y="2563200"/>
            <a:ext cx="7886700" cy="132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4204E3D-31FD-4214-8410-5382694E3C89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41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MK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23455-63F8-46AB-A1DD-6E9CC130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00" y="2700000"/>
            <a:ext cx="4633200" cy="269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3D3935"/>
                </a:solidFill>
                <a:latin typeface="Encode Sans Regular" pitchFamily="2" charset="-18"/>
              </a:defRPr>
            </a:lvl1pPr>
            <a:lvl2pPr>
              <a:defRPr sz="2100">
                <a:solidFill>
                  <a:srgbClr val="3D3935"/>
                </a:solidFill>
                <a:latin typeface="Encode Sans Regular" pitchFamily="2" charset="-18"/>
              </a:defRPr>
            </a:lvl2pPr>
            <a:lvl3pPr>
              <a:defRPr sz="2100">
                <a:solidFill>
                  <a:srgbClr val="3D3935"/>
                </a:solidFill>
                <a:latin typeface="Encode Sans Regular" pitchFamily="2" charset="-18"/>
              </a:defRPr>
            </a:lvl3pPr>
            <a:lvl4pPr>
              <a:defRPr sz="2100">
                <a:solidFill>
                  <a:srgbClr val="3D3935"/>
                </a:solidFill>
                <a:latin typeface="Encode Sans Regular" pitchFamily="2" charset="-18"/>
              </a:defRPr>
            </a:lvl4pPr>
            <a:lvl5pPr>
              <a:defRPr sz="2100">
                <a:solidFill>
                  <a:srgbClr val="3D3935"/>
                </a:solidFill>
                <a:latin typeface="Encode Sans Regular" pitchFamily="2" charset="-18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6A100E52-B328-42FA-A5EE-3EB433D18AA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94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MK_Nadpis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09E6023B-3994-4584-997D-CAA2050B98C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93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MK_Nadpis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12FF257-C4DF-49B8-BF79-C90F4C9F4E5C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6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Nadpis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09E6023B-3994-4584-997D-CAA2050B98C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2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Nadpis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12FF257-C4DF-49B8-BF79-C90F4C9F4E5C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0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Nadpis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4F4826D5-8B99-41EA-98FF-4259238CFB6A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7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ZV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500" y="1807200"/>
            <a:ext cx="69795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75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1D76D-05AA-43F4-A536-BDE63F4BD3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1500" y="4561200"/>
            <a:ext cx="4298400" cy="101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3D3935"/>
                </a:solidFill>
                <a:latin typeface="Encode Sans Regular" pitchFamily="2" charset="-18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</a:t>
            </a:r>
            <a:r>
              <a:rPr lang="en-US" dirty="0"/>
              <a:t>to add subtitle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DE34ED83-6814-4C66-8146-606A1B694524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4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ZV_Predelov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33E1-D788-406C-A8A2-A0F3D39D3A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100" y="2563200"/>
            <a:ext cx="7886700" cy="132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</a:t>
            </a:r>
            <a:br>
              <a:rPr lang="sk-SK" dirty="0"/>
            </a:b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4204E3D-31FD-4214-8410-5382694E3C89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4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ZV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A22CF-67DC-4870-B898-301AE4237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47200"/>
            <a:ext cx="3688200" cy="64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add</a:t>
            </a:r>
            <a:r>
              <a:rPr lang="sk-SK" dirty="0"/>
              <a:t> title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123455-63F8-46AB-A1DD-6E9CC130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00" y="2700000"/>
            <a:ext cx="4633200" cy="269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3D3935"/>
                </a:solidFill>
                <a:latin typeface="Encode Sans Regular" pitchFamily="2" charset="-18"/>
              </a:defRPr>
            </a:lvl1pPr>
            <a:lvl2pPr>
              <a:defRPr sz="2100">
                <a:solidFill>
                  <a:srgbClr val="3D3935"/>
                </a:solidFill>
                <a:latin typeface="Encode Sans Regular" pitchFamily="2" charset="-18"/>
              </a:defRPr>
            </a:lvl2pPr>
            <a:lvl3pPr>
              <a:defRPr sz="2100">
                <a:solidFill>
                  <a:srgbClr val="3D3935"/>
                </a:solidFill>
                <a:latin typeface="Encode Sans Regular" pitchFamily="2" charset="-18"/>
              </a:defRPr>
            </a:lvl3pPr>
            <a:lvl4pPr>
              <a:defRPr sz="2100">
                <a:solidFill>
                  <a:srgbClr val="3D3935"/>
                </a:solidFill>
                <a:latin typeface="Encode Sans Regular" pitchFamily="2" charset="-18"/>
              </a:defRPr>
            </a:lvl4pPr>
            <a:lvl5pPr>
              <a:defRPr sz="2100">
                <a:solidFill>
                  <a:srgbClr val="3D3935"/>
                </a:solidFill>
                <a:latin typeface="Encode Sans Regular" pitchFamily="2" charset="-18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6A100E52-B328-42FA-A5EE-3EB433D18AA3}"/>
              </a:ext>
            </a:extLst>
          </p:cNvPr>
          <p:cNvSpPr txBox="1">
            <a:spLocks/>
          </p:cNvSpPr>
          <p:nvPr userDrawn="1"/>
        </p:nvSpPr>
        <p:spPr>
          <a:xfrm>
            <a:off x="8278930" y="6245049"/>
            <a:ext cx="518400" cy="29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UCM Sans Medium" pitchFamily="50" charset="-18"/>
                <a:ea typeface="UCM Sans Medium" pitchFamily="50" charset="-1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5051A-E602-464D-A5F6-8858A9577179}" type="slidenum">
              <a:rPr lang="sk-SK" sz="900" smtClean="0">
                <a:solidFill>
                  <a:srgbClr val="3D3935"/>
                </a:solidFill>
              </a:rPr>
              <a:pPr/>
              <a:t>‹#›</a:t>
            </a:fld>
            <a:endParaRPr lang="sk-SK" sz="900" dirty="0">
              <a:solidFill>
                <a:srgbClr val="3D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1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54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0" Type="http://schemas.openxmlformats.org/officeDocument/2006/relationships/image" Target="../media/image42.jpeg"/><Relationship Id="rId4" Type="http://schemas.openxmlformats.org/officeDocument/2006/relationships/image" Target="../media/image4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546BC-16F9-40BE-B82E-478D5415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787" y="1927236"/>
            <a:ext cx="8212500" cy="2387600"/>
          </a:xfrm>
        </p:spPr>
        <p:txBody>
          <a:bodyPr/>
          <a:lstStyle/>
          <a:p>
            <a:pPr algn="ctr"/>
            <a:r>
              <a:rPr lang="sk-SK" sz="4400" dirty="0"/>
              <a:t>K súčasnému stavu vybraných slovenských a československých </a:t>
            </a:r>
            <a:br>
              <a:rPr lang="sk-SK" sz="4400" dirty="0"/>
            </a:br>
            <a:r>
              <a:rPr lang="sk-SK" sz="4400" dirty="0"/>
              <a:t>spolkov v Argentíne</a:t>
            </a:r>
          </a:p>
        </p:txBody>
      </p:sp>
      <p:pic>
        <p:nvPicPr>
          <p:cNvPr id="4" name="Obrázek 16" descr="Logo s kruhovým dizajnom obsahujúce slovenský dvojkríž v strede, rozdelený na časti s motívmi vlajok Argentíny (slnečný symbol), Kanady (červený javorový list) a Slovenska (modré pole). Okolo kruhu je text: SLOVENSKO, ARGENTINA, CANADA a označenie APVV-20-0263.">
            <a:extLst>
              <a:ext uri="{FF2B5EF4-FFF2-40B4-BE49-F238E27FC236}">
                <a16:creationId xmlns:a16="http://schemas.microsoft.com/office/drawing/2014/main" id="{280D860C-E76F-F8EA-D54D-291CB22D2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631" y="-406632"/>
            <a:ext cx="2115791" cy="2822431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12DFA2CC-3E6F-0DF0-5513-170E48D6522E}"/>
              </a:ext>
            </a:extLst>
          </p:cNvPr>
          <p:cNvSpPr txBox="1">
            <a:spLocks/>
          </p:cNvSpPr>
          <p:nvPr/>
        </p:nvSpPr>
        <p:spPr>
          <a:xfrm>
            <a:off x="1639461" y="4438609"/>
            <a:ext cx="5731200" cy="1891687"/>
          </a:xfrm>
          <a:prstGeom prst="rect">
            <a:avLst/>
          </a:prstGeom>
        </p:spPr>
        <p:txBody>
          <a:bodyPr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>
                <a:solidFill>
                  <a:srgbClr val="3D3935"/>
                </a:solidFill>
                <a:latin typeface="Encode Sans Regular" pitchFamily="2" charset="-18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2200" b="1" dirty="0">
                <a:latin typeface="Lora" pitchFamily="2" charset="-18"/>
              </a:rPr>
              <a:t>prof. PhDr. Ladislav Lenovský, PhD. </a:t>
            </a:r>
          </a:p>
          <a:p>
            <a:pPr algn="ctr"/>
            <a:r>
              <a:rPr lang="sk-SK" dirty="0">
                <a:latin typeface="Lora" pitchFamily="2" charset="-18"/>
              </a:rPr>
              <a:t>Katedra etnológie a mimoeurópskych štúdií</a:t>
            </a:r>
          </a:p>
          <a:p>
            <a:pPr algn="ctr"/>
            <a:r>
              <a:rPr lang="sk-SK" dirty="0">
                <a:latin typeface="Lora" pitchFamily="2" charset="-18"/>
              </a:rPr>
              <a:t>FF UCM v Trnave</a:t>
            </a:r>
          </a:p>
          <a:p>
            <a:pPr algn="ctr"/>
            <a:r>
              <a:rPr lang="sk-SK" dirty="0">
                <a:latin typeface="Lora" pitchFamily="2" charset="-18"/>
              </a:rPr>
              <a:t>25. – 26. september 2025</a:t>
            </a:r>
          </a:p>
          <a:p>
            <a:pPr algn="ctr"/>
            <a:r>
              <a:rPr lang="sk-SK" b="1" dirty="0">
                <a:latin typeface="Lora" pitchFamily="2" charset="-18"/>
              </a:rPr>
              <a:t>APVV 20-0263</a:t>
            </a:r>
          </a:p>
          <a:p>
            <a:pPr algn="ctr"/>
            <a:endParaRPr lang="sk-SK" dirty="0"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84123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187ABFA0-7D5A-57E5-C7A8-2CAEB46E77CB}"/>
              </a:ext>
            </a:extLst>
          </p:cNvPr>
          <p:cNvSpPr txBox="1">
            <a:spLocks/>
          </p:cNvSpPr>
          <p:nvPr/>
        </p:nvSpPr>
        <p:spPr>
          <a:xfrm>
            <a:off x="0" y="556880"/>
            <a:ext cx="3297056" cy="2284684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3D3935"/>
                </a:solidFill>
                <a:latin typeface="UCM Sans Black" pitchFamily="50" charset="-18"/>
                <a:ea typeface="UCM Sans Black" pitchFamily="50" charset="-18"/>
                <a:cs typeface="+mj-cs"/>
              </a:defRPr>
            </a:lvl1pPr>
          </a:lstStyle>
          <a:p>
            <a:pPr algn="ctr"/>
            <a:r>
              <a:rPr lang="sk-SK" sz="4400" b="1" dirty="0"/>
              <a:t>Ďakujem za pozornosť!</a:t>
            </a:r>
            <a:endParaRPr lang="sk-SK" sz="4400" dirty="0"/>
          </a:p>
        </p:txBody>
      </p:sp>
      <p:pic>
        <p:nvPicPr>
          <p:cNvPr id="4" name="Obrázek 16" descr="Logo s kruhovým dizajnom obsahujúce slovenský dvojkríž v strede, rozdelený na časti s motívmi vlajok Argentíny (slnečný symbol), Kanady (červený javorový list) a Slovenska (modré pole). Okolo kruhu je text: SLOVENSKO, ARGENTINA, CANADA a označenie APVV-20-0263.">
            <a:extLst>
              <a:ext uri="{FF2B5EF4-FFF2-40B4-BE49-F238E27FC236}">
                <a16:creationId xmlns:a16="http://schemas.microsoft.com/office/drawing/2014/main" id="{01BD4DED-C23E-3737-54DA-CD0793AFE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6" y="2482195"/>
            <a:ext cx="3058222" cy="4079619"/>
          </a:xfrm>
          <a:prstGeom prst="rect">
            <a:avLst/>
          </a:prstGeom>
        </p:spPr>
      </p:pic>
      <p:pic>
        <p:nvPicPr>
          <p:cNvPr id="9" name="Obrázek 13" descr="Erb Asociace Checos y Eslovacos de Córdoba. V strede je červený štít s písmenami A, C, E, C v zlatej farbe a štyrmi menšími erbmi: český lev, slovenský dvojkríž, mestský znak Córdoba a ďalší historický znak. Nad štítom je zlatá koruna, po stranách zelené vetvičky a hore dve vlajky – česká a slovenská. Pod štítom je modrá stuha s názvom organizácie.">
            <a:extLst>
              <a:ext uri="{FF2B5EF4-FFF2-40B4-BE49-F238E27FC236}">
                <a16:creationId xmlns:a16="http://schemas.microsoft.com/office/drawing/2014/main" id="{80FA0287-2A85-EA93-CA47-D72796A0B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546" y="2219323"/>
            <a:ext cx="1262510" cy="1456742"/>
          </a:xfrm>
          <a:prstGeom prst="rect">
            <a:avLst/>
          </a:prstGeom>
        </p:spPr>
      </p:pic>
      <p:pic>
        <p:nvPicPr>
          <p:cNvPr id="11" name="Obrázek 12" descr="Farebný folklórny motív v tvare srdca, zdobený kvetinovými ornamentmi v modrej, červenej, žltej a zelenej farbe, s dvoma červenými vtáčikmi na vrchu. Pod ornamentom je nápis „MORAVANKA“ veľkými modrými písmenami a pod ním text „Folklórní soubor • Folklórny súbor“ v červenej farbe.">
            <a:extLst>
              <a:ext uri="{FF2B5EF4-FFF2-40B4-BE49-F238E27FC236}">
                <a16:creationId xmlns:a16="http://schemas.microsoft.com/office/drawing/2014/main" id="{973AB8C2-ABDD-8FCF-CA66-614025145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289" y="4193619"/>
            <a:ext cx="1028721" cy="1086365"/>
          </a:xfrm>
          <a:prstGeom prst="rect">
            <a:avLst/>
          </a:prstGeom>
        </p:spPr>
      </p:pic>
      <p:pic>
        <p:nvPicPr>
          <p:cNvPr id="12" name="Picture 4" descr="Logo Asociace Checa y Eslovaca Las Breñas – Chaco. V strede je kruhový znak s modrým pozadím, zeleným pásom a bielym vtákom, obtočený modro-bielou stuhou. Za znakom sú dve vlajky: slovenská vlajka s malým štítom so slovenským dvojkrížom a česká vlajka. Pod obrázkom je text: ‘ASOCIACIÓN CHECA Y ESLOVACA Las Breñas – Chaco –’.">
            <a:extLst>
              <a:ext uri="{FF2B5EF4-FFF2-40B4-BE49-F238E27FC236}">
                <a16:creationId xmlns:a16="http://schemas.microsoft.com/office/drawing/2014/main" id="{7AD10C06-8415-4171-869E-CE30EC5AC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29" y="4120469"/>
            <a:ext cx="1259527" cy="1259527"/>
          </a:xfrm>
          <a:prstGeom prst="rect">
            <a:avLst/>
          </a:prstGeom>
        </p:spPr>
      </p:pic>
      <p:pic>
        <p:nvPicPr>
          <p:cNvPr id="13" name="Picture 5" descr="Okrúhle čierne logo s bielym textom „CHECOS Y ESLOVACOS SIERRAS BAYAS“ po obvode. V strede je biela silueta továrne s komínom a dymom, pod ňou rok 1922. Po stranách sú dve vlajky – vľavo česká, vpravo slovenská. Pod nimi je modrá stuha s malým zlatým emblémom.">
            <a:extLst>
              <a:ext uri="{FF2B5EF4-FFF2-40B4-BE49-F238E27FC236}">
                <a16:creationId xmlns:a16="http://schemas.microsoft.com/office/drawing/2014/main" id="{1B54B9BB-D9FF-7E75-079B-E1F353FB5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525" y="4023344"/>
            <a:ext cx="1256640" cy="1256640"/>
          </a:xfrm>
          <a:prstGeom prst="rect">
            <a:avLst/>
          </a:prstGeom>
        </p:spPr>
      </p:pic>
      <p:pic>
        <p:nvPicPr>
          <p:cNvPr id="14" name="Obrázek 11" descr="Logo vo forme modrého kosoštvorca s červenými písmenami Č a S po stranách a modrým vertikálnym nápisom DOMOV uprostred. ">
            <a:extLst>
              <a:ext uri="{FF2B5EF4-FFF2-40B4-BE49-F238E27FC236}">
                <a16:creationId xmlns:a16="http://schemas.microsoft.com/office/drawing/2014/main" id="{8D3FC7D3-8EDC-675F-20C8-585377257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908" y="434107"/>
            <a:ext cx="1373783" cy="1340812"/>
          </a:xfrm>
          <a:prstGeom prst="rect">
            <a:avLst/>
          </a:prstGeom>
        </p:spPr>
      </p:pic>
      <p:pic>
        <p:nvPicPr>
          <p:cNvPr id="15" name="Picture 11" descr="Okrúhle logo s nápisom „CLUB ESLOVACO ARGENTINO“ po obvode. V strede je červený štít so slovenským dvojkrížom, za ktorým sú vlajky Slovenska (vľavo) a Argentíny (vpravo) na pozadí obrysov mapy. Hore je text „BERISSO“, dole „C.E.A S.C.D“ a po obvode spodnej časti „CAPITAL PROVINCIAL DEL INMIGRANTE“.">
            <a:extLst>
              <a:ext uri="{FF2B5EF4-FFF2-40B4-BE49-F238E27FC236}">
                <a16:creationId xmlns:a16="http://schemas.microsoft.com/office/drawing/2014/main" id="{837DB97D-E013-47FB-516C-B72F6256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4890" y="401136"/>
            <a:ext cx="1373783" cy="1373783"/>
          </a:xfrm>
          <a:prstGeom prst="rect">
            <a:avLst/>
          </a:prstGeom>
        </p:spPr>
      </p:pic>
      <p:pic>
        <p:nvPicPr>
          <p:cNvPr id="16" name="Obrázek 5" descr="Grafický motív zobrazujúci tri vlajky – Argentíny (modré a biele pruhy), Slovenska (červený, modrý a biely pruh s dvojkrížom) a Českej republiky (modrý trojuholník, červený a biely pruh). V strede je zelená vetvička s bielym kvetom, pravdepodobne bavlníkom. V spodnej časti sú ozdobné iniciály ‘ČS’. ">
            <a:extLst>
              <a:ext uri="{FF2B5EF4-FFF2-40B4-BE49-F238E27FC236}">
                <a16:creationId xmlns:a16="http://schemas.microsoft.com/office/drawing/2014/main" id="{03C0BC55-B804-AE82-CF5C-745F22B08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941" y="560214"/>
            <a:ext cx="1233415" cy="1055625"/>
          </a:xfrm>
          <a:prstGeom prst="rect">
            <a:avLst/>
          </a:prstGeom>
        </p:spPr>
      </p:pic>
      <p:pic>
        <p:nvPicPr>
          <p:cNvPr id="17" name="Obrázek 3" descr="Farebný abstraktný symbol zložený z piatich štylizovaných postáv alebo lístkov usporiadaných do kruhu. Tvary sú v červenej, tmavomodrej, svetlomodrej a zelenej farbe, pričom v strede je žltý ovál.">
            <a:extLst>
              <a:ext uri="{FF2B5EF4-FFF2-40B4-BE49-F238E27FC236}">
                <a16:creationId xmlns:a16="http://schemas.microsoft.com/office/drawing/2014/main" id="{D2AA1273-ABBB-1944-8B5E-2C1513F73F6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5188" r="7616" b="17934"/>
          <a:stretch>
            <a:fillRect/>
          </a:stretch>
        </p:blipFill>
        <p:spPr>
          <a:xfrm>
            <a:off x="7448595" y="2316438"/>
            <a:ext cx="1572291" cy="1262512"/>
          </a:xfrm>
          <a:prstGeom prst="rect">
            <a:avLst/>
          </a:prstGeom>
        </p:spPr>
      </p:pic>
      <p:pic>
        <p:nvPicPr>
          <p:cNvPr id="18" name="Obrázek 14" descr="Štátny znak Slovenskej republiky – červený štít s bielym dvojkrížom na troch modrých vrchoch, obklopený zeleným vavrínovým vencom previazaným modrou stuhou.">
            <a:extLst>
              <a:ext uri="{FF2B5EF4-FFF2-40B4-BE49-F238E27FC236}">
                <a16:creationId xmlns:a16="http://schemas.microsoft.com/office/drawing/2014/main" id="{98D6CF7B-C509-D5F8-2C9C-1FDB928CAA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20525" y="2316438"/>
            <a:ext cx="1262511" cy="12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6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01277412-1528-0459-8CC0-7B327B17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5646683" cy="640800"/>
          </a:xfrm>
        </p:spPr>
        <p:txBody>
          <a:bodyPr/>
          <a:lstStyle/>
          <a:p>
            <a:r>
              <a:rPr lang="sk-SK" sz="4400" b="1" noProof="0" dirty="0"/>
              <a:t>O expertíze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5F4C7C9C-2B06-A980-CFAD-62C784DA4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07" y="1905762"/>
            <a:ext cx="7976307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b="1" noProof="0" dirty="0">
                <a:latin typeface="Lora" pitchFamily="2" charset="-18"/>
              </a:rPr>
              <a:t>Názov:</a:t>
            </a:r>
            <a:r>
              <a:rPr lang="sk-SK" sz="2200" noProof="0" dirty="0">
                <a:latin typeface="Lora" pitchFamily="2" charset="-18"/>
              </a:rPr>
              <a:t> Aktuálny stav a perspektívy vybraných slovenských a československých komunít v Argentíne</a:t>
            </a:r>
          </a:p>
          <a:p>
            <a:pPr>
              <a:lnSpc>
                <a:spcPct val="100000"/>
              </a:lnSpc>
            </a:pPr>
            <a:r>
              <a:rPr lang="sk-SK" sz="2200" b="1" noProof="0" dirty="0">
                <a:latin typeface="Lora" pitchFamily="2" charset="-18"/>
              </a:rPr>
              <a:t>Autori: </a:t>
            </a:r>
            <a:br>
              <a:rPr lang="sk-SK" sz="2200" b="1" noProof="0" dirty="0">
                <a:latin typeface="Lora" pitchFamily="2" charset="-18"/>
              </a:rPr>
            </a:br>
            <a:r>
              <a:rPr lang="sk-SK" sz="2200" noProof="0" dirty="0">
                <a:latin typeface="Lora" pitchFamily="2" charset="-18"/>
              </a:rPr>
              <a:t>prof. PhDr. Ladislav Lenovský, PhD.</a:t>
            </a:r>
            <a:br>
              <a:rPr lang="sk-SK" sz="2200" noProof="0" dirty="0">
                <a:latin typeface="Lora" pitchFamily="2" charset="-18"/>
              </a:rPr>
            </a:br>
            <a:r>
              <a:rPr lang="sk-SK" sz="2200" noProof="0" dirty="0">
                <a:latin typeface="Lora" pitchFamily="2" charset="-18"/>
              </a:rPr>
              <a:t>Mgr. </a:t>
            </a:r>
            <a:r>
              <a:rPr lang="sk-SK" sz="2200" noProof="0" dirty="0" err="1">
                <a:latin typeface="Lora" pitchFamily="2" charset="-18"/>
              </a:rPr>
              <a:t>Petr</a:t>
            </a:r>
            <a:r>
              <a:rPr lang="sk-SK" sz="2200" noProof="0" dirty="0">
                <a:latin typeface="Lora" pitchFamily="2" charset="-18"/>
              </a:rPr>
              <a:t> Táborský </a:t>
            </a:r>
            <a:br>
              <a:rPr lang="sk-SK" sz="2200" noProof="0" dirty="0">
                <a:latin typeface="Lora" pitchFamily="2" charset="-18"/>
              </a:rPr>
            </a:br>
            <a:r>
              <a:rPr lang="sk-SK" sz="2200" noProof="0" dirty="0">
                <a:latin typeface="Lora" pitchFamily="2" charset="-18"/>
              </a:rPr>
              <a:t>Mgr. Lukáš </a:t>
            </a:r>
            <a:r>
              <a:rPr lang="sk-SK" sz="2200" noProof="0" dirty="0" err="1">
                <a:latin typeface="Lora" pitchFamily="2" charset="-18"/>
              </a:rPr>
              <a:t>Kurajda,</a:t>
            </a:r>
            <a:r>
              <a:rPr lang="sk-SK" sz="2200" noProof="0" dirty="0">
                <a:latin typeface="Lora" pitchFamily="2" charset="-18"/>
              </a:rPr>
              <a:t> PhD.</a:t>
            </a:r>
            <a:br>
              <a:rPr lang="sk-SK" sz="2200" noProof="0" dirty="0">
                <a:latin typeface="Lora" pitchFamily="2" charset="-18"/>
              </a:rPr>
            </a:br>
            <a:r>
              <a:rPr lang="sk-SK" sz="2200" noProof="0" dirty="0">
                <a:latin typeface="Lora" pitchFamily="2" charset="-18"/>
              </a:rPr>
              <a:t>Bc. Kristína Lukáčová</a:t>
            </a:r>
          </a:p>
          <a:p>
            <a:r>
              <a:rPr lang="sk-SK" sz="2200" b="1" noProof="0" dirty="0">
                <a:latin typeface="Lora" pitchFamily="2" charset="-18"/>
              </a:rPr>
              <a:t>Vypracovaná v rámci projektu APVV 20-0263</a:t>
            </a:r>
          </a:p>
          <a:p>
            <a:pPr>
              <a:lnSpc>
                <a:spcPct val="100000"/>
              </a:lnSpc>
            </a:pPr>
            <a:r>
              <a:rPr lang="sk-SK" sz="2200" b="1" noProof="0" dirty="0">
                <a:latin typeface="Lora" pitchFamily="2" charset="-18"/>
              </a:rPr>
              <a:t>Jeden z výstupov projektu</a:t>
            </a:r>
            <a:r>
              <a:rPr lang="sk-SK" sz="2200" noProof="0" dirty="0">
                <a:latin typeface="Lora" pitchFamily="2" charset="-18"/>
              </a:rPr>
              <a:t>, určený pre Úrad pre Slovákov žijúcich v zahraničí</a:t>
            </a:r>
          </a:p>
        </p:txBody>
      </p:sp>
      <p:pic>
        <p:nvPicPr>
          <p:cNvPr id="7" name="Obrázek 11" descr="Logo vo forme modrého kosoštvorca s červenými písmenami Č a S po stranách a modrým vertikálnym nápisom DOMOV uprostred. ">
            <a:extLst>
              <a:ext uri="{FF2B5EF4-FFF2-40B4-BE49-F238E27FC236}">
                <a16:creationId xmlns:a16="http://schemas.microsoft.com/office/drawing/2014/main" id="{E84E42AE-42CD-0CBC-0B2F-0EB035E50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17" y="0"/>
            <a:ext cx="1373783" cy="13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5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E0DF7-31EC-3EE9-14A8-6DDCFC7A7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6940C9DD-E93C-8058-BB68-D1D09DED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5646683" cy="640800"/>
          </a:xfrm>
        </p:spPr>
        <p:txBody>
          <a:bodyPr/>
          <a:lstStyle/>
          <a:p>
            <a:r>
              <a:rPr lang="sk-SK" sz="4400" b="1" dirty="0"/>
              <a:t>Ciele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558DE47B-3D02-A73E-1032-25888F6B3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07" y="2183348"/>
            <a:ext cx="7976307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Zmapovať súčasný stav a načrtnúť perspektívy slovenských a československých komunít v Argentíne</a:t>
            </a: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Analyzovať fungovanie krajanských spolkov ako najvýznamnejšieho prostredia existencie a prezentácie kultúry predkov a formovania krajanskej identity potomkov slovenských a československých imigrantov v Argentíne</a:t>
            </a: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Navrhnúť odporúčania na udržanie alebo zlepšenie súčasného stavu krajanskej kultúry v Argentíne – finančná, organizačná, metodická, komunikačná, edukačná podpora</a:t>
            </a:r>
          </a:p>
        </p:txBody>
      </p:sp>
      <p:pic>
        <p:nvPicPr>
          <p:cNvPr id="2" name="Picture 11" descr="Okrúhle logo s nápisom „CLUB ESLOVACO ARGENTINO“ po obvode. V strede je červený štít so slovenským dvojkrížom, za ktorým sú vlajky Slovenska (vľavo) a Argentíny (vpravo) na pozadí obrysov mapy. Hore je text „BERISSO“, dole „C.E.A S.C.D“ a po obvode spodnej časti „CAPITAL PROVINCIAL DEL INMIGRANTE“.">
            <a:extLst>
              <a:ext uri="{FF2B5EF4-FFF2-40B4-BE49-F238E27FC236}">
                <a16:creationId xmlns:a16="http://schemas.microsoft.com/office/drawing/2014/main" id="{D15B02FE-3E64-6CC0-9985-2C076775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17" y="54046"/>
            <a:ext cx="1373783" cy="13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8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8C92E-79D8-D3FA-DEF9-BED86BEFE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47012BC-A120-2212-53BF-82B2D7DA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5646683" cy="640800"/>
          </a:xfrm>
        </p:spPr>
        <p:txBody>
          <a:bodyPr/>
          <a:lstStyle/>
          <a:p>
            <a:r>
              <a:rPr lang="sk-SK" sz="4400" b="1" dirty="0"/>
              <a:t>Metodika 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C83EBF82-220F-A794-7B2C-7FAC80EC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07" y="1644505"/>
            <a:ext cx="7976307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Výskum v rokoch 2022 – 2025</a:t>
            </a: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9 spolkov z celkových 13 aktívnych v Argentíne</a:t>
            </a: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Metódy získavania dát: terénny výskum (rozhovory, pozorovanie) a dotazníkový prieskum, </a:t>
            </a:r>
            <a:r>
              <a:rPr lang="sk-SK" sz="2200" dirty="0" err="1">
                <a:latin typeface="Lora" pitchFamily="2" charset="-18"/>
              </a:rPr>
              <a:t>čiast</a:t>
            </a:r>
            <a:r>
              <a:rPr lang="sk-SK" sz="2200" dirty="0">
                <a:latin typeface="Lora" pitchFamily="2" charset="-18"/>
              </a:rPr>
              <a:t>. heuristika</a:t>
            </a: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Metódy spracovania dát: Hodnotiaci model kultúrneho potenciálu (identifikácia, deskripcia, klasifikácia, analýza, vyhodnotenie) – </a:t>
            </a:r>
            <a:r>
              <a:rPr lang="sk-SK" sz="2200" dirty="0" err="1">
                <a:latin typeface="Lora" pitchFamily="2" charset="-18"/>
              </a:rPr>
              <a:t>cultural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dirty="0" err="1">
                <a:latin typeface="Lora" pitchFamily="2" charset="-18"/>
              </a:rPr>
              <a:t>mapping</a:t>
            </a:r>
            <a:r>
              <a:rPr lang="sk-SK" sz="2200" dirty="0">
                <a:latin typeface="Lora" pitchFamily="2" charset="-18"/>
              </a:rPr>
              <a:t> a </a:t>
            </a:r>
            <a:r>
              <a:rPr lang="sk-SK" sz="2200" dirty="0" err="1">
                <a:latin typeface="Lora" pitchFamily="2" charset="-18"/>
              </a:rPr>
              <a:t>cultural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dirty="0" err="1">
                <a:latin typeface="Lora" pitchFamily="2" charset="-18"/>
              </a:rPr>
              <a:t>evaluation</a:t>
            </a:r>
            <a:r>
              <a:rPr lang="sk-SK" sz="2200" dirty="0">
                <a:latin typeface="Lora" pitchFamily="2" charset="-18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Skúmané komunity: Buenos Aires, </a:t>
            </a:r>
            <a:r>
              <a:rPr lang="sk-SK" sz="2200" dirty="0" err="1">
                <a:latin typeface="Lora" pitchFamily="2" charset="-18"/>
              </a:rPr>
              <a:t>Berisso</a:t>
            </a:r>
            <a:r>
              <a:rPr lang="sk-SK" sz="2200" dirty="0">
                <a:latin typeface="Lora" pitchFamily="2" charset="-18"/>
              </a:rPr>
              <a:t>, </a:t>
            </a:r>
            <a:r>
              <a:rPr lang="sk-SK" sz="2200" dirty="0" err="1">
                <a:latin typeface="Lora" pitchFamily="2" charset="-18"/>
              </a:rPr>
              <a:t>Sierras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dirty="0" err="1">
                <a:latin typeface="Lora" pitchFamily="2" charset="-18"/>
              </a:rPr>
              <a:t>Bayas</a:t>
            </a:r>
            <a:r>
              <a:rPr lang="sk-SK" sz="2200" dirty="0">
                <a:latin typeface="Lora" pitchFamily="2" charset="-18"/>
              </a:rPr>
              <a:t>, </a:t>
            </a:r>
            <a:r>
              <a:rPr lang="sk-SK" sz="2200" dirty="0" err="1">
                <a:latin typeface="Lora" pitchFamily="2" charset="-18"/>
              </a:rPr>
              <a:t>Rosario</a:t>
            </a:r>
            <a:r>
              <a:rPr lang="sk-SK" sz="2200" dirty="0">
                <a:latin typeface="Lora" pitchFamily="2" charset="-18"/>
              </a:rPr>
              <a:t>, Córdoba, </a:t>
            </a:r>
            <a:r>
              <a:rPr lang="sk-SK" sz="2200" dirty="0" err="1">
                <a:latin typeface="Lora" pitchFamily="2" charset="-18"/>
              </a:rPr>
              <a:t>Resistencia</a:t>
            </a:r>
            <a:r>
              <a:rPr lang="sk-SK" sz="2200" dirty="0">
                <a:latin typeface="Lora" pitchFamily="2" charset="-18"/>
              </a:rPr>
              <a:t>, </a:t>
            </a:r>
            <a:r>
              <a:rPr lang="sk-SK" sz="2200" dirty="0" err="1">
                <a:latin typeface="Lora" pitchFamily="2" charset="-18"/>
              </a:rPr>
              <a:t>Las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dirty="0" err="1">
                <a:latin typeface="Lora" pitchFamily="2" charset="-18"/>
              </a:rPr>
              <a:t>Breñas</a:t>
            </a:r>
            <a:r>
              <a:rPr lang="sk-SK" sz="2200" dirty="0">
                <a:latin typeface="Lora" pitchFamily="2" charset="-18"/>
              </a:rPr>
              <a:t>, </a:t>
            </a:r>
            <a:r>
              <a:rPr lang="sk-SK" sz="2200" dirty="0" err="1">
                <a:latin typeface="Lora" pitchFamily="2" charset="-18"/>
              </a:rPr>
              <a:t>Presidencia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dirty="0" err="1">
                <a:latin typeface="Lora" pitchFamily="2" charset="-18"/>
              </a:rPr>
              <a:t>Roque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dirty="0" err="1">
                <a:latin typeface="Lora" pitchFamily="2" charset="-18"/>
              </a:rPr>
              <a:t>Sáenz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dirty="0" err="1">
                <a:latin typeface="Lora" pitchFamily="2" charset="-18"/>
              </a:rPr>
              <a:t>Peña</a:t>
            </a:r>
            <a:endParaRPr lang="sk-SK" sz="2200" dirty="0">
              <a:latin typeface="Lora" pitchFamily="2" charset="-18"/>
            </a:endParaRPr>
          </a:p>
        </p:txBody>
      </p:sp>
      <p:pic>
        <p:nvPicPr>
          <p:cNvPr id="2" name="Obrázek 5" descr="Grafický motív zobrazujúci tri vlajky – Argentíny (modré a biele pruhy), Slovenska (červený, modrý a biely pruh s dvojkrížom) a Českej republiky (modrý trojuholník, červený a biely pruh). V strede je zelená vetvička s bielym kvetom, pravdepodobne bavlníkom. V spodnej časti sú ozdobné iniciály ‘ČS’. ">
            <a:extLst>
              <a:ext uri="{FF2B5EF4-FFF2-40B4-BE49-F238E27FC236}">
                <a16:creationId xmlns:a16="http://schemas.microsoft.com/office/drawing/2014/main" id="{F228A474-A64B-1BDC-CAFB-97F014812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585" y="44521"/>
            <a:ext cx="1233415" cy="10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6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3F2B4-B60F-73FC-5F04-B161FF11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2BE6A23-F4CA-0CB2-F580-CADB991A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7343261" cy="640800"/>
          </a:xfrm>
        </p:spPr>
        <p:txBody>
          <a:bodyPr/>
          <a:lstStyle/>
          <a:p>
            <a:r>
              <a:rPr lang="sk-SK" sz="4400" b="1" dirty="0"/>
              <a:t>Obsah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06D05E77-7A42-1BE7-7400-8CF79013A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64" y="1658630"/>
            <a:ext cx="7976307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Úvodom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Slováci v Argentíne </a:t>
            </a:r>
            <a:r>
              <a:rPr lang="sk-SK" sz="2200" dirty="0">
                <a:latin typeface="Lora" pitchFamily="2" charset="-18"/>
              </a:rPr>
              <a:t>– migračný príbeh, demografia, súčasnosť, vplyvy a faktory, Slováci ako komunita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Slovenské, československé a české spolky </a:t>
            </a:r>
            <a:r>
              <a:rPr lang="sk-SK" sz="2200" dirty="0">
                <a:latin typeface="Lora" pitchFamily="2" charset="-18"/>
              </a:rPr>
              <a:t>– náčrt </a:t>
            </a:r>
            <a:r>
              <a:rPr lang="sk-SK" sz="2200" dirty="0" err="1">
                <a:latin typeface="Lora" pitchFamily="2" charset="-18"/>
              </a:rPr>
              <a:t>spolkografie</a:t>
            </a:r>
            <a:r>
              <a:rPr lang="sk-SK" sz="2200" dirty="0">
                <a:latin typeface="Lora" pitchFamily="2" charset="-18"/>
              </a:rPr>
              <a:t>, genéza, etnicita (S., Č., Čsl.)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Metodika výskumu </a:t>
            </a:r>
            <a:r>
              <a:rPr lang="sk-SK" sz="2200" dirty="0">
                <a:latin typeface="Lora" pitchFamily="2" charset="-18"/>
              </a:rPr>
              <a:t>– metódy, priebeh, zdroje, postupy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Hodnotiaci model kultúrneho potenciálu </a:t>
            </a:r>
            <a:r>
              <a:rPr lang="sk-SK" sz="2200" dirty="0">
                <a:latin typeface="Lora" pitchFamily="2" charset="-18"/>
              </a:rPr>
              <a:t>– ako primárne metodologické východisko výskumu a tvorby expertízy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Kapitola o každom spolku (9) </a:t>
            </a:r>
            <a:r>
              <a:rPr lang="sk-SK" sz="2200" dirty="0">
                <a:latin typeface="Lora" pitchFamily="2" charset="-18"/>
              </a:rPr>
              <a:t>– podrobné profily spolkov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Zhodnotenie </a:t>
            </a:r>
            <a:r>
              <a:rPr lang="sk-SK" sz="2200" dirty="0">
                <a:latin typeface="Lora" pitchFamily="2" charset="-18"/>
              </a:rPr>
              <a:t>– analýza, zistenia, zovšeobecnenie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Záver </a:t>
            </a:r>
            <a:r>
              <a:rPr lang="sk-SK" sz="2200" dirty="0">
                <a:latin typeface="Lora" pitchFamily="2" charset="-18"/>
              </a:rPr>
              <a:t>– zhrnutie, SWOT analýza, Odporúčania pre ÚSŽZ</a:t>
            </a:r>
            <a:r>
              <a:rPr lang="sk-SK" sz="2200" b="1" dirty="0">
                <a:latin typeface="Lora" pitchFamily="2" charset="-18"/>
              </a:rPr>
              <a:t>  </a:t>
            </a:r>
            <a:endParaRPr lang="sk-SK" sz="2200" dirty="0">
              <a:latin typeface="Lora" pitchFamily="2" charset="-18"/>
            </a:endParaRPr>
          </a:p>
        </p:txBody>
      </p:sp>
      <p:pic>
        <p:nvPicPr>
          <p:cNvPr id="2" name="Obrázek 13" descr="Erb Asociace Checos y Eslovacos de Córdoba. V strede je červený štít s písmenami A, C, E, C v zlatej farbe a štyrmi menšími erbmi: český lev, slovenský dvojkríž, mestský znak Córdoba a ďalší historický znak. Nad štítom je zlatá koruna, po stranách zelené vetvičky a hore dve vlajky – česká a slovenská. Pod štítom je modrá stuha s názvom organizácie.">
            <a:extLst>
              <a:ext uri="{FF2B5EF4-FFF2-40B4-BE49-F238E27FC236}">
                <a16:creationId xmlns:a16="http://schemas.microsoft.com/office/drawing/2014/main" id="{F5A93FB2-16ED-BBE6-10FA-F6CE15EF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490" y="94662"/>
            <a:ext cx="1262510" cy="14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0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83305-9B7B-BD5E-6773-6CC78EC7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F36BB33-3E32-60AC-507A-F09E7E20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5646683" cy="640800"/>
          </a:xfrm>
        </p:spPr>
        <p:txBody>
          <a:bodyPr/>
          <a:lstStyle/>
          <a:p>
            <a:r>
              <a:rPr lang="sk-SK" sz="4400" b="1" dirty="0"/>
              <a:t>Kľúčové zistenia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707B1BF9-7F36-526A-6DAD-42F8334E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07" y="1905762"/>
            <a:ext cx="7976307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Kultúrne dedičstvo:</a:t>
            </a:r>
            <a:r>
              <a:rPr lang="sk-SK" sz="2200" dirty="0">
                <a:latin typeface="Lora" pitchFamily="2" charset="-18"/>
              </a:rPr>
              <a:t> uchovávanie tradícií – gastronómia, tanečný folklór, výučba jazyka, ľudový odev</a:t>
            </a:r>
            <a:endParaRPr lang="sk-SK" sz="2200" u="sng" dirty="0">
              <a:latin typeface="Lora" pitchFamily="2" charset="-18"/>
            </a:endParaRP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Organizácie a inštitúcie: </a:t>
            </a:r>
            <a:r>
              <a:rPr lang="sk-SK" sz="2200" dirty="0">
                <a:latin typeface="Lora" pitchFamily="2" charset="-18"/>
              </a:rPr>
              <a:t>dobrovoľnícky spôsob riadenia, obmedzené zdroje, jednotná štruktúra a fungovanie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Podujatia a produkty:</a:t>
            </a:r>
            <a:r>
              <a:rPr lang="sk-SK" sz="2200" dirty="0">
                <a:latin typeface="Lora" pitchFamily="2" charset="-18"/>
              </a:rPr>
              <a:t> obedy – tradičné jedlá, festivaly – kroje a tanečný folklór, kurzy SJ/ČJ, prednášky - kultúra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Infraštruktúra:</a:t>
            </a:r>
            <a:r>
              <a:rPr lang="sk-SK" sz="2200" dirty="0">
                <a:latin typeface="Lora" pitchFamily="2" charset="-18"/>
              </a:rPr>
              <a:t> vlastné priestory – výborné, problémom je technický stav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Ľudské zdroje:</a:t>
            </a:r>
            <a:r>
              <a:rPr lang="sk-SK" sz="2200" dirty="0">
                <a:latin typeface="Lora" pitchFamily="2" charset="-18"/>
              </a:rPr>
              <a:t> skupinka aktívnych a vzdelaných jednotlivcov v spolku, zapojenie mladej generácie je premenlivé</a:t>
            </a:r>
          </a:p>
        </p:txBody>
      </p:sp>
      <p:pic>
        <p:nvPicPr>
          <p:cNvPr id="2" name="Obrázek 14" descr="Štátny znak Slovenskej republiky – červený štít s bielym dvojkrížom na troch modrých vrchoch, obklopený zeleným vavrínovým vencom previazaným modrou stuhou. ">
            <a:extLst>
              <a:ext uri="{FF2B5EF4-FFF2-40B4-BE49-F238E27FC236}">
                <a16:creationId xmlns:a16="http://schemas.microsoft.com/office/drawing/2014/main" id="{C0E09BF8-97CC-0A08-F63B-3BD91283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81489" y="125688"/>
            <a:ext cx="1262511" cy="12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9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016F8-4190-CF12-9D18-DD2DADC90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0EAC93D8-1559-0043-53BB-D7D77C5B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5646683" cy="640800"/>
          </a:xfrm>
        </p:spPr>
        <p:txBody>
          <a:bodyPr/>
          <a:lstStyle/>
          <a:p>
            <a:r>
              <a:rPr lang="sk-SK" sz="4400" b="1" dirty="0"/>
              <a:t>Všeobecné trendy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69F9124D-2B3A-8503-3095-0B72009C9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07" y="1905762"/>
            <a:ext cx="7976307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Spolky – </a:t>
            </a:r>
            <a:r>
              <a:rPr lang="sk-SK" sz="2200" b="1" dirty="0">
                <a:latin typeface="Lora" pitchFamily="2" charset="-18"/>
              </a:rPr>
              <a:t>hlavné kultúrne a komunitné centrá</a:t>
            </a:r>
            <a:endParaRPr lang="sk-SK" sz="2200" dirty="0">
              <a:latin typeface="Lora" pitchFamily="2" charset="-18"/>
            </a:endParaRP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Fungovanie stojí na </a:t>
            </a:r>
            <a:r>
              <a:rPr lang="sk-SK" sz="2200" b="1" dirty="0">
                <a:latin typeface="Lora" pitchFamily="2" charset="-18"/>
              </a:rPr>
              <a:t>dobrovoľníkoch, vlastných príjmoch a podpore zo SR/ČR</a:t>
            </a:r>
            <a:endParaRPr lang="sk-SK" sz="2200" dirty="0">
              <a:latin typeface="Lora" pitchFamily="2" charset="-18"/>
            </a:endParaRP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Generačná výzva</a:t>
            </a:r>
            <a:r>
              <a:rPr lang="sk-SK" sz="2200" dirty="0">
                <a:latin typeface="Lora" pitchFamily="2" charset="-18"/>
              </a:rPr>
              <a:t> – starnutie členskej základne, asimilačný tlak, iné príležitosti pre mládež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Kľúčové nedostatky </a:t>
            </a:r>
            <a:r>
              <a:rPr lang="sk-SK" sz="2200" dirty="0">
                <a:latin typeface="Lora" pitchFamily="2" charset="-18"/>
              </a:rPr>
              <a:t>– metodické, organizačné, finančné a infraštruktúrne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Pozitíva</a:t>
            </a:r>
            <a:r>
              <a:rPr lang="sk-SK" sz="2200" dirty="0">
                <a:latin typeface="Lora" pitchFamily="2" charset="-18"/>
              </a:rPr>
              <a:t> – silná tradícia a dobrý základ, povesť komunity, entuziazmus vedúcich osobností, potreba socializácie a sebarealizácie, obraz EÚ a SR/ČR v Argentíne a praktické dôvody, podpora SR/ČR, aj Argentíny </a:t>
            </a:r>
          </a:p>
        </p:txBody>
      </p:sp>
      <p:pic>
        <p:nvPicPr>
          <p:cNvPr id="2" name="Obrázek 3" descr="Farebný abstraktný symbol zložený z piatich štylizovaných postáv alebo lístkov usporiadaných do kruhu. Tvary sú v červenej, tmavomodrej, svetlomodrej a zelenej farbe, pričom v strede je žltý ovál.">
            <a:extLst>
              <a:ext uri="{FF2B5EF4-FFF2-40B4-BE49-F238E27FC236}">
                <a16:creationId xmlns:a16="http://schemas.microsoft.com/office/drawing/2014/main" id="{1C3D64B4-BF49-E023-D776-B4DF8C4B3E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5188" r="7616" b="17934"/>
          <a:stretch>
            <a:fillRect/>
          </a:stretch>
        </p:blipFill>
        <p:spPr>
          <a:xfrm>
            <a:off x="7571709" y="125688"/>
            <a:ext cx="1572291" cy="126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60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FF3F2-F4B6-A862-EDA8-557AC5EDE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60B8DAC9-E69F-7F32-0522-0383864D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5646683" cy="640800"/>
          </a:xfrm>
        </p:spPr>
        <p:txBody>
          <a:bodyPr/>
          <a:lstStyle/>
          <a:p>
            <a:r>
              <a:rPr lang="sk-SK" sz="4400" b="1" dirty="0"/>
              <a:t>Odporúčania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B86AE4C8-0E3B-27C1-71E3-0B7407AF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07" y="1652669"/>
            <a:ext cx="8088848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Cielená finančná podpora </a:t>
            </a:r>
            <a:r>
              <a:rPr lang="sk-SK" sz="2200" dirty="0">
                <a:latin typeface="Lora" pitchFamily="2" charset="-18"/>
              </a:rPr>
              <a:t>– opravy prioritných objektov, podpora prioritného podujatia (FCSKLA)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Pokračovanie podpory výučby jazyka</a:t>
            </a:r>
            <a:r>
              <a:rPr lang="sk-SK" sz="2200" dirty="0">
                <a:latin typeface="Lora" pitchFamily="2" charset="-18"/>
              </a:rPr>
              <a:t> – relevantné aj pri takmer zavŕšenej jazykovej asimilácii (</a:t>
            </a:r>
            <a:r>
              <a:rPr lang="sk-SK" sz="2200" dirty="0" err="1">
                <a:latin typeface="Lora" pitchFamily="2" charset="-18"/>
              </a:rPr>
              <a:t>multiplikačný</a:t>
            </a:r>
            <a:r>
              <a:rPr lang="sk-SK" sz="2200" dirty="0">
                <a:latin typeface="Lora" pitchFamily="2" charset="-18"/>
              </a:rPr>
              <a:t> efekt výučby jazyka)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Podpora zapájania mladej generácie</a:t>
            </a:r>
            <a:r>
              <a:rPr lang="sk-SK" sz="2200" dirty="0">
                <a:latin typeface="Lora" pitchFamily="2" charset="-18"/>
              </a:rPr>
              <a:t> – výmenné pobyty, letné školy, stáže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Metodická a organizačná podpora vedeniam spolkov</a:t>
            </a:r>
            <a:r>
              <a:rPr lang="sk-SK" sz="2200" dirty="0">
                <a:latin typeface="Lora" pitchFamily="2" charset="-18"/>
              </a:rPr>
              <a:t> – pri podávaní projektov, kurzy manažmentu kultúry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Zriadenie krajanského koordinátora/centra</a:t>
            </a:r>
            <a:r>
              <a:rPr lang="sk-SK" sz="2200" dirty="0">
                <a:latin typeface="Lora" pitchFamily="2" charset="-18"/>
              </a:rPr>
              <a:t> </a:t>
            </a:r>
            <a:r>
              <a:rPr lang="sk-SK" sz="2200" b="1" dirty="0">
                <a:latin typeface="Lora" pitchFamily="2" charset="-18"/>
              </a:rPr>
              <a:t>v Argentíne </a:t>
            </a:r>
            <a:r>
              <a:rPr lang="sk-SK" sz="2200" dirty="0">
                <a:latin typeface="Lora" pitchFamily="2" charset="-18"/>
              </a:rPr>
              <a:t>– koordinácia, usmerňovanie, pomoc, komunikácia </a:t>
            </a:r>
          </a:p>
          <a:p>
            <a:pPr>
              <a:lnSpc>
                <a:spcPct val="100000"/>
              </a:lnSpc>
            </a:pPr>
            <a:r>
              <a:rPr lang="sk-SK" sz="2200" b="1" dirty="0">
                <a:latin typeface="Lora" pitchFamily="2" charset="-18"/>
              </a:rPr>
              <a:t>Posilniť propagáciu spolkov </a:t>
            </a:r>
            <a:r>
              <a:rPr lang="sk-SK" sz="2200" dirty="0">
                <a:latin typeface="Lora" pitchFamily="2" charset="-18"/>
              </a:rPr>
              <a:t>– platforma a prepojenie na SR</a:t>
            </a:r>
          </a:p>
        </p:txBody>
      </p:sp>
      <p:pic>
        <p:nvPicPr>
          <p:cNvPr id="2" name="Picture 4" descr="Logo Asociace Checa y Eslovaca Las Breñas – Chaco. V strede je kruhový znak s modrým pozadím, zeleným pásom a bielym vtákom, obtočený modro-bielou stuhou. Za znakom sú dve vlajky: slovenská vlajka s malým štítom so slovenským dvojkrížom a česká vlajka. Pod obrázkom je text: ‘ASOCIACIÓN CHECA Y ESLOVACA Las Breñas – Chaco –’.">
            <a:extLst>
              <a:ext uri="{FF2B5EF4-FFF2-40B4-BE49-F238E27FC236}">
                <a16:creationId xmlns:a16="http://schemas.microsoft.com/office/drawing/2014/main" id="{C71D2524-DD12-8299-34B4-FAE7D32E9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904" y="129494"/>
            <a:ext cx="1259527" cy="12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D5964-11F0-3F53-649E-4CCF5FB13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93106639-6D27-E28D-E633-232130CD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07" y="556246"/>
            <a:ext cx="5646683" cy="640800"/>
          </a:xfrm>
        </p:spPr>
        <p:txBody>
          <a:bodyPr/>
          <a:lstStyle/>
          <a:p>
            <a:r>
              <a:rPr lang="sk-SK" sz="4400" b="1" dirty="0"/>
              <a:t>Záver</a:t>
            </a:r>
            <a:endParaRPr lang="sk-SK" sz="4400" noProof="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ABA04618-641D-793A-0D8D-FA5904063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07" y="1905762"/>
            <a:ext cx="7976307" cy="2696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Krajanské spolky dnes v Argentíne plnia nezastupiteľnú a kľúčovú úlohu v </a:t>
            </a:r>
            <a:r>
              <a:rPr lang="sk-SK" sz="2200" b="1" dirty="0">
                <a:latin typeface="Lora" pitchFamily="2" charset="-18"/>
              </a:rPr>
              <a:t>zachovávaní kultúry a identity predkov </a:t>
            </a:r>
            <a:endParaRPr lang="sk-SK" sz="2200" dirty="0">
              <a:latin typeface="Lora" pitchFamily="2" charset="-18"/>
            </a:endParaRP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Ich udržateľnosť závisí od kombinácie </a:t>
            </a:r>
            <a:r>
              <a:rPr lang="sk-SK" sz="2200" b="1" dirty="0">
                <a:latin typeface="Lora" pitchFamily="2" charset="-18"/>
              </a:rPr>
              <a:t>vnútorných síl a externej podpory (SR/ČR aj Argentína)</a:t>
            </a:r>
            <a:endParaRPr lang="sk-SK" sz="2200" dirty="0">
              <a:latin typeface="Lora" pitchFamily="2" charset="-18"/>
            </a:endParaRP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Nevyhnutná je </a:t>
            </a:r>
            <a:r>
              <a:rPr lang="sk-SK" sz="2200" b="1" dirty="0">
                <a:latin typeface="Lora" pitchFamily="2" charset="-18"/>
              </a:rPr>
              <a:t>systematická a kontinuálna podpora </a:t>
            </a:r>
            <a:r>
              <a:rPr lang="sk-SK" sz="2200" dirty="0">
                <a:latin typeface="Lora" pitchFamily="2" charset="-18"/>
              </a:rPr>
              <a:t>– predvídateľná aspoň v strednodobom horizonte, s ohľadom na ekonomické, kultúrne a administratívno-správne špecifiká Argentíny</a:t>
            </a:r>
          </a:p>
          <a:p>
            <a:pPr>
              <a:lnSpc>
                <a:spcPct val="100000"/>
              </a:lnSpc>
            </a:pPr>
            <a:r>
              <a:rPr lang="sk-SK" sz="2200" dirty="0">
                <a:latin typeface="Lora" pitchFamily="2" charset="-18"/>
              </a:rPr>
              <a:t>Implementácia odporúčaní ÚSŽZ nielen </a:t>
            </a:r>
            <a:r>
              <a:rPr lang="sk-SK" sz="2200" b="1" dirty="0">
                <a:latin typeface="Lora" pitchFamily="2" charset="-18"/>
              </a:rPr>
              <a:t>stabilizuje súčasný stav krajanských komunít ale zvýši udržateľnosť </a:t>
            </a:r>
            <a:r>
              <a:rPr lang="sk-SK" sz="2200" dirty="0">
                <a:latin typeface="Lora" pitchFamily="2" charset="-18"/>
              </a:rPr>
              <a:t>krajanského sveta v Argentíne</a:t>
            </a:r>
          </a:p>
        </p:txBody>
      </p:sp>
      <p:pic>
        <p:nvPicPr>
          <p:cNvPr id="2" name="Picture 5" descr="Okrúhle čierne logo s bielym textom „CHECOS Y ESLOVACOS SIERRAS BAYAS“ po obvode. V strede je biela silueta továrne s komínom a dymom, pod ňou rok 1922. Po stranách sú dve vlajky – vľavo česká, vpravo slovenská. Pod nimi je modrá stuha s malým zlatým emblémom.">
            <a:extLst>
              <a:ext uri="{FF2B5EF4-FFF2-40B4-BE49-F238E27FC236}">
                <a16:creationId xmlns:a16="http://schemas.microsoft.com/office/drawing/2014/main" id="{B2E7617B-ACFB-E014-39CF-B4F2C85D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360" y="0"/>
            <a:ext cx="1256640" cy="12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4282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" id="{C44DE23B-FF9E-4CA8-A5F7-0E93EE7F27FF}" vid="{F9EE4B34-03E8-48F5-91A7-F7ACC0664DF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fb61df-dc2a-41e7-b905-d9f0d2572401" xsi:nil="true"/>
    <lcf76f155ced4ddcb4097134ff3c332f xmlns="7acf32de-ce99-4715-9b70-b0fe3d623d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E5D227-84B8-4772-9DBC-1B7C6DD0137C}">
  <ds:schemaRefs>
    <ds:schemaRef ds:uri="50fb61df-dc2a-41e7-b905-d9f0d2572401"/>
    <ds:schemaRef ds:uri="http://schemas.openxmlformats.org/package/2006/metadata/core-properties"/>
    <ds:schemaRef ds:uri="http://schemas.microsoft.com/office/2006/metadata/properties"/>
    <ds:schemaRef ds:uri="7acf32de-ce99-4715-9b70-b0fe3d623d8c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BEAEBCA-5D60-4BA2-BAC6-94E43222F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C3AA0A-0CE3-411A-9E74-88A01A4B635D}"/>
</file>

<file path=docProps/app.xml><?xml version="1.0" encoding="utf-8"?>
<Properties xmlns="http://schemas.openxmlformats.org/officeDocument/2006/extended-properties" xmlns:vt="http://schemas.openxmlformats.org/officeDocument/2006/docPropsVTypes">
  <Template>Motív Office</Template>
  <TotalTime>17</TotalTime>
  <Words>663</Words>
  <Application>Microsoft Office PowerPoint</Application>
  <PresentationFormat>Prezentácia na obrazovke (4:3)</PresentationFormat>
  <Paragraphs>55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5" baseType="lpstr">
      <vt:lpstr>Lora</vt:lpstr>
      <vt:lpstr>Encode Sans Regular</vt:lpstr>
      <vt:lpstr>UCM Sans Black</vt:lpstr>
      <vt:lpstr>Arial</vt:lpstr>
      <vt:lpstr>Motív Office</vt:lpstr>
      <vt:lpstr>K súčasnému stavu vybraných slovenských a československých  spolkov v Argentíne</vt:lpstr>
      <vt:lpstr>O expertíze</vt:lpstr>
      <vt:lpstr>Ciele</vt:lpstr>
      <vt:lpstr>Metodika </vt:lpstr>
      <vt:lpstr>Obsah</vt:lpstr>
      <vt:lpstr>Kľúčové zistenia</vt:lpstr>
      <vt:lpstr>Všeobecné trendy</vt:lpstr>
      <vt:lpstr>Odporúčania</vt:lpstr>
      <vt:lpstr>Záver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 súčasnému stavu vybraných slovenských a československých </dc:title>
  <dc:creator>Vladimíra Jurišová</dc:creator>
  <cp:keywords>genealógia, Argentína, spolky</cp:keywords>
  <cp:lastModifiedBy>Stážisti</cp:lastModifiedBy>
  <cp:revision>13</cp:revision>
  <dcterms:created xsi:type="dcterms:W3CDTF">2021-10-08T21:31:24Z</dcterms:created>
  <dcterms:modified xsi:type="dcterms:W3CDTF">2025-11-11T10:27:24Z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