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69" r:id="rId4"/>
  </p:sldMasterIdLst>
  <p:sldIdLst>
    <p:sldId id="283" r:id="rId5"/>
    <p:sldId id="284" r:id="rId6"/>
    <p:sldId id="300" r:id="rId7"/>
    <p:sldId id="299" r:id="rId8"/>
    <p:sldId id="298" r:id="rId9"/>
    <p:sldId id="302" r:id="rId10"/>
    <p:sldId id="285" r:id="rId11"/>
    <p:sldId id="286" r:id="rId12"/>
    <p:sldId id="287" r:id="rId13"/>
    <p:sldId id="288" r:id="rId14"/>
    <p:sldId id="296" r:id="rId15"/>
    <p:sldId id="291" r:id="rId16"/>
    <p:sldId id="289" r:id="rId17"/>
    <p:sldId id="303" r:id="rId18"/>
    <p:sldId id="290" r:id="rId19"/>
    <p:sldId id="292" r:id="rId20"/>
    <p:sldId id="297" r:id="rId21"/>
    <p:sldId id="29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F19D45-58AC-4334-9501-6473E4DB21E6}" v="394" dt="2025-11-06T09:39:50.4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ážisti" userId="6c3dd6a6-2efb-4d77-87e3-0808df15d025" providerId="ADAL" clId="{5705E858-399F-43E2-9340-287617AEF6D7}"/>
    <pc:docChg chg="modSld">
      <pc:chgData name="Stážisti" userId="6c3dd6a6-2efb-4d77-87e3-0808df15d025" providerId="ADAL" clId="{5705E858-399F-43E2-9340-287617AEF6D7}" dt="2025-11-06T09:38:43.267" v="3089" actId="962"/>
      <pc:docMkLst>
        <pc:docMk/>
      </pc:docMkLst>
      <pc:sldChg chg="modSp mod">
        <pc:chgData name="Stážisti" userId="6c3dd6a6-2efb-4d77-87e3-0808df15d025" providerId="ADAL" clId="{5705E858-399F-43E2-9340-287617AEF6D7}" dt="2025-11-06T09:37:40.126" v="3087" actId="962"/>
        <pc:sldMkLst>
          <pc:docMk/>
          <pc:sldMk cId="2471352911" sldId="283"/>
        </pc:sldMkLst>
        <pc:picChg chg="mod">
          <ac:chgData name="Stážisti" userId="6c3dd6a6-2efb-4d77-87e3-0808df15d025" providerId="ADAL" clId="{5705E858-399F-43E2-9340-287617AEF6D7}" dt="2025-11-06T09:20:38.691" v="1" actId="962"/>
          <ac:picMkLst>
            <pc:docMk/>
            <pc:sldMk cId="2471352911" sldId="283"/>
            <ac:picMk id="4" creationId="{00000000-0000-0000-0000-000000000000}"/>
          </ac:picMkLst>
        </pc:picChg>
        <pc:picChg chg="mod">
          <ac:chgData name="Stážisti" userId="6c3dd6a6-2efb-4d77-87e3-0808df15d025" providerId="ADAL" clId="{5705E858-399F-43E2-9340-287617AEF6D7}" dt="2025-11-06T09:37:40.126" v="3087" actId="962"/>
          <ac:picMkLst>
            <pc:docMk/>
            <pc:sldMk cId="2471352911" sldId="283"/>
            <ac:picMk id="5" creationId="{61F5B2D8-4598-912D-4097-3596EF578EF9}"/>
          </ac:picMkLst>
        </pc:picChg>
      </pc:sldChg>
      <pc:sldChg chg="modSp mod">
        <pc:chgData name="Stážisti" userId="6c3dd6a6-2efb-4d77-87e3-0808df15d025" providerId="ADAL" clId="{5705E858-399F-43E2-9340-287617AEF6D7}" dt="2025-11-06T09:20:42.728" v="3" actId="962"/>
        <pc:sldMkLst>
          <pc:docMk/>
          <pc:sldMk cId="3909199152" sldId="284"/>
        </pc:sldMkLst>
        <pc:picChg chg="mod">
          <ac:chgData name="Stážisti" userId="6c3dd6a6-2efb-4d77-87e3-0808df15d025" providerId="ADAL" clId="{5705E858-399F-43E2-9340-287617AEF6D7}" dt="2025-11-06T09:20:42.728" v="3" actId="962"/>
          <ac:picMkLst>
            <pc:docMk/>
            <pc:sldMk cId="3909199152" sldId="284"/>
            <ac:picMk id="4" creationId="{00000000-0000-0000-0000-000000000000}"/>
          </ac:picMkLst>
        </pc:picChg>
      </pc:sldChg>
      <pc:sldChg chg="modSp mod">
        <pc:chgData name="Stážisti" userId="6c3dd6a6-2efb-4d77-87e3-0808df15d025" providerId="ADAL" clId="{5705E858-399F-43E2-9340-287617AEF6D7}" dt="2025-11-06T09:33:24.048" v="2405" actId="962"/>
        <pc:sldMkLst>
          <pc:docMk/>
          <pc:sldMk cId="2893045443" sldId="285"/>
        </pc:sldMkLst>
        <pc:picChg chg="mod">
          <ac:chgData name="Stážisti" userId="6c3dd6a6-2efb-4d77-87e3-0808df15d025" providerId="ADAL" clId="{5705E858-399F-43E2-9340-287617AEF6D7}" dt="2025-11-06T09:20:57.745" v="13" actId="962"/>
          <ac:picMkLst>
            <pc:docMk/>
            <pc:sldMk cId="2893045443" sldId="285"/>
            <ac:picMk id="4" creationId="{00000000-0000-0000-0000-000000000000}"/>
          </ac:picMkLst>
        </pc:picChg>
        <pc:picChg chg="mod">
          <ac:chgData name="Stážisti" userId="6c3dd6a6-2efb-4d77-87e3-0808df15d025" providerId="ADAL" clId="{5705E858-399F-43E2-9340-287617AEF6D7}" dt="2025-11-06T09:33:24.048" v="2405" actId="962"/>
          <ac:picMkLst>
            <pc:docMk/>
            <pc:sldMk cId="2893045443" sldId="285"/>
            <ac:picMk id="7" creationId="{25FC84D4-BFC6-1DEE-D587-900BCE27218A}"/>
          </ac:picMkLst>
        </pc:picChg>
      </pc:sldChg>
      <pc:sldChg chg="modSp mod">
        <pc:chgData name="Stážisti" userId="6c3dd6a6-2efb-4d77-87e3-0808df15d025" providerId="ADAL" clId="{5705E858-399F-43E2-9340-287617AEF6D7}" dt="2025-11-06T09:21:01.023" v="15" actId="962"/>
        <pc:sldMkLst>
          <pc:docMk/>
          <pc:sldMk cId="2214957375" sldId="286"/>
        </pc:sldMkLst>
        <pc:picChg chg="mod">
          <ac:chgData name="Stážisti" userId="6c3dd6a6-2efb-4d77-87e3-0808df15d025" providerId="ADAL" clId="{5705E858-399F-43E2-9340-287617AEF6D7}" dt="2025-11-06T09:21:01.023" v="15" actId="962"/>
          <ac:picMkLst>
            <pc:docMk/>
            <pc:sldMk cId="2214957375" sldId="286"/>
            <ac:picMk id="4" creationId="{00000000-0000-0000-0000-000000000000}"/>
          </ac:picMkLst>
        </pc:picChg>
      </pc:sldChg>
      <pc:sldChg chg="modSp mod">
        <pc:chgData name="Stážisti" userId="6c3dd6a6-2efb-4d77-87e3-0808df15d025" providerId="ADAL" clId="{5705E858-399F-43E2-9340-287617AEF6D7}" dt="2025-11-06T09:21:03.792" v="17" actId="962"/>
        <pc:sldMkLst>
          <pc:docMk/>
          <pc:sldMk cId="3640731967" sldId="287"/>
        </pc:sldMkLst>
        <pc:picChg chg="mod">
          <ac:chgData name="Stážisti" userId="6c3dd6a6-2efb-4d77-87e3-0808df15d025" providerId="ADAL" clId="{5705E858-399F-43E2-9340-287617AEF6D7}" dt="2025-11-06T09:21:03.792" v="17" actId="962"/>
          <ac:picMkLst>
            <pc:docMk/>
            <pc:sldMk cId="3640731967" sldId="287"/>
            <ac:picMk id="4" creationId="{00000000-0000-0000-0000-000000000000}"/>
          </ac:picMkLst>
        </pc:picChg>
      </pc:sldChg>
      <pc:sldChg chg="modSp mod">
        <pc:chgData name="Stážisti" userId="6c3dd6a6-2efb-4d77-87e3-0808df15d025" providerId="ADAL" clId="{5705E858-399F-43E2-9340-287617AEF6D7}" dt="2025-11-06T09:31:57.824" v="2225" actId="962"/>
        <pc:sldMkLst>
          <pc:docMk/>
          <pc:sldMk cId="416400553" sldId="288"/>
        </pc:sldMkLst>
        <pc:picChg chg="mod">
          <ac:chgData name="Stážisti" userId="6c3dd6a6-2efb-4d77-87e3-0808df15d025" providerId="ADAL" clId="{5705E858-399F-43E2-9340-287617AEF6D7}" dt="2025-11-06T09:21:06.418" v="19" actId="962"/>
          <ac:picMkLst>
            <pc:docMk/>
            <pc:sldMk cId="416400553" sldId="288"/>
            <ac:picMk id="4" creationId="{00000000-0000-0000-0000-000000000000}"/>
          </ac:picMkLst>
        </pc:picChg>
        <pc:picChg chg="mod">
          <ac:chgData name="Stážisti" userId="6c3dd6a6-2efb-4d77-87e3-0808df15d025" providerId="ADAL" clId="{5705E858-399F-43E2-9340-287617AEF6D7}" dt="2025-11-06T09:31:14.235" v="1997" actId="962"/>
          <ac:picMkLst>
            <pc:docMk/>
            <pc:sldMk cId="416400553" sldId="288"/>
            <ac:picMk id="2050" creationId="{00000000-0000-0000-0000-000000000000}"/>
          </ac:picMkLst>
        </pc:picChg>
        <pc:picChg chg="mod">
          <ac:chgData name="Stážisti" userId="6c3dd6a6-2efb-4d77-87e3-0808df15d025" providerId="ADAL" clId="{5705E858-399F-43E2-9340-287617AEF6D7}" dt="2025-11-06T09:31:57.824" v="2225" actId="962"/>
          <ac:picMkLst>
            <pc:docMk/>
            <pc:sldMk cId="416400553" sldId="288"/>
            <ac:picMk id="2051" creationId="{00000000-0000-0000-0000-000000000000}"/>
          </ac:picMkLst>
        </pc:picChg>
      </pc:sldChg>
      <pc:sldChg chg="modSp mod">
        <pc:chgData name="Stážisti" userId="6c3dd6a6-2efb-4d77-87e3-0808df15d025" providerId="ADAL" clId="{5705E858-399F-43E2-9340-287617AEF6D7}" dt="2025-11-06T09:30:10.777" v="1833" actId="962"/>
        <pc:sldMkLst>
          <pc:docMk/>
          <pc:sldMk cId="1977262710" sldId="289"/>
        </pc:sldMkLst>
        <pc:picChg chg="mod">
          <ac:chgData name="Stážisti" userId="6c3dd6a6-2efb-4d77-87e3-0808df15d025" providerId="ADAL" clId="{5705E858-399F-43E2-9340-287617AEF6D7}" dt="2025-11-06T09:21:16.824" v="25" actId="962"/>
          <ac:picMkLst>
            <pc:docMk/>
            <pc:sldMk cId="1977262710" sldId="289"/>
            <ac:picMk id="4" creationId="{00000000-0000-0000-0000-000000000000}"/>
          </ac:picMkLst>
        </pc:picChg>
        <pc:picChg chg="mod">
          <ac:chgData name="Stážisti" userId="6c3dd6a6-2efb-4d77-87e3-0808df15d025" providerId="ADAL" clId="{5705E858-399F-43E2-9340-287617AEF6D7}" dt="2025-11-06T09:29:37.311" v="1637" actId="1076"/>
          <ac:picMkLst>
            <pc:docMk/>
            <pc:sldMk cId="1977262710" sldId="289"/>
            <ac:picMk id="5" creationId="{00000000-0000-0000-0000-000000000000}"/>
          </ac:picMkLst>
        </pc:picChg>
        <pc:picChg chg="mod">
          <ac:chgData name="Stážisti" userId="6c3dd6a6-2efb-4d77-87e3-0808df15d025" providerId="ADAL" clId="{5705E858-399F-43E2-9340-287617AEF6D7}" dt="2025-11-06T09:30:10.777" v="1833" actId="962"/>
          <ac:picMkLst>
            <pc:docMk/>
            <pc:sldMk cId="1977262710" sldId="289"/>
            <ac:picMk id="6" creationId="{00000000-0000-0000-0000-000000000000}"/>
          </ac:picMkLst>
        </pc:picChg>
      </pc:sldChg>
      <pc:sldChg chg="modSp mod">
        <pc:chgData name="Stážisti" userId="6c3dd6a6-2efb-4d77-87e3-0808df15d025" providerId="ADAL" clId="{5705E858-399F-43E2-9340-287617AEF6D7}" dt="2025-11-06T09:38:43.267" v="3089" actId="962"/>
        <pc:sldMkLst>
          <pc:docMk/>
          <pc:sldMk cId="548336498" sldId="290"/>
        </pc:sldMkLst>
        <pc:picChg chg="mod">
          <ac:chgData name="Stážisti" userId="6c3dd6a6-2efb-4d77-87e3-0808df15d025" providerId="ADAL" clId="{5705E858-399F-43E2-9340-287617AEF6D7}" dt="2025-11-06T09:38:43.267" v="3089" actId="962"/>
          <ac:picMkLst>
            <pc:docMk/>
            <pc:sldMk cId="548336498" sldId="290"/>
            <ac:picMk id="4" creationId="{00000000-0000-0000-0000-000000000000}"/>
          </ac:picMkLst>
        </pc:picChg>
      </pc:sldChg>
      <pc:sldChg chg="modSp mod">
        <pc:chgData name="Stážisti" userId="6c3dd6a6-2efb-4d77-87e3-0808df15d025" providerId="ADAL" clId="{5705E858-399F-43E2-9340-287617AEF6D7}" dt="2025-11-06T09:21:14.494" v="23" actId="962"/>
        <pc:sldMkLst>
          <pc:docMk/>
          <pc:sldMk cId="4144790860" sldId="291"/>
        </pc:sldMkLst>
        <pc:picChg chg="mod">
          <ac:chgData name="Stážisti" userId="6c3dd6a6-2efb-4d77-87e3-0808df15d025" providerId="ADAL" clId="{5705E858-399F-43E2-9340-287617AEF6D7}" dt="2025-11-06T09:21:14.494" v="23" actId="962"/>
          <ac:picMkLst>
            <pc:docMk/>
            <pc:sldMk cId="4144790860" sldId="291"/>
            <ac:picMk id="4" creationId="{00000000-0000-0000-0000-000000000000}"/>
          </ac:picMkLst>
        </pc:picChg>
      </pc:sldChg>
      <pc:sldChg chg="modSp mod">
        <pc:chgData name="Stážisti" userId="6c3dd6a6-2efb-4d77-87e3-0808df15d025" providerId="ADAL" clId="{5705E858-399F-43E2-9340-287617AEF6D7}" dt="2025-11-06T09:26:23.384" v="1235" actId="962"/>
        <pc:sldMkLst>
          <pc:docMk/>
          <pc:sldMk cId="3608094591" sldId="292"/>
        </pc:sldMkLst>
        <pc:picChg chg="mod">
          <ac:chgData name="Stážisti" userId="6c3dd6a6-2efb-4d77-87e3-0808df15d025" providerId="ADAL" clId="{5705E858-399F-43E2-9340-287617AEF6D7}" dt="2025-11-06T09:21:31.844" v="33" actId="962"/>
          <ac:picMkLst>
            <pc:docMk/>
            <pc:sldMk cId="3608094591" sldId="292"/>
            <ac:picMk id="4" creationId="{00000000-0000-0000-0000-000000000000}"/>
          </ac:picMkLst>
        </pc:picChg>
        <pc:picChg chg="mod">
          <ac:chgData name="Stážisti" userId="6c3dd6a6-2efb-4d77-87e3-0808df15d025" providerId="ADAL" clId="{5705E858-399F-43E2-9340-287617AEF6D7}" dt="2025-11-06T09:26:23.384" v="1235" actId="962"/>
          <ac:picMkLst>
            <pc:docMk/>
            <pc:sldMk cId="3608094591" sldId="292"/>
            <ac:picMk id="7" creationId="{D5A508EF-0720-2917-35CA-015B7CD2ECE5}"/>
          </ac:picMkLst>
        </pc:picChg>
      </pc:sldChg>
      <pc:sldChg chg="modSp mod">
        <pc:chgData name="Stážisti" userId="6c3dd6a6-2efb-4d77-87e3-0808df15d025" providerId="ADAL" clId="{5705E858-399F-43E2-9340-287617AEF6D7}" dt="2025-11-06T09:22:33.726" v="295" actId="962"/>
        <pc:sldMkLst>
          <pc:docMk/>
          <pc:sldMk cId="1831355953" sldId="293"/>
        </pc:sldMkLst>
        <pc:picChg chg="mod">
          <ac:chgData name="Stážisti" userId="6c3dd6a6-2efb-4d77-87e3-0808df15d025" providerId="ADAL" clId="{5705E858-399F-43E2-9340-287617AEF6D7}" dt="2025-11-06T09:21:25.618" v="29" actId="962"/>
          <ac:picMkLst>
            <pc:docMk/>
            <pc:sldMk cId="1831355953" sldId="293"/>
            <ac:picMk id="4" creationId="{00000000-0000-0000-0000-000000000000}"/>
          </ac:picMkLst>
        </pc:picChg>
        <pc:picChg chg="mod">
          <ac:chgData name="Stážisti" userId="6c3dd6a6-2efb-4d77-87e3-0808df15d025" providerId="ADAL" clId="{5705E858-399F-43E2-9340-287617AEF6D7}" dt="2025-11-06T09:22:33.726" v="295" actId="962"/>
          <ac:picMkLst>
            <pc:docMk/>
            <pc:sldMk cId="1831355953" sldId="293"/>
            <ac:picMk id="6" creationId="{2F9A180B-558B-370A-5A76-997582FE6DDD}"/>
          </ac:picMkLst>
        </pc:picChg>
      </pc:sldChg>
      <pc:sldChg chg="modSp mod">
        <pc:chgData name="Stážisti" userId="6c3dd6a6-2efb-4d77-87e3-0808df15d025" providerId="ADAL" clId="{5705E858-399F-43E2-9340-287617AEF6D7}" dt="2025-11-06T09:21:10.948" v="21" actId="962"/>
        <pc:sldMkLst>
          <pc:docMk/>
          <pc:sldMk cId="3441783241" sldId="296"/>
        </pc:sldMkLst>
        <pc:picChg chg="mod">
          <ac:chgData name="Stážisti" userId="6c3dd6a6-2efb-4d77-87e3-0808df15d025" providerId="ADAL" clId="{5705E858-399F-43E2-9340-287617AEF6D7}" dt="2025-11-06T09:21:10.948" v="21" actId="962"/>
          <ac:picMkLst>
            <pc:docMk/>
            <pc:sldMk cId="3441783241" sldId="296"/>
            <ac:picMk id="4" creationId="{00000000-0000-0000-0000-000000000000}"/>
          </ac:picMkLst>
        </pc:picChg>
      </pc:sldChg>
      <pc:sldChg chg="modSp mod">
        <pc:chgData name="Stážisti" userId="6c3dd6a6-2efb-4d77-87e3-0808df15d025" providerId="ADAL" clId="{5705E858-399F-43E2-9340-287617AEF6D7}" dt="2025-11-06T09:25:28.839" v="1089" actId="962"/>
        <pc:sldMkLst>
          <pc:docMk/>
          <pc:sldMk cId="1547750653" sldId="297"/>
        </pc:sldMkLst>
        <pc:picChg chg="mod">
          <ac:chgData name="Stážisti" userId="6c3dd6a6-2efb-4d77-87e3-0808df15d025" providerId="ADAL" clId="{5705E858-399F-43E2-9340-287617AEF6D7}" dt="2025-11-06T09:21:28.499" v="31" actId="962"/>
          <ac:picMkLst>
            <pc:docMk/>
            <pc:sldMk cId="1547750653" sldId="297"/>
            <ac:picMk id="4" creationId="{00000000-0000-0000-0000-000000000000}"/>
          </ac:picMkLst>
        </pc:picChg>
        <pc:picChg chg="mod">
          <ac:chgData name="Stážisti" userId="6c3dd6a6-2efb-4d77-87e3-0808df15d025" providerId="ADAL" clId="{5705E858-399F-43E2-9340-287617AEF6D7}" dt="2025-11-06T09:25:28.839" v="1089" actId="962"/>
          <ac:picMkLst>
            <pc:docMk/>
            <pc:sldMk cId="1547750653" sldId="297"/>
            <ac:picMk id="9" creationId="{E9F21B45-BC96-EBC8-BFCB-A01FFBF3579A}"/>
          </ac:picMkLst>
        </pc:picChg>
      </pc:sldChg>
      <pc:sldChg chg="modSp mod">
        <pc:chgData name="Stážisti" userId="6c3dd6a6-2efb-4d77-87e3-0808df15d025" providerId="ADAL" clId="{5705E858-399F-43E2-9340-287617AEF6D7}" dt="2025-11-06T09:20:51.638" v="9" actId="962"/>
        <pc:sldMkLst>
          <pc:docMk/>
          <pc:sldMk cId="4015296822" sldId="298"/>
        </pc:sldMkLst>
        <pc:picChg chg="mod">
          <ac:chgData name="Stážisti" userId="6c3dd6a6-2efb-4d77-87e3-0808df15d025" providerId="ADAL" clId="{5705E858-399F-43E2-9340-287617AEF6D7}" dt="2025-11-06T09:20:51.638" v="9" actId="962"/>
          <ac:picMkLst>
            <pc:docMk/>
            <pc:sldMk cId="4015296822" sldId="298"/>
            <ac:picMk id="4" creationId="{00000000-0000-0000-0000-000000000000}"/>
          </ac:picMkLst>
        </pc:picChg>
      </pc:sldChg>
      <pc:sldChg chg="modSp mod">
        <pc:chgData name="Stážisti" userId="6c3dd6a6-2efb-4d77-87e3-0808df15d025" providerId="ADAL" clId="{5705E858-399F-43E2-9340-287617AEF6D7}" dt="2025-11-06T09:34:50.534" v="2703" actId="962"/>
        <pc:sldMkLst>
          <pc:docMk/>
          <pc:sldMk cId="2082670726" sldId="299"/>
        </pc:sldMkLst>
        <pc:graphicFrameChg chg="mod">
          <ac:chgData name="Stážisti" userId="6c3dd6a6-2efb-4d77-87e3-0808df15d025" providerId="ADAL" clId="{5705E858-399F-43E2-9340-287617AEF6D7}" dt="2025-11-06T09:34:50.534" v="2703" actId="962"/>
          <ac:graphicFrameMkLst>
            <pc:docMk/>
            <pc:sldMk cId="2082670726" sldId="299"/>
            <ac:graphicFrameMk id="5" creationId="{4DB03B15-3D6D-CAC8-CA78-5FD69236A389}"/>
          </ac:graphicFrameMkLst>
        </pc:graphicFrameChg>
        <pc:picChg chg="mod">
          <ac:chgData name="Stážisti" userId="6c3dd6a6-2efb-4d77-87e3-0808df15d025" providerId="ADAL" clId="{5705E858-399F-43E2-9340-287617AEF6D7}" dt="2025-11-06T09:20:48.541" v="7" actId="962"/>
          <ac:picMkLst>
            <pc:docMk/>
            <pc:sldMk cId="2082670726" sldId="299"/>
            <ac:picMk id="4" creationId="{00000000-0000-0000-0000-000000000000}"/>
          </ac:picMkLst>
        </pc:picChg>
      </pc:sldChg>
      <pc:sldChg chg="modSp mod">
        <pc:chgData name="Stážisti" userId="6c3dd6a6-2efb-4d77-87e3-0808df15d025" providerId="ADAL" clId="{5705E858-399F-43E2-9340-287617AEF6D7}" dt="2025-11-06T09:20:45.496" v="5" actId="962"/>
        <pc:sldMkLst>
          <pc:docMk/>
          <pc:sldMk cId="1892240748" sldId="300"/>
        </pc:sldMkLst>
        <pc:picChg chg="mod">
          <ac:chgData name="Stážisti" userId="6c3dd6a6-2efb-4d77-87e3-0808df15d025" providerId="ADAL" clId="{5705E858-399F-43E2-9340-287617AEF6D7}" dt="2025-11-06T09:20:45.496" v="5" actId="962"/>
          <ac:picMkLst>
            <pc:docMk/>
            <pc:sldMk cId="1892240748" sldId="300"/>
            <ac:picMk id="4" creationId="{00000000-0000-0000-0000-000000000000}"/>
          </ac:picMkLst>
        </pc:picChg>
      </pc:sldChg>
      <pc:sldChg chg="modSp mod">
        <pc:chgData name="Stážisti" userId="6c3dd6a6-2efb-4d77-87e3-0808df15d025" providerId="ADAL" clId="{5705E858-399F-43E2-9340-287617AEF6D7}" dt="2025-11-06T09:20:55.017" v="11" actId="962"/>
        <pc:sldMkLst>
          <pc:docMk/>
          <pc:sldMk cId="726729529" sldId="302"/>
        </pc:sldMkLst>
        <pc:picChg chg="mod">
          <ac:chgData name="Stážisti" userId="6c3dd6a6-2efb-4d77-87e3-0808df15d025" providerId="ADAL" clId="{5705E858-399F-43E2-9340-287617AEF6D7}" dt="2025-11-06T09:20:55.017" v="11" actId="962"/>
          <ac:picMkLst>
            <pc:docMk/>
            <pc:sldMk cId="726729529" sldId="302"/>
            <ac:picMk id="4" creationId="{00000000-0000-0000-0000-000000000000}"/>
          </ac:picMkLst>
        </pc:picChg>
      </pc:sldChg>
      <pc:sldChg chg="modSp mod">
        <pc:chgData name="Stážisti" userId="6c3dd6a6-2efb-4d77-87e3-0808df15d025" providerId="ADAL" clId="{5705E858-399F-43E2-9340-287617AEF6D7}" dt="2025-11-06T09:21:19.943" v="27" actId="962"/>
        <pc:sldMkLst>
          <pc:docMk/>
          <pc:sldMk cId="66637621" sldId="303"/>
        </pc:sldMkLst>
        <pc:picChg chg="mod">
          <ac:chgData name="Stážisti" userId="6c3dd6a6-2efb-4d77-87e3-0808df15d025" providerId="ADAL" clId="{5705E858-399F-43E2-9340-287617AEF6D7}" dt="2025-11-06T09:21:19.943" v="27" actId="962"/>
          <ac:picMkLst>
            <pc:docMk/>
            <pc:sldMk cId="66637621" sldId="303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1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117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17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885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58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102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69808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76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34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1782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89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39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2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2326306"/>
            <a:ext cx="6781800" cy="3291926"/>
          </a:xfrm>
        </p:spPr>
        <p:txBody>
          <a:bodyPr>
            <a:normAutofit/>
          </a:bodyPr>
          <a:lstStyle/>
          <a:p>
            <a:r>
              <a:rPr lang="sk-SK" b="1" dirty="0"/>
              <a:t>Genealogická databáza dolnozemských Slovákov</a:t>
            </a:r>
          </a:p>
        </p:txBody>
      </p:sp>
      <p:pic>
        <p:nvPicPr>
          <p:cNvPr id="4" name="Obrázok 3" descr="Logo združenia Geneaológia dolnozemských Slovákov, ktoré pozostáva z košatého stromu s hlbokými koreňmi. 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2" y="365125"/>
            <a:ext cx="705356" cy="703387"/>
          </a:xfrm>
          <a:prstGeom prst="rect">
            <a:avLst/>
          </a:prstGeom>
        </p:spPr>
      </p:pic>
      <p:pic>
        <p:nvPicPr>
          <p:cNvPr id="5" name="Obrázok 4" descr="Obrázok, ktorý tvorí grafika s obrazovkou počítača a rodokmeňom. Obsahuje nápis &quot;genealogical database&quot;.  ">
            <a:extLst>
              <a:ext uri="{FF2B5EF4-FFF2-40B4-BE49-F238E27FC236}">
                <a16:creationId xmlns:a16="http://schemas.microsoft.com/office/drawing/2014/main" id="{61F5B2D8-4598-912D-4097-3596EF578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083" y="384996"/>
            <a:ext cx="4165840" cy="277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5291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2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92494" y="365126"/>
            <a:ext cx="9761306" cy="1289014"/>
          </a:xfrm>
        </p:spPr>
        <p:txBody>
          <a:bodyPr>
            <a:normAutofit fontScale="90000"/>
          </a:bodyPr>
          <a:lstStyle/>
          <a:p>
            <a:r>
              <a:rPr lang="sk-SK" dirty="0"/>
              <a:t>Príklad pôvodného a </a:t>
            </a:r>
            <a:r>
              <a:rPr lang="sk-SK" dirty="0" err="1"/>
              <a:t>naindexovaného</a:t>
            </a:r>
            <a:r>
              <a:rPr lang="sk-SK" dirty="0"/>
              <a:t> záznamu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Niekedy je pomerne </a:t>
            </a:r>
            <a:r>
              <a:rPr lang="sk-SK" dirty="0" err="1"/>
              <a:t>obtiažne</a:t>
            </a:r>
            <a:r>
              <a:rPr lang="sk-SK" dirty="0"/>
              <a:t> správne rozlúštiť matričný záznam.</a:t>
            </a:r>
          </a:p>
          <a:p>
            <a:r>
              <a:rPr lang="sk-SK" dirty="0"/>
              <a:t>K tomu treba mať „v oku“ načítané písmo farára.</a:t>
            </a:r>
          </a:p>
        </p:txBody>
      </p:sp>
      <p:pic>
        <p:nvPicPr>
          <p:cNvPr id="4" name="Obrázok 3" descr="Logo združenia Geneaológia dolnozemských Slovákov, ktoré pozostáva z košatého stromu s hlbokými koreňmi. 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2" y="441638"/>
            <a:ext cx="725246" cy="723221"/>
          </a:xfrm>
          <a:prstGeom prst="rect">
            <a:avLst/>
          </a:prstGeom>
        </p:spPr>
      </p:pic>
      <p:pic>
        <p:nvPicPr>
          <p:cNvPr id="2050" name="Obrázok 1" descr="Historický, rukou písaný záznam, ťažko rozlúštiteľný tex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67263"/>
            <a:ext cx="10394606" cy="163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Obrázok 38" descr="Tabuľka s rôznymi údajmi o viacerých osobách, napríklad dátum narodenia, meno, priezvisko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72887"/>
            <a:ext cx="10394606" cy="122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0055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2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92494" y="365126"/>
            <a:ext cx="9761306" cy="1289014"/>
          </a:xfrm>
        </p:spPr>
        <p:txBody>
          <a:bodyPr>
            <a:normAutofit fontScale="90000"/>
          </a:bodyPr>
          <a:lstStyle/>
          <a:p>
            <a:r>
              <a:rPr lang="sk-SK" dirty="0"/>
              <a:t>Pri indexácii prichádza aj k </a:t>
            </a:r>
            <a:r>
              <a:rPr lang="sk-SK"/>
              <a:t>úsmevným ale </a:t>
            </a:r>
            <a:r>
              <a:rPr lang="sk-SK" dirty="0"/>
              <a:t>aj smutným príhodám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napríklad pri preklade povolania z maďarčiny cez </a:t>
            </a:r>
            <a:r>
              <a:rPr lang="sk-SK" dirty="0" err="1"/>
              <a:t>google-translator</a:t>
            </a:r>
            <a:endParaRPr lang="sk-SK" dirty="0"/>
          </a:p>
          <a:p>
            <a:pPr lvl="1"/>
            <a:r>
              <a:rPr lang="sk-SK" dirty="0" err="1"/>
              <a:t>kerékgyártó</a:t>
            </a:r>
            <a:r>
              <a:rPr lang="sk-SK" dirty="0"/>
              <a:t> -&gt; bicyklista   -	má byť kolár</a:t>
            </a:r>
          </a:p>
          <a:p>
            <a:pPr lvl="1"/>
            <a:r>
              <a:rPr lang="sk-SK" dirty="0" err="1"/>
              <a:t>kötélverő</a:t>
            </a:r>
            <a:r>
              <a:rPr lang="sk-SK" dirty="0"/>
              <a:t>     -&gt; </a:t>
            </a:r>
            <a:r>
              <a:rPr lang="sk-SK" dirty="0" err="1"/>
              <a:t>ľanošlahač</a:t>
            </a:r>
            <a:r>
              <a:rPr lang="sk-SK" dirty="0"/>
              <a:t> -	má byť povrazník</a:t>
            </a:r>
          </a:p>
          <a:p>
            <a:r>
              <a:rPr lang="sk-SK" dirty="0"/>
              <a:t>pri zapisovaní poznámok</a:t>
            </a:r>
          </a:p>
          <a:p>
            <a:pPr lvl="1"/>
            <a:r>
              <a:rPr lang="sk-SK" dirty="0"/>
              <a:t>porušila štvrtý krát 6. božie prikázanie</a:t>
            </a:r>
          </a:p>
          <a:p>
            <a:r>
              <a:rPr lang="sk-SK" dirty="0"/>
              <a:t>pri zapisovaní úmrtí</a:t>
            </a:r>
          </a:p>
          <a:p>
            <a:pPr lvl="1"/>
            <a:r>
              <a:rPr lang="sk-SK" dirty="0"/>
              <a:t>vysoká detská úmrtnosť</a:t>
            </a:r>
          </a:p>
          <a:p>
            <a:pPr lvl="1"/>
            <a:r>
              <a:rPr lang="sk-SK" dirty="0"/>
              <a:t>v priebehu niekoľko dní vymrie na choleru celá rodina</a:t>
            </a:r>
          </a:p>
          <a:p>
            <a:pPr lvl="1"/>
            <a:r>
              <a:rPr lang="sk-SK" dirty="0"/>
              <a:t>samovraždy...</a:t>
            </a:r>
          </a:p>
          <a:p>
            <a:pPr lvl="1"/>
            <a:endParaRPr lang="sk-SK" dirty="0"/>
          </a:p>
        </p:txBody>
      </p:sp>
      <p:pic>
        <p:nvPicPr>
          <p:cNvPr id="4" name="Obrázok 3" descr="Logo združenia Geneaológia dolnozemských Slovákov, ktoré pozostáva z košatého stromu s hlbokými koreňmi. 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2" y="441638"/>
            <a:ext cx="725246" cy="72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8324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2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92494" y="365126"/>
            <a:ext cx="9761306" cy="1289014"/>
          </a:xfrm>
        </p:spPr>
        <p:txBody>
          <a:bodyPr>
            <a:normAutofit fontScale="90000"/>
          </a:bodyPr>
          <a:lstStyle/>
          <a:p>
            <a:r>
              <a:rPr lang="sk-SK" dirty="0"/>
              <a:t>Štatistické vyhodnotenia rozsiahlej databázy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Databáza dolnozemských Slovákov má už vyše 1 000 000 záznamov</a:t>
            </a:r>
          </a:p>
          <a:p>
            <a:endParaRPr lang="sk-SK" dirty="0"/>
          </a:p>
          <a:p>
            <a:r>
              <a:rPr lang="sk-SK" dirty="0"/>
              <a:t>Možnosť štatisticky relevantných vyhodnotení</a:t>
            </a:r>
          </a:p>
          <a:p>
            <a:pPr lvl="1"/>
            <a:r>
              <a:rPr lang="sk-SK" dirty="0"/>
              <a:t>genealogické</a:t>
            </a:r>
          </a:p>
          <a:p>
            <a:pPr lvl="1"/>
            <a:r>
              <a:rPr lang="sk-SK" dirty="0"/>
              <a:t>sociálne</a:t>
            </a:r>
          </a:p>
          <a:p>
            <a:pPr lvl="1"/>
            <a:r>
              <a:rPr lang="sk-SK" dirty="0"/>
              <a:t>demografické</a:t>
            </a:r>
          </a:p>
          <a:p>
            <a:pPr lvl="1"/>
            <a:r>
              <a:rPr lang="sk-SK" dirty="0"/>
              <a:t>onomastické</a:t>
            </a:r>
          </a:p>
          <a:p>
            <a:pPr lvl="1"/>
            <a:r>
              <a:rPr lang="sk-SK" dirty="0"/>
              <a:t>a rôzne iné</a:t>
            </a:r>
          </a:p>
          <a:p>
            <a:r>
              <a:rPr lang="sk-SK" dirty="0"/>
              <a:t>Možnosť automatizovaného generovania rodokmeňa (pre </a:t>
            </a:r>
            <a:r>
              <a:rPr lang="sk-SK" dirty="0" err="1"/>
              <a:t>vypárované</a:t>
            </a:r>
            <a:r>
              <a:rPr lang="sk-SK" dirty="0"/>
              <a:t> záznamy)</a:t>
            </a:r>
          </a:p>
        </p:txBody>
      </p:sp>
      <p:pic>
        <p:nvPicPr>
          <p:cNvPr id="4" name="Obrázok 3" descr="Logo združenia Geneaológia dolnozemských Slovákov, ktoré pozostáva z košatého stromu s hlbokými koreňmi. 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2" y="441638"/>
            <a:ext cx="725246" cy="72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9086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2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9609" y="365126"/>
            <a:ext cx="10244191" cy="1289014"/>
          </a:xfrm>
        </p:spPr>
        <p:txBody>
          <a:bodyPr>
            <a:normAutofit/>
          </a:bodyPr>
          <a:lstStyle/>
          <a:p>
            <a:r>
              <a:rPr lang="sk-SK" dirty="0"/>
              <a:t>Vyhľadávač na webovej stránke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65575" y="1463159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k-SK" sz="2400" dirty="0"/>
              <a:t>Umožňuje vyhľadávať záznamy v databáze</a:t>
            </a:r>
          </a:p>
          <a:p>
            <a:r>
              <a:rPr lang="sk-SK" sz="2400" dirty="0"/>
              <a:t>Zobrazuje k danej osobe súvisiace informácie  </a:t>
            </a:r>
            <a:r>
              <a:rPr lang="sk-SK" sz="1800" dirty="0"/>
              <a:t>(partneri, deti, rodičia, súrodenci)</a:t>
            </a:r>
          </a:p>
          <a:p>
            <a:r>
              <a:rPr lang="sk-SK" sz="2400" dirty="0"/>
              <a:t>Cez dvojklik na prelinkovanú osobu sa naviguje  na danú osobu</a:t>
            </a:r>
          </a:p>
        </p:txBody>
      </p:sp>
      <p:pic>
        <p:nvPicPr>
          <p:cNvPr id="4" name="Obrázok 3" descr="Logo združenia Geneaológia dolnozemských Slovákov, ktoré pozostáva z košatého stromu s hlbokými koreňmi. 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2" y="441638"/>
            <a:ext cx="725246" cy="723221"/>
          </a:xfrm>
          <a:prstGeom prst="rect">
            <a:avLst/>
          </a:prstGeom>
        </p:spPr>
      </p:pic>
      <p:pic>
        <p:nvPicPr>
          <p:cNvPr id="5" name="Obrázok 4" descr="Obrázok, na ktorom je snímka obrazovky webového sídla združenia Genealógia dolnozemských Slovákov. Snímka obsahuje rôzne údaje o osobách, napríklad meno, priezvisko, vek... 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68" y="2752173"/>
            <a:ext cx="10008973" cy="3878755"/>
          </a:xfrm>
          <a:prstGeom prst="rect">
            <a:avLst/>
          </a:prstGeom>
        </p:spPr>
      </p:pic>
      <p:pic>
        <p:nvPicPr>
          <p:cNvPr id="6" name="Obrázok 5" descr="Snímka zobrazujúca záznam o krste/narodení, obsahuje informácie o osobe Ján Ambruš.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546" y="2752173"/>
            <a:ext cx="4919488" cy="404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6271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2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92494" y="365126"/>
            <a:ext cx="9761306" cy="1289014"/>
          </a:xfrm>
        </p:spPr>
        <p:txBody>
          <a:bodyPr>
            <a:normAutofit/>
          </a:bodyPr>
          <a:lstStyle/>
          <a:p>
            <a:r>
              <a:rPr lang="sk-SK" dirty="0"/>
              <a:t>Zámery do budúcnosti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Prechod od </a:t>
            </a:r>
            <a:r>
              <a:rPr lang="sk-SK" dirty="0" err="1"/>
              <a:t>offline</a:t>
            </a:r>
            <a:r>
              <a:rPr lang="sk-SK" dirty="0"/>
              <a:t> riešenia v MS Access na online webové riešenie</a:t>
            </a:r>
          </a:p>
          <a:p>
            <a:pPr lvl="1"/>
            <a:r>
              <a:rPr lang="sk-SK" dirty="0"/>
              <a:t>Toto by malo priniesť zjednodušenie managementu a uľahčenie zapojenia prípadných nových dobrovoľníkov do projektu</a:t>
            </a:r>
          </a:p>
          <a:p>
            <a:r>
              <a:rPr lang="sk-SK" dirty="0"/>
              <a:t>Skúmame možnosti využitia metód automatizovaného rozpoznávania ručne písaného textu </a:t>
            </a:r>
          </a:p>
          <a:p>
            <a:pPr lvl="1"/>
            <a:r>
              <a:rPr lang="sk-SK" dirty="0"/>
              <a:t>Ak by sa to v nejakej praktizovateľnej forme podarilo, veľmi by to projektu pomohlo</a:t>
            </a:r>
          </a:p>
          <a:p>
            <a:pPr lvl="1"/>
            <a:r>
              <a:rPr lang="sk-SK" dirty="0"/>
              <a:t>Tu hľadáme partnerov</a:t>
            </a:r>
          </a:p>
          <a:p>
            <a:pPr lvl="2"/>
            <a:r>
              <a:rPr lang="sk-SK" dirty="0"/>
              <a:t>vieme poskytnúť pomerene rozsiahlu databázu prepísaných dokumentov aj s väzbou na originálny dokument</a:t>
            </a:r>
          </a:p>
          <a:p>
            <a:pPr lvl="2"/>
            <a:r>
              <a:rPr lang="sk-SK" dirty="0"/>
              <a:t>Hľadáme službu, ktorá by </a:t>
            </a:r>
            <a:r>
              <a:rPr lang="sk-SK" dirty="0" err="1"/>
              <a:t>sken</a:t>
            </a:r>
            <a:r>
              <a:rPr lang="sk-SK" dirty="0"/>
              <a:t> dokumentu prečítala a vo forme REST vrátila informáciu už v „prečítanom“ tvare</a:t>
            </a:r>
          </a:p>
        </p:txBody>
      </p:sp>
      <p:pic>
        <p:nvPicPr>
          <p:cNvPr id="4" name="Obrázok 3" descr="Logo združenia Geneaológia dolnozemských Slovákov, ktoré pozostáva z košatého stromu s hlbokými koreňmi. 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2" y="441638"/>
            <a:ext cx="725246" cy="72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762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2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92494" y="365126"/>
            <a:ext cx="9761306" cy="1289014"/>
          </a:xfrm>
        </p:spPr>
        <p:txBody>
          <a:bodyPr>
            <a:normAutofit/>
          </a:bodyPr>
          <a:lstStyle/>
          <a:p>
            <a:r>
              <a:rPr lang="sk-SK" dirty="0"/>
              <a:t>Zámery do budúcnosti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Naša genealogická databáza dolnozemských Slovákov je už pomerne mohutná</a:t>
            </a:r>
          </a:p>
          <a:p>
            <a:pPr lvl="1"/>
            <a:r>
              <a:rPr lang="sk-SK" dirty="0"/>
              <a:t>Do jej budovania sme investovali už vyše 70 000 merateľných hodín práce</a:t>
            </a:r>
          </a:p>
          <a:p>
            <a:pPr lvl="1"/>
            <a:r>
              <a:rPr lang="sk-SK" dirty="0"/>
              <a:t>Uvedomujeme si, že starneme a v našej individualistickej spoločnosti veľmi ťažko získavame nových dobrovoľníkov</a:t>
            </a:r>
          </a:p>
          <a:p>
            <a:pPr lvl="1"/>
            <a:r>
              <a:rPr lang="sk-SK" dirty="0"/>
              <a:t>Veľmi sa zamýšľame nad trvalou udržateľnosťou databázy</a:t>
            </a:r>
          </a:p>
          <a:p>
            <a:pPr lvl="2"/>
            <a:r>
              <a:rPr lang="sk-SK" dirty="0"/>
              <a:t>Hľadáme spôsob, ako databázu zachovať a prípadne ďalej rozvíjať aj v budúcnosti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 descr="Logo združenia Geneaológia dolnozemských Slovákov, ktoré pozostáva z košatého stromu s hlbokými koreňmi. 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2" y="441638"/>
            <a:ext cx="725246" cy="72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3649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2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Obrázok tvorí rozsiahly a podrobný rodokmeň. ">
            <a:extLst>
              <a:ext uri="{FF2B5EF4-FFF2-40B4-BE49-F238E27FC236}">
                <a16:creationId xmlns:a16="http://schemas.microsoft.com/office/drawing/2014/main" id="{D5A508EF-0720-2917-35CA-015B7CD2E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0" y="1816350"/>
            <a:ext cx="12192000" cy="50416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8699" y="282696"/>
            <a:ext cx="9761306" cy="1289014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/>
              <a:t>Jeden z benefitov databázy  -</a:t>
            </a:r>
            <a:br>
              <a:rPr lang="sk-SK" dirty="0"/>
            </a:br>
            <a:r>
              <a:rPr lang="sk-SK" dirty="0"/>
              <a:t>výrazná pomoc pri tvorbe rodokmeňov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20466" y="1832984"/>
            <a:ext cx="117405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Rodokmeň Jána </a:t>
            </a:r>
            <a:r>
              <a:rPr lang="sk-SK" dirty="0" err="1"/>
              <a:t>Siráckeho</a:t>
            </a:r>
            <a:r>
              <a:rPr lang="sk-SK" dirty="0"/>
              <a:t> automaticky vygenerovaný z </a:t>
            </a:r>
            <a:r>
              <a:rPr lang="sk-SK" dirty="0" err="1"/>
              <a:t>napárovanej</a:t>
            </a:r>
            <a:r>
              <a:rPr lang="sk-SK" dirty="0"/>
              <a:t> databázy.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4" name="Obrázok 3" descr="Logo združenia Geneaológia dolnozemských Slovákov, ktoré pozostáva z košatého stromu s hlbokými koreňmi. 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2" y="441638"/>
            <a:ext cx="725246" cy="72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9459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92494" y="365126"/>
            <a:ext cx="9761306" cy="1289014"/>
          </a:xfrm>
        </p:spPr>
        <p:txBody>
          <a:bodyPr>
            <a:normAutofit/>
          </a:bodyPr>
          <a:lstStyle/>
          <a:p>
            <a:r>
              <a:rPr lang="sk-SK" dirty="0"/>
              <a:t>Graficky trocha upravený rodokmeň</a:t>
            </a:r>
          </a:p>
        </p:txBody>
      </p:sp>
      <p:pic>
        <p:nvPicPr>
          <p:cNvPr id="4" name="Obrázok 3" descr="Logo združenia Geneaológia dolnozemských Slovákov, ktoré pozostáva z košatého stromu s hlbokými koreňmi. 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2" y="441638"/>
            <a:ext cx="725246" cy="723221"/>
          </a:xfrm>
          <a:prstGeom prst="rect">
            <a:avLst/>
          </a:prstGeom>
        </p:spPr>
      </p:pic>
      <p:pic>
        <p:nvPicPr>
          <p:cNvPr id="9" name="Obrázok 8" descr="Obrázok, na ktorom je zobrazený rozsiahly a podrobný rodokmeň, v strede rodokmeňa je meno Ján Sirácky, rok narodenia a úmrtia. V pravej časti obrázku je portrét muža v čiernobielej farbe. V ľavom a pravom hornom rohu obrázka sa nachádza logo združenia Geneaológia dolnozemských Slovákov.">
            <a:extLst>
              <a:ext uri="{FF2B5EF4-FFF2-40B4-BE49-F238E27FC236}">
                <a16:creationId xmlns:a16="http://schemas.microsoft.com/office/drawing/2014/main" id="{E9F21B45-BC96-EBC8-BFCB-A01FFBF35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9451"/>
            <a:ext cx="12192000" cy="454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50653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2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5498" y="595223"/>
            <a:ext cx="10398302" cy="3657599"/>
          </a:xfrm>
        </p:spPr>
        <p:txBody>
          <a:bodyPr>
            <a:normAutofit/>
          </a:bodyPr>
          <a:lstStyle/>
          <a:p>
            <a:pPr algn="ctr"/>
            <a:r>
              <a:rPr lang="sk-SK" sz="4000" dirty="0"/>
              <a:t>Združenie pre genealogický výskum dolnozemských Slovákov</a:t>
            </a:r>
            <a:br>
              <a:rPr lang="sk-SK" sz="4000" dirty="0"/>
            </a:br>
            <a:br>
              <a:rPr lang="sk-SK" sz="4000" dirty="0"/>
            </a:br>
            <a:r>
              <a:rPr lang="sk-SK" sz="4000" dirty="0"/>
              <a:t>Trnava, 25.9.2025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/>
          </a:p>
          <a:p>
            <a:endParaRPr lang="sk-SK" dirty="0"/>
          </a:p>
        </p:txBody>
      </p:sp>
      <p:pic>
        <p:nvPicPr>
          <p:cNvPr id="4" name="Obrázok 3" descr="Logo združenia Geneaológia dolnozemských Slovákov, ktoré pozostáva z košatého stromu s hlbokými koreňmi. 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2" y="441638"/>
            <a:ext cx="725246" cy="723221"/>
          </a:xfrm>
          <a:prstGeom prst="rect">
            <a:avLst/>
          </a:prstGeom>
        </p:spPr>
      </p:pic>
      <p:pic>
        <p:nvPicPr>
          <p:cNvPr id="6" name="Obrázok 5" descr="Obázok obsahuje vizitku s menom Ing. Ľubomír Kmeť. Súčasťou je logo združenia Geneaológia dolnozemských Slovákov, ktoré pozostáva z košatého stromu s hlbokými koreňmi. Obrázok tiež tvoria kontaktné informácie. ">
            <a:extLst>
              <a:ext uri="{FF2B5EF4-FFF2-40B4-BE49-F238E27FC236}">
                <a16:creationId xmlns:a16="http://schemas.microsoft.com/office/drawing/2014/main" id="{2F9A180B-558B-370A-5A76-997582FE6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346" y="3809759"/>
            <a:ext cx="4877481" cy="28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5595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2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0060" y="365125"/>
            <a:ext cx="9894498" cy="1308399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/>
              <a:t>Združenie pre genealogický výskum dolnozemských Slovákov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Sme skupina ľudí, dobrovoľníkov predovšetkým z radov potomkov dolnozemských Slovákov, ktorí sa podujali genealogicky spracovať históriu svojich predkov. Väčšina z nás začala na tomto projekte spolupracovať s myšlienkou, aspoň takto sa poďakovať svojmu </a:t>
            </a:r>
            <a:r>
              <a:rPr lang="sk-SK" dirty="0" err="1"/>
              <a:t>apovkovi</a:t>
            </a:r>
            <a:r>
              <a:rPr lang="sk-SK" dirty="0"/>
              <a:t>, či </a:t>
            </a:r>
            <a:r>
              <a:rPr lang="sk-SK" dirty="0" err="1"/>
              <a:t>mamovke</a:t>
            </a:r>
            <a:r>
              <a:rPr lang="sk-SK" dirty="0"/>
              <a:t> a vyjadriť im vďačnosť.</a:t>
            </a:r>
          </a:p>
          <a:p>
            <a:r>
              <a:rPr lang="sk-SK" dirty="0"/>
              <a:t>Práca na projekte je práca dlhodobá, sústavná a vyžaduje čas. Aktuálne v našom združení na viacerých projektoch pracuje cca 20 kolegov - dobrovoľníkov. </a:t>
            </a:r>
          </a:p>
          <a:p>
            <a:r>
              <a:rPr lang="sk-SK" dirty="0"/>
              <a:t>V našom prostredí mimoriadneho individualizmu je veľmi ťažké získať dobrovoľníkov na takýto typ činnosti. Väčšinou príde otázka – čo za to?</a:t>
            </a:r>
          </a:p>
          <a:p>
            <a:r>
              <a:rPr lang="sk-SK" dirty="0"/>
              <a:t>Nie sme platení žiadnou inštitúciou, ani zahraničnými schémami,  genealogickú databázu budujeme ako dobrovoľníci.</a:t>
            </a:r>
          </a:p>
          <a:p>
            <a:endParaRPr lang="sk-SK" dirty="0"/>
          </a:p>
        </p:txBody>
      </p:sp>
      <p:pic>
        <p:nvPicPr>
          <p:cNvPr id="4" name="Obrázok 3" descr="Logo združenia Geneaológia dolnozemských Slovákov, ktoré pozostáva z košatého stromu s hlbokými koreňmi. 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2" y="441638"/>
            <a:ext cx="725246" cy="72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9915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2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0060" y="365125"/>
            <a:ext cx="9894498" cy="1308399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/>
              <a:t>Združenie pre genealogický výskum dolnozemských Slovákov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/>
              <a:t>Už 10 rokov sa venujeme </a:t>
            </a:r>
            <a:r>
              <a:rPr lang="sk-SK" b="1" dirty="0"/>
              <a:t>systematickému</a:t>
            </a:r>
            <a:r>
              <a:rPr lang="sk-SK" dirty="0"/>
              <a:t> mapovaniu genealógie dolnozemských Slovákov</a:t>
            </a:r>
          </a:p>
          <a:p>
            <a:r>
              <a:rPr lang="sk-SK" dirty="0"/>
              <a:t>Aktuálne máme v našej databáze už vyše 1 000 000 spracovaných matričných </a:t>
            </a:r>
            <a:r>
              <a:rPr lang="sk-SK"/>
              <a:t>záznamov ECAV, </a:t>
            </a:r>
            <a:r>
              <a:rPr lang="sk-SK" dirty="0"/>
              <a:t>z pôvodom slovenských dolnozemských obcí, ako </a:t>
            </a:r>
            <a:r>
              <a:rPr lang="sk-SK" dirty="0" err="1"/>
              <a:t>Komlóš</a:t>
            </a:r>
            <a:r>
              <a:rPr lang="sk-SK" dirty="0"/>
              <a:t>, Nadlak, </a:t>
            </a:r>
            <a:r>
              <a:rPr lang="sk-SK" dirty="0" err="1"/>
              <a:t>Sarvaš</a:t>
            </a:r>
            <a:r>
              <a:rPr lang="sk-SK" dirty="0"/>
              <a:t>, </a:t>
            </a:r>
            <a:r>
              <a:rPr lang="sk-SK" dirty="0" err="1"/>
              <a:t>B.Čaba</a:t>
            </a:r>
            <a:r>
              <a:rPr lang="sk-SK" dirty="0"/>
              <a:t>, </a:t>
            </a:r>
            <a:r>
              <a:rPr lang="sk-SK" dirty="0" err="1"/>
              <a:t>Pitvaroš</a:t>
            </a:r>
            <a:r>
              <a:rPr lang="sk-SK" dirty="0"/>
              <a:t>, </a:t>
            </a:r>
            <a:r>
              <a:rPr lang="sk-SK" dirty="0" err="1"/>
              <a:t>Bánhedeš</a:t>
            </a:r>
            <a:r>
              <a:rPr lang="sk-SK" dirty="0"/>
              <a:t>, </a:t>
            </a:r>
            <a:r>
              <a:rPr lang="sk-SK" dirty="0" err="1"/>
              <a:t>Kiškereš</a:t>
            </a:r>
            <a:r>
              <a:rPr lang="sk-SK" dirty="0"/>
              <a:t>, ale aj </a:t>
            </a:r>
            <a:r>
              <a:rPr lang="sk-SK" dirty="0" err="1"/>
              <a:t>Kulpín</a:t>
            </a:r>
            <a:r>
              <a:rPr lang="sk-SK" dirty="0"/>
              <a:t>, Pivnica, B. Petrovec...</a:t>
            </a:r>
          </a:p>
          <a:p>
            <a:r>
              <a:rPr lang="sk-SK" dirty="0"/>
              <a:t>Našou ambíciou je vytvoriť prepojenú genealogickú databázu dolnozemských Slovákov.</a:t>
            </a:r>
          </a:p>
          <a:p>
            <a:r>
              <a:rPr lang="sk-SK" dirty="0"/>
              <a:t>Postupujeme tak, že postupne spracovávame matriky obcí, ktoré spolu „genealogicky“ súvisia – región okolo </a:t>
            </a:r>
            <a:r>
              <a:rPr lang="sk-SK" dirty="0" err="1"/>
              <a:t>Komlóša</a:t>
            </a:r>
            <a:r>
              <a:rPr lang="sk-SK" dirty="0"/>
              <a:t>, región okolo B. Petrovca...</a:t>
            </a:r>
          </a:p>
          <a:p>
            <a:r>
              <a:rPr lang="sk-SK" dirty="0"/>
              <a:t>Snažíme sa spracovávať matričné záznamy za obdobie od počiatku dostupnej evidencie až zhruba do obdobia po skončení II.sv. vojny.</a:t>
            </a:r>
          </a:p>
          <a:p>
            <a:endParaRPr lang="sk-SK" dirty="0"/>
          </a:p>
        </p:txBody>
      </p:sp>
      <p:pic>
        <p:nvPicPr>
          <p:cNvPr id="4" name="Obrázok 3" descr="Logo združenia Geneaológia dolnozemských Slovákov, ktoré pozostáva z košatého stromu s hlbokými koreňmi. 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2" y="441638"/>
            <a:ext cx="725246" cy="72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4074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2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8302" y="441638"/>
            <a:ext cx="9894498" cy="1308399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/>
              <a:t>Genealogická databáza</a:t>
            </a:r>
            <a:br>
              <a:rPr lang="sk-SK" dirty="0"/>
            </a:br>
            <a:r>
              <a:rPr lang="sk-SK" dirty="0"/>
              <a:t>dolnozemských Slovákov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Niekoľko štatistík</a:t>
            </a:r>
          </a:p>
          <a:p>
            <a:endParaRPr lang="sk-SK" dirty="0"/>
          </a:p>
        </p:txBody>
      </p:sp>
      <p:pic>
        <p:nvPicPr>
          <p:cNvPr id="4" name="Obrázok 3" descr="Logo združenia Geneaológia dolnozemských Slovákov, ktoré pozostáva z košatého stromu s hlbokými koreňmi. 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2" y="441638"/>
            <a:ext cx="725246" cy="723221"/>
          </a:xfrm>
          <a:prstGeom prst="rect">
            <a:avLst/>
          </a:prstGeom>
        </p:spPr>
      </p:pic>
      <p:graphicFrame>
        <p:nvGraphicFramePr>
          <p:cNvPr id="5" name="Tabuľka 4" descr="Tabuľka, ktorá zobrazuje rôzne štatistiky - krsty, sobáše, úmrtia, atď. vo viacerých oblastiach. ">
            <a:extLst>
              <a:ext uri="{FF2B5EF4-FFF2-40B4-BE49-F238E27FC236}">
                <a16:creationId xmlns:a16="http://schemas.microsoft.com/office/drawing/2014/main" id="{4DB03B15-3D6D-CAC8-CA78-5FD69236A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611437"/>
              </p:ext>
            </p:extLst>
          </p:nvPr>
        </p:nvGraphicFramePr>
        <p:xfrm>
          <a:off x="1398109" y="2334290"/>
          <a:ext cx="9395781" cy="33242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8431">
                  <a:extLst>
                    <a:ext uri="{9D8B030D-6E8A-4147-A177-3AD203B41FA5}">
                      <a16:colId xmlns:a16="http://schemas.microsoft.com/office/drawing/2014/main" val="2163212590"/>
                    </a:ext>
                  </a:extLst>
                </a:gridCol>
                <a:gridCol w="1117022">
                  <a:extLst>
                    <a:ext uri="{9D8B030D-6E8A-4147-A177-3AD203B41FA5}">
                      <a16:colId xmlns:a16="http://schemas.microsoft.com/office/drawing/2014/main" val="212683094"/>
                    </a:ext>
                  </a:extLst>
                </a:gridCol>
                <a:gridCol w="1117022">
                  <a:extLst>
                    <a:ext uri="{9D8B030D-6E8A-4147-A177-3AD203B41FA5}">
                      <a16:colId xmlns:a16="http://schemas.microsoft.com/office/drawing/2014/main" val="87868893"/>
                    </a:ext>
                  </a:extLst>
                </a:gridCol>
                <a:gridCol w="1117022">
                  <a:extLst>
                    <a:ext uri="{9D8B030D-6E8A-4147-A177-3AD203B41FA5}">
                      <a16:colId xmlns:a16="http://schemas.microsoft.com/office/drawing/2014/main" val="3657241099"/>
                    </a:ext>
                  </a:extLst>
                </a:gridCol>
                <a:gridCol w="1239196">
                  <a:extLst>
                    <a:ext uri="{9D8B030D-6E8A-4147-A177-3AD203B41FA5}">
                      <a16:colId xmlns:a16="http://schemas.microsoft.com/office/drawing/2014/main" val="1145459525"/>
                    </a:ext>
                  </a:extLst>
                </a:gridCol>
                <a:gridCol w="1378823">
                  <a:extLst>
                    <a:ext uri="{9D8B030D-6E8A-4147-A177-3AD203B41FA5}">
                      <a16:colId xmlns:a16="http://schemas.microsoft.com/office/drawing/2014/main" val="4100725556"/>
                    </a:ext>
                  </a:extLst>
                </a:gridCol>
                <a:gridCol w="1588265">
                  <a:extLst>
                    <a:ext uri="{9D8B030D-6E8A-4147-A177-3AD203B41FA5}">
                      <a16:colId xmlns:a16="http://schemas.microsoft.com/office/drawing/2014/main" val="1893751959"/>
                    </a:ext>
                  </a:extLst>
                </a:gridCol>
              </a:tblGrid>
              <a:tr h="709861">
                <a:tc>
                  <a:txBody>
                    <a:bodyPr/>
                    <a:lstStyle/>
                    <a:p>
                      <a:pPr algn="l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u="none" strike="noStrike" dirty="0">
                          <a:effectLst/>
                        </a:rPr>
                        <a:t>Krsty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u="none" strike="noStrike" dirty="0">
                          <a:effectLst/>
                        </a:rPr>
                        <a:t>Sobáše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u="none" strike="noStrike" dirty="0">
                          <a:effectLst/>
                        </a:rPr>
                        <a:t>Úmrtia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u="none" strike="noStrike" dirty="0">
                          <a:effectLst/>
                        </a:rPr>
                        <a:t>Náhrobky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u="none" strike="noStrike" dirty="0">
                          <a:effectLst/>
                        </a:rPr>
                        <a:t>Transportné zoznamy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u="none" strike="noStrike" dirty="0">
                          <a:effectLst/>
                        </a:rPr>
                        <a:t>Spolu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75585538"/>
                  </a:ext>
                </a:extLst>
              </a:tr>
              <a:tr h="432842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1" u="none" strike="noStrike" dirty="0" err="1">
                          <a:effectLst/>
                        </a:rPr>
                        <a:t>Békešská</a:t>
                      </a:r>
                      <a:r>
                        <a:rPr lang="sk-SK" sz="1800" b="1" u="none" strike="noStrike" dirty="0">
                          <a:effectLst/>
                        </a:rPr>
                        <a:t> Čaba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155 400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46 900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116 800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1" u="none" strike="noStrike" dirty="0">
                          <a:effectLst/>
                        </a:rPr>
                        <a:t>319 100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0338795"/>
                  </a:ext>
                </a:extLst>
              </a:tr>
              <a:tr h="432842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1" u="none" strike="noStrike" dirty="0" err="1">
                          <a:effectLst/>
                        </a:rPr>
                        <a:t>Sarvaš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97 700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21 400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71 800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1" u="none" strike="noStrike" dirty="0">
                          <a:effectLst/>
                        </a:rPr>
                        <a:t>190 900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8823419"/>
                  </a:ext>
                </a:extLst>
              </a:tr>
              <a:tr h="432842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1" u="none" strike="noStrike" dirty="0" err="1">
                          <a:effectLst/>
                        </a:rPr>
                        <a:t>Komlóš</a:t>
                      </a:r>
                      <a:r>
                        <a:rPr lang="sk-SK" sz="1800" b="1" u="none" strike="noStrike" dirty="0">
                          <a:effectLst/>
                        </a:rPr>
                        <a:t> - región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141 300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38 400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114 100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19 000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12 000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1" u="none" strike="noStrike" dirty="0">
                          <a:effectLst/>
                        </a:rPr>
                        <a:t>324 800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2758613"/>
                  </a:ext>
                </a:extLst>
              </a:tr>
              <a:tr h="432842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1" u="none" strike="noStrike" dirty="0">
                          <a:effectLst/>
                        </a:rPr>
                        <a:t>Malý </a:t>
                      </a:r>
                      <a:r>
                        <a:rPr lang="sk-SK" sz="1800" b="1" u="none" strike="noStrike" dirty="0" err="1">
                          <a:effectLst/>
                        </a:rPr>
                        <a:t>Kereš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14 200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3 700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4 900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1" u="none" strike="noStrike" dirty="0">
                          <a:effectLst/>
                        </a:rPr>
                        <a:t>22 800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0902417"/>
                  </a:ext>
                </a:extLst>
              </a:tr>
              <a:tr h="450155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1" u="none" strike="noStrike" dirty="0">
                          <a:effectLst/>
                        </a:rPr>
                        <a:t>Vojvodina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70 000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19 200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49 000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6 100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 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1" u="none" strike="noStrike" dirty="0">
                          <a:effectLst/>
                        </a:rPr>
                        <a:t>144 300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4684147"/>
                  </a:ext>
                </a:extLst>
              </a:tr>
              <a:tr h="432842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1" u="none" strike="noStrike" dirty="0">
                          <a:effectLst/>
                        </a:rPr>
                        <a:t>Spolu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478 600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129 600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356 600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25 100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12 000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1" u="none" strike="noStrike" dirty="0">
                          <a:effectLst/>
                        </a:rPr>
                        <a:t>1 001 900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0281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67072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2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0060" y="365125"/>
            <a:ext cx="9894498" cy="1308399"/>
          </a:xfrm>
        </p:spPr>
        <p:txBody>
          <a:bodyPr>
            <a:normAutofit/>
          </a:bodyPr>
          <a:lstStyle/>
          <a:p>
            <a:pPr algn="ctr"/>
            <a:r>
              <a:rPr lang="sk-SK" dirty="0"/>
              <a:t>Ako pracujeme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Spracovanie matriky</a:t>
            </a:r>
          </a:p>
          <a:p>
            <a:pPr lvl="1"/>
            <a:r>
              <a:rPr lang="sk-SK" dirty="0"/>
              <a:t>prepisovanie </a:t>
            </a:r>
            <a:r>
              <a:rPr lang="sk-SK" dirty="0" err="1"/>
              <a:t>skenov</a:t>
            </a:r>
            <a:r>
              <a:rPr lang="sk-SK" dirty="0"/>
              <a:t> – indexácia</a:t>
            </a:r>
          </a:p>
          <a:p>
            <a:pPr marL="914400" lvl="2" indent="0">
              <a:buNone/>
            </a:pPr>
            <a:r>
              <a:rPr lang="sk-SK" dirty="0"/>
              <a:t>Na rozdiel od iných genealogických projektov prepisujeme do genealogickej databázy </a:t>
            </a:r>
            <a:r>
              <a:rPr lang="sk-SK" b="1" dirty="0"/>
              <a:t>všetky</a:t>
            </a:r>
            <a:r>
              <a:rPr lang="sk-SK" dirty="0"/>
              <a:t> údaje z matričného </a:t>
            </a:r>
            <a:r>
              <a:rPr lang="sk-SK" dirty="0" err="1"/>
              <a:t>skenu</a:t>
            </a:r>
            <a:r>
              <a:rPr lang="sk-SK" dirty="0"/>
              <a:t> – teda aj napr. krstných rodičov, povolanie, príčiny úmrtia, rôzne poznámky</a:t>
            </a:r>
          </a:p>
          <a:p>
            <a:pPr lvl="1"/>
            <a:r>
              <a:rPr lang="sk-SK" dirty="0"/>
              <a:t>párovanie – vytváranie rodových väzieb</a:t>
            </a:r>
          </a:p>
          <a:p>
            <a:pPr marL="914400" lvl="2" indent="0">
              <a:buNone/>
            </a:pPr>
            <a:r>
              <a:rPr lang="sk-SK" dirty="0"/>
              <a:t>v mnohých prípadoch pristupujeme aj k druhému kroku – k tzv. </a:t>
            </a:r>
            <a:r>
              <a:rPr lang="sk-SK" b="1" dirty="0"/>
              <a:t>párovaniu</a:t>
            </a:r>
          </a:p>
          <a:p>
            <a:pPr marL="914400" lvl="2" indent="0">
              <a:buNone/>
            </a:pPr>
            <a:r>
              <a:rPr lang="sk-SK" dirty="0"/>
              <a:t>Tu nám potom veľmi pomáhajú práve aj všetky „vedľajšie“ informácie predtým prepísané do databázy</a:t>
            </a:r>
          </a:p>
          <a:p>
            <a:pPr marL="914400" lvl="2" indent="0">
              <a:buNone/>
            </a:pPr>
            <a:r>
              <a:rPr lang="sk-SK" dirty="0"/>
              <a:t>S párovaním je spojené množstvo problémov – omyly a chyby farárov, naše vlastné chyby pri indexovaní, zámeny mien a priezvisk, rôzne formy zápisu priezviska...</a:t>
            </a:r>
          </a:p>
          <a:p>
            <a:pPr marL="457200" lvl="1" indent="0">
              <a:buNone/>
            </a:pPr>
            <a:endParaRPr lang="sk-SK" dirty="0"/>
          </a:p>
          <a:p>
            <a:endParaRPr lang="sk-SK" dirty="0"/>
          </a:p>
        </p:txBody>
      </p:sp>
      <p:pic>
        <p:nvPicPr>
          <p:cNvPr id="4" name="Obrázok 3" descr="Logo združenia Geneaológia dolnozemských Slovákov, ktoré pozostáva z košatého stromu s hlbokými koreňmi. 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2" y="441638"/>
            <a:ext cx="725246" cy="72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9682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2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0060" y="365125"/>
            <a:ext cx="9894498" cy="1308399"/>
          </a:xfrm>
        </p:spPr>
        <p:txBody>
          <a:bodyPr>
            <a:normAutofit/>
          </a:bodyPr>
          <a:lstStyle/>
          <a:p>
            <a:pPr algn="ctr"/>
            <a:r>
              <a:rPr lang="sk-SK" dirty="0"/>
              <a:t>Ako pracujeme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Spracovanie rodových väzieb - rodokmeňov</a:t>
            </a:r>
          </a:p>
          <a:p>
            <a:pPr lvl="1"/>
            <a:r>
              <a:rPr lang="sk-SK" dirty="0"/>
              <a:t>Pre objektivizáciu údajov spracovávame aj údaje z náhrobkov na súvisiacich  cintorínoch – prepájame ich s údajmi z matriky</a:t>
            </a:r>
          </a:p>
          <a:p>
            <a:pPr lvl="1"/>
            <a:r>
              <a:rPr lang="sk-SK" dirty="0"/>
              <a:t>V niektorých prípadoch sme spracovali aj údaje z transportných zoznamov a napojili ich na údaje z matriky</a:t>
            </a:r>
          </a:p>
          <a:p>
            <a:pPr lvl="1"/>
            <a:r>
              <a:rPr lang="sk-SK" dirty="0"/>
              <a:t>Vytvárame aj databázu starých portrétových fotografií – tieto tiež napájame na údaje z matriky</a:t>
            </a:r>
          </a:p>
          <a:p>
            <a:pPr lvl="1"/>
            <a:endParaRPr lang="sk-SK" dirty="0"/>
          </a:p>
          <a:p>
            <a:pPr lvl="1"/>
            <a:r>
              <a:rPr lang="sk-SK" dirty="0"/>
              <a:t>Takto je potom jedným klikom možné vygenerovať z databázy príslušný rodokmeň. (</a:t>
            </a:r>
            <a:r>
              <a:rPr lang="sk-SK" sz="2000" dirty="0"/>
              <a:t>Podobným spôsobom som generoval vystavený rodokmeň Františka Chovanca z </a:t>
            </a:r>
            <a:r>
              <a:rPr lang="sk-SK" sz="2000" dirty="0" err="1"/>
              <a:t>Bánhedešu</a:t>
            </a:r>
            <a:r>
              <a:rPr lang="sk-SK" dirty="0"/>
              <a:t>.)</a:t>
            </a:r>
          </a:p>
          <a:p>
            <a:pPr marL="914400" lvl="2" indent="0">
              <a:buNone/>
            </a:pPr>
            <a:endParaRPr lang="sk-SK" dirty="0"/>
          </a:p>
          <a:p>
            <a:pPr marL="457200" lvl="1" indent="0">
              <a:buNone/>
            </a:pPr>
            <a:endParaRPr lang="sk-SK" dirty="0"/>
          </a:p>
          <a:p>
            <a:endParaRPr lang="sk-SK" dirty="0"/>
          </a:p>
        </p:txBody>
      </p:sp>
      <p:pic>
        <p:nvPicPr>
          <p:cNvPr id="4" name="Obrázok 3" descr="Logo združenia Geneaológia dolnozemských Slovákov, ktoré pozostáva z košatého stromu s hlbokými koreňmi. 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2" y="441638"/>
            <a:ext cx="725246" cy="72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2952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2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2792" y="441638"/>
            <a:ext cx="9407128" cy="477355"/>
          </a:xfrm>
        </p:spPr>
        <p:txBody>
          <a:bodyPr>
            <a:normAutofit fontScale="90000"/>
          </a:bodyPr>
          <a:lstStyle/>
          <a:p>
            <a:r>
              <a:rPr lang="sk-SK" dirty="0"/>
              <a:t>Príklad vytvorenia rodových väzieb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30252" y="1864360"/>
            <a:ext cx="4415256" cy="4785208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Každý jeden záznam v databáze má svoj jedinečný identifikátor – ID. </a:t>
            </a:r>
          </a:p>
          <a:p>
            <a:pPr lvl="1"/>
            <a:r>
              <a:rPr lang="sk-SK" sz="2000" dirty="0"/>
              <a:t>Na pomyselnej časovej osi predstavuje jeden „rodový bod“</a:t>
            </a:r>
          </a:p>
          <a:p>
            <a:pPr lvl="1"/>
            <a:r>
              <a:rPr lang="sk-SK" sz="2000" dirty="0"/>
              <a:t>Ich pospájaním vzniká „rodová línia“</a:t>
            </a:r>
          </a:p>
          <a:p>
            <a:endParaRPr lang="sk-SK" dirty="0"/>
          </a:p>
        </p:txBody>
      </p:sp>
      <p:pic>
        <p:nvPicPr>
          <p:cNvPr id="4" name="Obrázok 3" descr="Logo združenia Geneaológia dolnozemských Slovákov, ktoré pozostáva z košatého stromu s hlbokými koreňmi. 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2" y="441638"/>
            <a:ext cx="725246" cy="723221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57546" y="10737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 dirty="0"/>
          </a:p>
        </p:txBody>
      </p:sp>
      <p:pic>
        <p:nvPicPr>
          <p:cNvPr id="7" name="Obrázok 6" descr="Obrázok, na ktorom je znázornený rodokmeň, obsahuje údaje o rodových väzbách. ">
            <a:extLst>
              <a:ext uri="{FF2B5EF4-FFF2-40B4-BE49-F238E27FC236}">
                <a16:creationId xmlns:a16="http://schemas.microsoft.com/office/drawing/2014/main" id="{25FC84D4-BFC6-1DEE-D587-900BCE272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541" y="1002464"/>
            <a:ext cx="7578339" cy="574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4544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2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92494" y="365126"/>
            <a:ext cx="9761306" cy="1289014"/>
          </a:xfrm>
        </p:spPr>
        <p:txBody>
          <a:bodyPr>
            <a:normAutofit/>
          </a:bodyPr>
          <a:lstStyle/>
          <a:p>
            <a:r>
              <a:rPr lang="sk-SK" dirty="0"/>
              <a:t>Spôsob prepisovania mien a priezvisk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Pri párovaní je veľmi problematická správna identifikácia danej osoby</a:t>
            </a:r>
          </a:p>
          <a:p>
            <a:pPr lvl="1"/>
            <a:r>
              <a:rPr lang="sk-SK" dirty="0"/>
              <a:t>rôzne formy zápisu mena (</a:t>
            </a:r>
            <a:r>
              <a:rPr lang="sk-SK" dirty="0" err="1"/>
              <a:t>Joannes</a:t>
            </a:r>
            <a:r>
              <a:rPr lang="sk-SK" dirty="0"/>
              <a:t>, </a:t>
            </a:r>
            <a:r>
              <a:rPr lang="sk-SK" dirty="0" err="1"/>
              <a:t>János</a:t>
            </a:r>
            <a:r>
              <a:rPr lang="sk-SK" dirty="0"/>
              <a:t>, Jano, Janko...)</a:t>
            </a:r>
          </a:p>
          <a:p>
            <a:pPr lvl="1"/>
            <a:r>
              <a:rPr lang="sk-SK" dirty="0"/>
              <a:t>rôzne formy zápisu priezviska (</a:t>
            </a:r>
            <a:r>
              <a:rPr lang="sk-SK" sz="2400" dirty="0" err="1"/>
              <a:t>Sziradßky</a:t>
            </a:r>
            <a:r>
              <a:rPr lang="sk-SK" dirty="0"/>
              <a:t>, </a:t>
            </a:r>
            <a:r>
              <a:rPr lang="sk-SK" dirty="0" err="1"/>
              <a:t>Sirácky</a:t>
            </a:r>
            <a:r>
              <a:rPr lang="sk-SK" dirty="0"/>
              <a:t>...)</a:t>
            </a:r>
          </a:p>
          <a:p>
            <a:pPr lvl="1"/>
            <a:r>
              <a:rPr lang="sk-SK" dirty="0"/>
              <a:t>množstvo chýb v matričných zápisoch</a:t>
            </a:r>
          </a:p>
          <a:p>
            <a:r>
              <a:rPr lang="sk-SK" dirty="0"/>
              <a:t>mená a priezviská sa prepisujú v originálnom tvare, tak ako sú na doklade </a:t>
            </a:r>
          </a:p>
          <a:p>
            <a:pPr marL="457200" lvl="1" indent="0">
              <a:buNone/>
            </a:pPr>
            <a:r>
              <a:rPr lang="sk-SK" dirty="0"/>
              <a:t>latinčina, maďarčina, slovenčina...</a:t>
            </a:r>
          </a:p>
          <a:p>
            <a:r>
              <a:rPr lang="sk-SK" dirty="0"/>
              <a:t>zapisujú sa ale aj v „normalizovanom“ tvare</a:t>
            </a:r>
          </a:p>
          <a:p>
            <a:pPr marL="457200" lvl="1" indent="0">
              <a:buNone/>
            </a:pPr>
            <a:r>
              <a:rPr lang="sk-SK" dirty="0"/>
              <a:t>tu sme sa rozhodli pre slovenčinu</a:t>
            </a:r>
          </a:p>
          <a:p>
            <a:pPr marL="457200" lvl="1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normalizovaný tvar a pomocné techniky ako napr. </a:t>
            </a:r>
            <a:r>
              <a:rPr lang="sk-SK" dirty="0" err="1"/>
              <a:t>Soundex</a:t>
            </a:r>
            <a:r>
              <a:rPr lang="sk-SK" dirty="0"/>
              <a:t> následne výrazne napomáha pri párovaní – teda vytváraní správnych rodových väzieb</a:t>
            </a:r>
          </a:p>
          <a:p>
            <a:endParaRPr lang="sk-SK" dirty="0"/>
          </a:p>
        </p:txBody>
      </p:sp>
      <p:pic>
        <p:nvPicPr>
          <p:cNvPr id="4" name="Obrázok 3" descr="Logo združenia Geneaológia dolnozemských Slovákov, ktoré pozostáva z košatého stromu s hlbokými koreňmi. 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2" y="441638"/>
            <a:ext cx="725246" cy="72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5737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2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92494" y="365126"/>
            <a:ext cx="9761306" cy="1289014"/>
          </a:xfrm>
        </p:spPr>
        <p:txBody>
          <a:bodyPr>
            <a:normAutofit/>
          </a:bodyPr>
          <a:lstStyle/>
          <a:p>
            <a:r>
              <a:rPr lang="sk-SK" dirty="0"/>
              <a:t>Prepis podporuje množstvo číselníkov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mená, priezviská, aliasy</a:t>
            </a:r>
          </a:p>
          <a:p>
            <a:r>
              <a:rPr lang="sk-SK" dirty="0"/>
              <a:t>povolania, choroby, obce, vzťahy, cintoríny, farári...</a:t>
            </a:r>
          </a:p>
          <a:p>
            <a:r>
              <a:rPr lang="sk-SK" dirty="0"/>
              <a:t>mnohé z číselníkov sú </a:t>
            </a:r>
            <a:r>
              <a:rPr lang="sk-SK" dirty="0" err="1"/>
              <a:t>samoučiace</a:t>
            </a:r>
            <a:r>
              <a:rPr lang="sk-SK" dirty="0"/>
              <a:t> – vznikajú v priebehu nahrávania</a:t>
            </a:r>
          </a:p>
          <a:p>
            <a:pPr marL="457200" lvl="1" indent="0">
              <a:buNone/>
            </a:pPr>
            <a:endParaRPr lang="sk-SK" dirty="0"/>
          </a:p>
          <a:p>
            <a:r>
              <a:rPr lang="sk-SK" dirty="0"/>
              <a:t>Zvýšenie efektivity cez možnosť distribuovaného nahrávania a následnej synchronizácie dát do centrálnej databázy.</a:t>
            </a:r>
          </a:p>
          <a:p>
            <a:r>
              <a:rPr lang="sk-SK" dirty="0"/>
              <a:t>Pripravuje sa centrálne webové riešenie – samostatná webová aplikácia</a:t>
            </a:r>
          </a:p>
          <a:p>
            <a:endParaRPr lang="sk-SK" dirty="0"/>
          </a:p>
        </p:txBody>
      </p:sp>
      <p:pic>
        <p:nvPicPr>
          <p:cNvPr id="4" name="Obrázok 3" descr="Logo združenia Geneaológia dolnozemských Slovákov, ktoré pozostáva z košatého stromu s hlbokými koreňmi. 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2" y="441638"/>
            <a:ext cx="725246" cy="72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3196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E013E43E82A443B58191B40C649420" ma:contentTypeVersion="15" ma:contentTypeDescription="Umožňuje vytvoriť nový dokument." ma:contentTypeScope="" ma:versionID="1b1ffd8e696b8fb7fcba7f572b7f0a6f">
  <xsd:schema xmlns:xsd="http://www.w3.org/2001/XMLSchema" xmlns:xs="http://www.w3.org/2001/XMLSchema" xmlns:p="http://schemas.microsoft.com/office/2006/metadata/properties" xmlns:ns2="7acf32de-ce99-4715-9b70-b0fe3d623d8c" xmlns:ns3="50fb61df-dc2a-41e7-b905-d9f0d2572401" targetNamespace="http://schemas.microsoft.com/office/2006/metadata/properties" ma:root="true" ma:fieldsID="a5748b605d5178e7217c27ab8e67cf9f" ns2:_="" ns3:_="">
    <xsd:import namespace="7acf32de-ce99-4715-9b70-b0fe3d623d8c"/>
    <xsd:import namespace="50fb61df-dc2a-41e7-b905-d9f0d25724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cf32de-ce99-4715-9b70-b0fe3d623d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Značky obrázka" ma:readOnly="false" ma:fieldId="{5cf76f15-5ced-4ddc-b409-7134ff3c332f}" ma:taxonomyMulti="true" ma:sspId="3e489cff-7f36-47b2-aea3-388ec90836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b61df-dc2a-41e7-b905-d9f0d257240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80abad2-a49b-4647-8376-9fbf8da2ce99}" ma:internalName="TaxCatchAll" ma:showField="CatchAllData" ma:web="50fb61df-dc2a-41e7-b905-d9f0d25724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cf32de-ce99-4715-9b70-b0fe3d623d8c">
      <Terms xmlns="http://schemas.microsoft.com/office/infopath/2007/PartnerControls"/>
    </lcf76f155ced4ddcb4097134ff3c332f>
    <TaxCatchAll xmlns="50fb61df-dc2a-41e7-b905-d9f0d2572401" xsi:nil="true"/>
  </documentManagement>
</p:properties>
</file>

<file path=customXml/itemProps1.xml><?xml version="1.0" encoding="utf-8"?>
<ds:datastoreItem xmlns:ds="http://schemas.openxmlformats.org/officeDocument/2006/customXml" ds:itemID="{C4E06C27-C82D-4859-BC7F-2AB167218E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ECEADF-A5A0-40C1-BEEF-B5E7DBD33A92}"/>
</file>

<file path=customXml/itemProps3.xml><?xml version="1.0" encoding="utf-8"?>
<ds:datastoreItem xmlns:ds="http://schemas.openxmlformats.org/officeDocument/2006/customXml" ds:itemID="{1631A49C-16BF-4BD7-938A-676DE3C4F06A}">
  <ds:schemaRefs>
    <ds:schemaRef ds:uri="http://purl.org/dc/terms/"/>
    <ds:schemaRef ds:uri="http://schemas.openxmlformats.org/package/2006/metadata/core-properties"/>
    <ds:schemaRef ds:uri="7acf32de-ce99-4715-9b70-b0fe3d623d8c"/>
    <ds:schemaRef ds:uri="http://schemas.microsoft.com/office/2006/documentManagement/types"/>
    <ds:schemaRef ds:uri="http://schemas.microsoft.com/office/2006/metadata/properties"/>
    <ds:schemaRef ds:uri="50fb61df-dc2a-41e7-b905-d9f0d2572401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1137</TotalTime>
  <Words>1033</Words>
  <Application>Microsoft Office PowerPoint</Application>
  <PresentationFormat>Širokouhlá</PresentationFormat>
  <Paragraphs>139</Paragraphs>
  <Slides>18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Genealogická databáza dolnozemských Slovákov</vt:lpstr>
      <vt:lpstr>Združenie pre genealogický výskum dolnozemských Slovákov </vt:lpstr>
      <vt:lpstr>Združenie pre genealogický výskum dolnozemských Slovákov </vt:lpstr>
      <vt:lpstr>Genealogická databáza dolnozemských Slovákov </vt:lpstr>
      <vt:lpstr>Ako pracujeme </vt:lpstr>
      <vt:lpstr>Ako pracujeme </vt:lpstr>
      <vt:lpstr>Príklad vytvorenia rodových väzieb</vt:lpstr>
      <vt:lpstr>Spôsob prepisovania mien a priezvisk</vt:lpstr>
      <vt:lpstr>Prepis podporuje množstvo číselníkov</vt:lpstr>
      <vt:lpstr>Príklad pôvodného a naindexovaného záznamu</vt:lpstr>
      <vt:lpstr>Pri indexácii prichádza aj k úsmevným ale aj smutným príhodám</vt:lpstr>
      <vt:lpstr>Štatistické vyhodnotenia rozsiahlej databázy</vt:lpstr>
      <vt:lpstr>Vyhľadávač na webovej stránke</vt:lpstr>
      <vt:lpstr>Zámery do budúcnosti</vt:lpstr>
      <vt:lpstr>Zámery do budúcnosti</vt:lpstr>
      <vt:lpstr>Jeden z benefitov databázy  - výrazná pomoc pri tvorbe rodokmeňov</vt:lpstr>
      <vt:lpstr>Graficky trocha upravený rodokmeň</vt:lpstr>
      <vt:lpstr>Združenie pre genealogický výskum dolnozemských Slovákov  Trnava, 25.9.2025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Genealogická databáza dolnozemských Slovákov</dc:title>
  <dc:creator>Juraj Hovorka</dc:creator>
  <cp:keywords>genealógia, dolnozemskí Slováci, databáza</cp:keywords>
  <cp:lastModifiedBy>Stážisti</cp:lastModifiedBy>
  <cp:revision>37</cp:revision>
  <dcterms:created xsi:type="dcterms:W3CDTF">2022-08-10T19:36:13Z</dcterms:created>
  <dcterms:modified xsi:type="dcterms:W3CDTF">2025-11-06T09:39:58Z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0x0101009EE013E43E82A443B58191B40C649420</vt:lpwstr>
  </property>
  <property fmtid="{D5CDD505-2E9C-101B-9397-08002B2CF9AE}" pid="3" name="MediaServiceImageTags">
    <vt:lpwstr/>
  </property>
</Properties>
</file>