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61" r:id="rId5"/>
    <p:sldId id="262" r:id="rId6"/>
    <p:sldId id="263" r:id="rId7"/>
    <p:sldId id="270" r:id="rId8"/>
    <p:sldId id="287" r:id="rId9"/>
    <p:sldId id="289" r:id="rId10"/>
    <p:sldId id="271" r:id="rId11"/>
    <p:sldId id="290" r:id="rId12"/>
    <p:sldId id="268" r:id="rId13"/>
    <p:sldId id="264" r:id="rId14"/>
    <p:sldId id="276" r:id="rId15"/>
    <p:sldId id="286" r:id="rId16"/>
  </p:sldIdLst>
  <p:sldSz cx="9144000" cy="6858000" type="screen4x3"/>
  <p:notesSz cx="6858000" cy="9144000"/>
  <p:embeddedFontLst>
    <p:embeddedFont>
      <p:font typeface="Encode Sans Regular" panose="020B0604020202020204" charset="0"/>
      <p:regular r:id="rId17"/>
      <p:bold r:id="rId18"/>
      <p:italic r:id="rId19"/>
      <p:boldItalic r:id="rId20"/>
    </p:embeddedFont>
    <p:embeddedFont>
      <p:font typeface="Lora" pitchFamily="2" charset="-18"/>
      <p:regular r:id="rId21"/>
      <p:bold r:id="rId22"/>
      <p:italic r:id="rId23"/>
      <p:boldItalic r:id="rId24"/>
    </p:embeddedFont>
    <p:embeddedFont>
      <p:font typeface="UCM Sans Black" panose="020B0604020202020204" charset="-18"/>
      <p:bold r:id="rId25"/>
    </p:embeddedFont>
    <p:embeddedFont>
      <p:font typeface="UCM Sans Medium" panose="020B0604020202020204" charset="-18"/>
      <p:regular r:id="rId26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24989-C224-4276-B787-8CEFDBDFB643}" v="4" dt="2025-11-11T11:02:26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ážisti" userId="6c3dd6a6-2efb-4d77-87e3-0808df15d025" providerId="ADAL" clId="{5705E858-399F-43E2-9340-287617AEF6D7}"/>
    <pc:docChg chg="modSld">
      <pc:chgData name="Stážisti" userId="6c3dd6a6-2efb-4d77-87e3-0808df15d025" providerId="ADAL" clId="{5705E858-399F-43E2-9340-287617AEF6D7}" dt="2025-11-11T11:01:21.252" v="243" actId="962"/>
      <pc:docMkLst>
        <pc:docMk/>
      </pc:docMkLst>
      <pc:sldChg chg="modSp mod">
        <pc:chgData name="Stážisti" userId="6c3dd6a6-2efb-4d77-87e3-0808df15d025" providerId="ADAL" clId="{5705E858-399F-43E2-9340-287617AEF6D7}" dt="2025-11-11T10:28:52.446" v="3" actId="962"/>
        <pc:sldMkLst>
          <pc:docMk/>
          <pc:sldMk cId="1588138222" sldId="261"/>
        </pc:sldMkLst>
        <pc:picChg chg="mod">
          <ac:chgData name="Stážisti" userId="6c3dd6a6-2efb-4d77-87e3-0808df15d025" providerId="ADAL" clId="{5705E858-399F-43E2-9340-287617AEF6D7}" dt="2025-11-11T10:28:52.446" v="3" actId="962"/>
          <ac:picMkLst>
            <pc:docMk/>
            <pc:sldMk cId="1588138222" sldId="261"/>
            <ac:picMk id="4" creationId="{CA74C630-D030-4040-A2E1-0AA9BC6BF928}"/>
          </ac:picMkLst>
        </pc:picChg>
      </pc:sldChg>
      <pc:sldChg chg="modSp mod">
        <pc:chgData name="Stážisti" userId="6c3dd6a6-2efb-4d77-87e3-0808df15d025" providerId="ADAL" clId="{5705E858-399F-43E2-9340-287617AEF6D7}" dt="2025-11-11T10:29:15.079" v="5" actId="962"/>
        <pc:sldMkLst>
          <pc:docMk/>
          <pc:sldMk cId="958324110" sldId="262"/>
        </pc:sldMkLst>
        <pc:picChg chg="mod">
          <ac:chgData name="Stážisti" userId="6c3dd6a6-2efb-4d77-87e3-0808df15d025" providerId="ADAL" clId="{5705E858-399F-43E2-9340-287617AEF6D7}" dt="2025-11-11T10:29:15.079" v="5" actId="962"/>
          <ac:picMkLst>
            <pc:docMk/>
            <pc:sldMk cId="958324110" sldId="262"/>
            <ac:picMk id="4" creationId="{F4C83CC2-0A2E-0A42-A02E-0CC15D11ED27}"/>
          </ac:picMkLst>
        </pc:picChg>
      </pc:sldChg>
      <pc:sldChg chg="modSp mod">
        <pc:chgData name="Stážisti" userId="6c3dd6a6-2efb-4d77-87e3-0808df15d025" providerId="ADAL" clId="{5705E858-399F-43E2-9340-287617AEF6D7}" dt="2025-11-11T10:32:45.383" v="33" actId="962"/>
        <pc:sldMkLst>
          <pc:docMk/>
          <pc:sldMk cId="4110038154" sldId="263"/>
        </pc:sldMkLst>
        <pc:picChg chg="mod">
          <ac:chgData name="Stážisti" userId="6c3dd6a6-2efb-4d77-87e3-0808df15d025" providerId="ADAL" clId="{5705E858-399F-43E2-9340-287617AEF6D7}" dt="2025-11-11T10:29:20.865" v="7" actId="962"/>
          <ac:picMkLst>
            <pc:docMk/>
            <pc:sldMk cId="4110038154" sldId="263"/>
            <ac:picMk id="3" creationId="{8A05248C-63F7-CF4B-9B00-41127B901F9C}"/>
          </ac:picMkLst>
        </pc:picChg>
        <pc:picChg chg="mod">
          <ac:chgData name="Stážisti" userId="6c3dd6a6-2efb-4d77-87e3-0808df15d025" providerId="ADAL" clId="{5705E858-399F-43E2-9340-287617AEF6D7}" dt="2025-11-11T10:32:45.383" v="33" actId="962"/>
          <ac:picMkLst>
            <pc:docMk/>
            <pc:sldMk cId="4110038154" sldId="263"/>
            <ac:picMk id="7" creationId="{F1ED7AEE-8558-564D-B66C-BA9EF821CACD}"/>
          </ac:picMkLst>
        </pc:picChg>
        <pc:picChg chg="mod">
          <ac:chgData name="Stážisti" userId="6c3dd6a6-2efb-4d77-87e3-0808df15d025" providerId="ADAL" clId="{5705E858-399F-43E2-9340-287617AEF6D7}" dt="2025-11-11T10:31:44.579" v="29" actId="962"/>
          <ac:picMkLst>
            <pc:docMk/>
            <pc:sldMk cId="4110038154" sldId="263"/>
            <ac:picMk id="9" creationId="{F85DB19F-AFFA-5940-A605-EBC1744275A6}"/>
          </ac:picMkLst>
        </pc:picChg>
      </pc:sldChg>
      <pc:sldChg chg="modSp mod">
        <pc:chgData name="Stážisti" userId="6c3dd6a6-2efb-4d77-87e3-0808df15d025" providerId="ADAL" clId="{5705E858-399F-43E2-9340-287617AEF6D7}" dt="2025-11-11T10:57:07.986" v="155" actId="962"/>
        <pc:sldMkLst>
          <pc:docMk/>
          <pc:sldMk cId="2146395714" sldId="264"/>
        </pc:sldMkLst>
        <pc:picChg chg="mod">
          <ac:chgData name="Stážisti" userId="6c3dd6a6-2efb-4d77-87e3-0808df15d025" providerId="ADAL" clId="{5705E858-399F-43E2-9340-287617AEF6D7}" dt="2025-11-11T10:29:59.969" v="21" actId="962"/>
          <ac:picMkLst>
            <pc:docMk/>
            <pc:sldMk cId="2146395714" sldId="264"/>
            <ac:picMk id="4" creationId="{E7D6CFEF-1D3C-C349-A6FA-A59A7B89917D}"/>
          </ac:picMkLst>
        </pc:picChg>
        <pc:picChg chg="mod">
          <ac:chgData name="Stážisti" userId="6c3dd6a6-2efb-4d77-87e3-0808df15d025" providerId="ADAL" clId="{5705E858-399F-43E2-9340-287617AEF6D7}" dt="2025-11-11T10:41:29.546" v="149" actId="962"/>
          <ac:picMkLst>
            <pc:docMk/>
            <pc:sldMk cId="2146395714" sldId="264"/>
            <ac:picMk id="9" creationId="{0535B23F-B76D-2941-964F-54094D159485}"/>
          </ac:picMkLst>
        </pc:picChg>
        <pc:picChg chg="mod">
          <ac:chgData name="Stážisti" userId="6c3dd6a6-2efb-4d77-87e3-0808df15d025" providerId="ADAL" clId="{5705E858-399F-43E2-9340-287617AEF6D7}" dt="2025-11-11T10:57:07.986" v="155" actId="962"/>
          <ac:picMkLst>
            <pc:docMk/>
            <pc:sldMk cId="2146395714" sldId="264"/>
            <ac:picMk id="10" creationId="{AC1AD9D7-11BC-624C-9E5E-5C7E61E12864}"/>
          </ac:picMkLst>
        </pc:picChg>
        <pc:picChg chg="mod">
          <ac:chgData name="Stážisti" userId="6c3dd6a6-2efb-4d77-87e3-0808df15d025" providerId="ADAL" clId="{5705E858-399F-43E2-9340-287617AEF6D7}" dt="2025-11-11T10:40:18.128" v="147" actId="962"/>
          <ac:picMkLst>
            <pc:docMk/>
            <pc:sldMk cId="2146395714" sldId="264"/>
            <ac:picMk id="11" creationId="{E3326BAE-A85A-4F42-854C-CB063DF19225}"/>
          </ac:picMkLst>
        </pc:picChg>
        <pc:picChg chg="mod">
          <ac:chgData name="Stážisti" userId="6c3dd6a6-2efb-4d77-87e3-0808df15d025" providerId="ADAL" clId="{5705E858-399F-43E2-9340-287617AEF6D7}" dt="2025-11-11T10:39:35.196" v="145" actId="962"/>
          <ac:picMkLst>
            <pc:docMk/>
            <pc:sldMk cId="2146395714" sldId="264"/>
            <ac:picMk id="18" creationId="{1D13F367-0B6F-2A44-9B28-FB2633CBCFC6}"/>
          </ac:picMkLst>
        </pc:picChg>
      </pc:sldChg>
      <pc:sldChg chg="modSp mod">
        <pc:chgData name="Stážisti" userId="6c3dd6a6-2efb-4d77-87e3-0808df15d025" providerId="ADAL" clId="{5705E858-399F-43E2-9340-287617AEF6D7}" dt="2025-11-11T10:38:58.592" v="143" actId="962"/>
        <pc:sldMkLst>
          <pc:docMk/>
          <pc:sldMk cId="2783042340" sldId="268"/>
        </pc:sldMkLst>
        <pc:picChg chg="mod">
          <ac:chgData name="Stážisti" userId="6c3dd6a6-2efb-4d77-87e3-0808df15d025" providerId="ADAL" clId="{5705E858-399F-43E2-9340-287617AEF6D7}" dt="2025-11-11T10:29:52.164" v="19" actId="962"/>
          <ac:picMkLst>
            <pc:docMk/>
            <pc:sldMk cId="2783042340" sldId="268"/>
            <ac:picMk id="3" creationId="{EA6688D3-D293-E342-B3DB-FF5704A64691}"/>
          </ac:picMkLst>
        </pc:picChg>
        <pc:picChg chg="mod">
          <ac:chgData name="Stážisti" userId="6c3dd6a6-2efb-4d77-87e3-0808df15d025" providerId="ADAL" clId="{5705E858-399F-43E2-9340-287617AEF6D7}" dt="2025-11-11T10:37:52.681" v="119" actId="962"/>
          <ac:picMkLst>
            <pc:docMk/>
            <pc:sldMk cId="2783042340" sldId="268"/>
            <ac:picMk id="8" creationId="{09C989BA-A62F-B04F-A684-6E3CBB7067D8}"/>
          </ac:picMkLst>
        </pc:picChg>
        <pc:picChg chg="mod">
          <ac:chgData name="Stážisti" userId="6c3dd6a6-2efb-4d77-87e3-0808df15d025" providerId="ADAL" clId="{5705E858-399F-43E2-9340-287617AEF6D7}" dt="2025-11-11T10:38:58.592" v="143" actId="962"/>
          <ac:picMkLst>
            <pc:docMk/>
            <pc:sldMk cId="2783042340" sldId="268"/>
            <ac:picMk id="10" creationId="{5A059B45-F3ED-B242-B848-71ED45C17A66}"/>
          </ac:picMkLst>
        </pc:picChg>
      </pc:sldChg>
      <pc:sldChg chg="modSp mod">
        <pc:chgData name="Stážisti" userId="6c3dd6a6-2efb-4d77-87e3-0808df15d025" providerId="ADAL" clId="{5705E858-399F-43E2-9340-287617AEF6D7}" dt="2025-11-11T10:30:47.626" v="27" actId="962"/>
        <pc:sldMkLst>
          <pc:docMk/>
          <pc:sldMk cId="2511683302" sldId="270"/>
        </pc:sldMkLst>
        <pc:picChg chg="mod">
          <ac:chgData name="Stážisti" userId="6c3dd6a6-2efb-4d77-87e3-0808df15d025" providerId="ADAL" clId="{5705E858-399F-43E2-9340-287617AEF6D7}" dt="2025-11-11T10:29:25.021" v="9" actId="962"/>
          <ac:picMkLst>
            <pc:docMk/>
            <pc:sldMk cId="2511683302" sldId="270"/>
            <ac:picMk id="4" creationId="{58196BA9-1FEA-8F4A-B8DB-98A0D74C5BE0}"/>
          </ac:picMkLst>
        </pc:picChg>
        <pc:picChg chg="mod">
          <ac:chgData name="Stážisti" userId="6c3dd6a6-2efb-4d77-87e3-0808df15d025" providerId="ADAL" clId="{5705E858-399F-43E2-9340-287617AEF6D7}" dt="2025-11-11T10:30:47.626" v="27" actId="962"/>
          <ac:picMkLst>
            <pc:docMk/>
            <pc:sldMk cId="2511683302" sldId="270"/>
            <ac:picMk id="7" creationId="{0F300F0F-CF8C-254F-99B6-E8C477FC9B3F}"/>
          </ac:picMkLst>
        </pc:picChg>
      </pc:sldChg>
      <pc:sldChg chg="modSp mod">
        <pc:chgData name="Stážisti" userId="6c3dd6a6-2efb-4d77-87e3-0808df15d025" providerId="ADAL" clId="{5705E858-399F-43E2-9340-287617AEF6D7}" dt="2025-11-11T10:29:40.277" v="15" actId="962"/>
        <pc:sldMkLst>
          <pc:docMk/>
          <pc:sldMk cId="3179663301" sldId="271"/>
        </pc:sldMkLst>
        <pc:picChg chg="mod">
          <ac:chgData name="Stážisti" userId="6c3dd6a6-2efb-4d77-87e3-0808df15d025" providerId="ADAL" clId="{5705E858-399F-43E2-9340-287617AEF6D7}" dt="2025-11-11T10:29:40.277" v="15" actId="962"/>
          <ac:picMkLst>
            <pc:docMk/>
            <pc:sldMk cId="3179663301" sldId="271"/>
            <ac:picMk id="3" creationId="{78144ABF-B965-5342-AA72-56DF4F77274D}"/>
          </ac:picMkLst>
        </pc:picChg>
      </pc:sldChg>
      <pc:sldChg chg="modSp mod">
        <pc:chgData name="Stážisti" userId="6c3dd6a6-2efb-4d77-87e3-0808df15d025" providerId="ADAL" clId="{5705E858-399F-43E2-9340-287617AEF6D7}" dt="2025-11-11T10:59:20.990" v="181" actId="962"/>
        <pc:sldMkLst>
          <pc:docMk/>
          <pc:sldMk cId="858325644" sldId="276"/>
        </pc:sldMkLst>
        <pc:picChg chg="mod">
          <ac:chgData name="Stážisti" userId="6c3dd6a6-2efb-4d77-87e3-0808df15d025" providerId="ADAL" clId="{5705E858-399F-43E2-9340-287617AEF6D7}" dt="2025-11-11T10:30:05.011" v="23" actId="962"/>
          <ac:picMkLst>
            <pc:docMk/>
            <pc:sldMk cId="858325644" sldId="276"/>
            <ac:picMk id="3" creationId="{EA6688D3-D293-E342-B3DB-FF5704A64691}"/>
          </ac:picMkLst>
        </pc:picChg>
        <pc:picChg chg="mod">
          <ac:chgData name="Stážisti" userId="6c3dd6a6-2efb-4d77-87e3-0808df15d025" providerId="ADAL" clId="{5705E858-399F-43E2-9340-287617AEF6D7}" dt="2025-11-11T10:58:01.028" v="161" actId="962"/>
          <ac:picMkLst>
            <pc:docMk/>
            <pc:sldMk cId="858325644" sldId="276"/>
            <ac:picMk id="6" creationId="{BB25EEBB-CFD3-FD44-B073-A57D1A6AF672}"/>
          </ac:picMkLst>
        </pc:picChg>
        <pc:picChg chg="mod">
          <ac:chgData name="Stážisti" userId="6c3dd6a6-2efb-4d77-87e3-0808df15d025" providerId="ADAL" clId="{5705E858-399F-43E2-9340-287617AEF6D7}" dt="2025-11-11T10:59:20.990" v="181" actId="962"/>
          <ac:picMkLst>
            <pc:docMk/>
            <pc:sldMk cId="858325644" sldId="276"/>
            <ac:picMk id="7" creationId="{90BD59F3-127C-B44F-9F1B-57337F29728A}"/>
          </ac:picMkLst>
        </pc:picChg>
      </pc:sldChg>
      <pc:sldChg chg="modSp mod">
        <pc:chgData name="Stážisti" userId="6c3dd6a6-2efb-4d77-87e3-0808df15d025" providerId="ADAL" clId="{5705E858-399F-43E2-9340-287617AEF6D7}" dt="2025-11-11T11:01:21.252" v="243" actId="962"/>
        <pc:sldMkLst>
          <pc:docMk/>
          <pc:sldMk cId="1902863880" sldId="286"/>
        </pc:sldMkLst>
        <pc:picChg chg="mod">
          <ac:chgData name="Stážisti" userId="6c3dd6a6-2efb-4d77-87e3-0808df15d025" providerId="ADAL" clId="{5705E858-399F-43E2-9340-287617AEF6D7}" dt="2025-11-11T10:30:09.700" v="25" actId="962"/>
          <ac:picMkLst>
            <pc:docMk/>
            <pc:sldMk cId="1902863880" sldId="286"/>
            <ac:picMk id="4" creationId="{58196BA9-1FEA-8F4A-B8DB-98A0D74C5BE0}"/>
          </ac:picMkLst>
        </pc:picChg>
        <pc:picChg chg="mod">
          <ac:chgData name="Stážisti" userId="6c3dd6a6-2efb-4d77-87e3-0808df15d025" providerId="ADAL" clId="{5705E858-399F-43E2-9340-287617AEF6D7}" dt="2025-11-11T11:01:21.252" v="243" actId="962"/>
          <ac:picMkLst>
            <pc:docMk/>
            <pc:sldMk cId="1902863880" sldId="286"/>
            <ac:picMk id="5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11T11:00:15.003" v="191" actId="962"/>
          <ac:picMkLst>
            <pc:docMk/>
            <pc:sldMk cId="1902863880" sldId="286"/>
            <ac:picMk id="6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11T10:33:41.758" v="65" actId="962"/>
        <pc:sldMkLst>
          <pc:docMk/>
          <pc:sldMk cId="3560480078" sldId="287"/>
        </pc:sldMkLst>
        <pc:picChg chg="mod">
          <ac:chgData name="Stážisti" userId="6c3dd6a6-2efb-4d77-87e3-0808df15d025" providerId="ADAL" clId="{5705E858-399F-43E2-9340-287617AEF6D7}" dt="2025-11-11T10:29:29.669" v="11" actId="962"/>
          <ac:picMkLst>
            <pc:docMk/>
            <pc:sldMk cId="3560480078" sldId="287"/>
            <ac:picMk id="3" creationId="{78144ABF-B965-5342-AA72-56DF4F77274D}"/>
          </ac:picMkLst>
        </pc:picChg>
        <pc:picChg chg="mod">
          <ac:chgData name="Stážisti" userId="6c3dd6a6-2efb-4d77-87e3-0808df15d025" providerId="ADAL" clId="{5705E858-399F-43E2-9340-287617AEF6D7}" dt="2025-11-11T10:33:41.758" v="65" actId="962"/>
          <ac:picMkLst>
            <pc:docMk/>
            <pc:sldMk cId="3560480078" sldId="287"/>
            <ac:picMk id="14" creationId="{E928FDF8-6A44-7541-A44B-902C26D7FEBF}"/>
          </ac:picMkLst>
        </pc:picChg>
        <pc:picChg chg="mod">
          <ac:chgData name="Stážisti" userId="6c3dd6a6-2efb-4d77-87e3-0808df15d025" providerId="ADAL" clId="{5705E858-399F-43E2-9340-287617AEF6D7}" dt="2025-11-11T10:33:20.232" v="35" actId="962"/>
          <ac:picMkLst>
            <pc:docMk/>
            <pc:sldMk cId="3560480078" sldId="287"/>
            <ac:picMk id="2050" creationId="{604E53F8-9119-594B-9ABF-31591FEF83F8}"/>
          </ac:picMkLst>
        </pc:picChg>
      </pc:sldChg>
      <pc:sldChg chg="modSp mod">
        <pc:chgData name="Stážisti" userId="6c3dd6a6-2efb-4d77-87e3-0808df15d025" providerId="ADAL" clId="{5705E858-399F-43E2-9340-287617AEF6D7}" dt="2025-11-11T10:29:34.182" v="13" actId="962"/>
        <pc:sldMkLst>
          <pc:docMk/>
          <pc:sldMk cId="455003485" sldId="289"/>
        </pc:sldMkLst>
        <pc:picChg chg="mod">
          <ac:chgData name="Stážisti" userId="6c3dd6a6-2efb-4d77-87e3-0808df15d025" providerId="ADAL" clId="{5705E858-399F-43E2-9340-287617AEF6D7}" dt="2025-11-11T10:29:34.182" v="13" actId="962"/>
          <ac:picMkLst>
            <pc:docMk/>
            <pc:sldMk cId="455003485" sldId="289"/>
            <ac:picMk id="4" creationId="{58196BA9-1FEA-8F4A-B8DB-98A0D74C5BE0}"/>
          </ac:picMkLst>
        </pc:picChg>
      </pc:sldChg>
      <pc:sldChg chg="modSp mod">
        <pc:chgData name="Stážisti" userId="6c3dd6a6-2efb-4d77-87e3-0808df15d025" providerId="ADAL" clId="{5705E858-399F-43E2-9340-287617AEF6D7}" dt="2025-11-11T10:36:30.160" v="107" actId="962"/>
        <pc:sldMkLst>
          <pc:docMk/>
          <pc:sldMk cId="2801508703" sldId="290"/>
        </pc:sldMkLst>
        <pc:picChg chg="mod">
          <ac:chgData name="Stážisti" userId="6c3dd6a6-2efb-4d77-87e3-0808df15d025" providerId="ADAL" clId="{5705E858-399F-43E2-9340-287617AEF6D7}" dt="2025-11-11T10:29:47.013" v="17" actId="962"/>
          <ac:picMkLst>
            <pc:docMk/>
            <pc:sldMk cId="2801508703" sldId="290"/>
            <ac:picMk id="3" creationId="{C4D54940-A5EA-824B-8372-2919B6A65B57}"/>
          </ac:picMkLst>
        </pc:picChg>
        <pc:picChg chg="mod">
          <ac:chgData name="Stážisti" userId="6c3dd6a6-2efb-4d77-87e3-0808df15d025" providerId="ADAL" clId="{5705E858-399F-43E2-9340-287617AEF6D7}" dt="2025-11-11T10:34:53.183" v="85" actId="962"/>
          <ac:picMkLst>
            <pc:docMk/>
            <pc:sldMk cId="2801508703" sldId="290"/>
            <ac:picMk id="9" creationId="{609E1AF0-424F-254A-BBC7-900302B12861}"/>
          </ac:picMkLst>
        </pc:picChg>
        <pc:picChg chg="mod">
          <ac:chgData name="Stážisti" userId="6c3dd6a6-2efb-4d77-87e3-0808df15d025" providerId="ADAL" clId="{5705E858-399F-43E2-9340-287617AEF6D7}" dt="2025-11-11T10:36:01.739" v="105" actId="962"/>
          <ac:picMkLst>
            <pc:docMk/>
            <pc:sldMk cId="2801508703" sldId="290"/>
            <ac:picMk id="12" creationId="{CA3E91DE-0749-9A4E-A5A7-0D2B07F691AA}"/>
          </ac:picMkLst>
        </pc:picChg>
        <pc:picChg chg="mod">
          <ac:chgData name="Stážisti" userId="6c3dd6a6-2efb-4d77-87e3-0808df15d025" providerId="ADAL" clId="{5705E858-399F-43E2-9340-287617AEF6D7}" dt="2025-11-11T10:36:30.160" v="107" actId="962"/>
          <ac:picMkLst>
            <pc:docMk/>
            <pc:sldMk cId="2801508703" sldId="290"/>
            <ac:picMk id="14" creationId="{FFAA8DCD-0011-F347-9BC5-9596DCDB58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Úvodná snímk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500" y="1807200"/>
            <a:ext cx="697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75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71D76D-05AA-43F4-A536-BDE63F4BD3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500" y="4561200"/>
            <a:ext cx="4298400" cy="101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3D3935"/>
                </a:solidFill>
                <a:latin typeface="Encode Sans Regular" pitchFamily="2" charset="-18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sk-SK" dirty="0"/>
              <a:t> </a:t>
            </a:r>
            <a:r>
              <a:rPr lang="sk-SK" dirty="0" err="1"/>
              <a:t>Click</a:t>
            </a:r>
            <a:r>
              <a:rPr lang="sk-SK" dirty="0"/>
              <a:t> </a:t>
            </a:r>
            <a:r>
              <a:rPr lang="en-US" dirty="0"/>
              <a:t>to add subtitle</a:t>
            </a:r>
            <a:endParaRPr lang="sk-SK" dirty="0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DE34ED83-6814-4C66-8146-606A1B694524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7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09E6023B-3994-4584-997D-CAA2050B98C3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8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512FF257-C4DF-49B8-BF79-C90F4C9F4E5C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2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4F4826D5-8B99-41EA-98FF-4259238CFB6A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7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Predelová snímk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100" y="2563200"/>
            <a:ext cx="7886700" cy="13248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F4204E3D-31FD-4214-8410-5382694E3C89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1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_Nadpis a obsa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123455-63F8-46AB-A1DD-6E9CC130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00" y="2700000"/>
            <a:ext cx="4633200" cy="269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rgbClr val="3D3935"/>
                </a:solidFill>
                <a:latin typeface="Encode Sans Regular" pitchFamily="2" charset="-18"/>
              </a:defRPr>
            </a:lvl1pPr>
            <a:lvl2pPr>
              <a:defRPr sz="2100">
                <a:solidFill>
                  <a:srgbClr val="3D3935"/>
                </a:solidFill>
                <a:latin typeface="Encode Sans Regular" pitchFamily="2" charset="-18"/>
              </a:defRPr>
            </a:lvl2pPr>
            <a:lvl3pPr>
              <a:defRPr sz="2100">
                <a:solidFill>
                  <a:srgbClr val="3D3935"/>
                </a:solidFill>
                <a:latin typeface="Encode Sans Regular" pitchFamily="2" charset="-18"/>
              </a:defRPr>
            </a:lvl3pPr>
            <a:lvl4pPr>
              <a:defRPr sz="2100">
                <a:solidFill>
                  <a:srgbClr val="3D3935"/>
                </a:solidFill>
                <a:latin typeface="Encode Sans Regular" pitchFamily="2" charset="-18"/>
              </a:defRPr>
            </a:lvl4pPr>
            <a:lvl5pPr>
              <a:defRPr sz="2100">
                <a:solidFill>
                  <a:srgbClr val="3D3935"/>
                </a:solidFill>
                <a:latin typeface="Encode Sans Regular" pitchFamily="2" charset="-18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6A100E52-B328-42FA-A5EE-3EB433D18AA3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5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09E6023B-3994-4584-997D-CAA2050B98C3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2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512FF257-C4DF-49B8-BF79-C90F4C9F4E5C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0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4F4826D5-8B99-41EA-98FF-4259238CFB6A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7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Úvodná snímk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500" y="1807200"/>
            <a:ext cx="697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75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71D76D-05AA-43F4-A536-BDE63F4BD3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500" y="4561200"/>
            <a:ext cx="4298400" cy="101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3D3935"/>
                </a:solidFill>
                <a:latin typeface="Encode Sans Regular" pitchFamily="2" charset="-18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sk-SK" dirty="0"/>
              <a:t> </a:t>
            </a:r>
            <a:r>
              <a:rPr lang="sk-SK" dirty="0" err="1"/>
              <a:t>Click</a:t>
            </a:r>
            <a:r>
              <a:rPr lang="sk-SK" dirty="0"/>
              <a:t> </a:t>
            </a:r>
            <a:r>
              <a:rPr lang="en-US" dirty="0"/>
              <a:t>to add subtitle</a:t>
            </a:r>
            <a:endParaRPr lang="sk-SK" dirty="0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DE34ED83-6814-4C66-8146-606A1B694524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4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Predelová snímk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100" y="2563200"/>
            <a:ext cx="7886700" cy="13248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F4204E3D-31FD-4214-8410-5382694E3C89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4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_Nadpis a obsa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123455-63F8-46AB-A1DD-6E9CC130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00" y="2700000"/>
            <a:ext cx="4633200" cy="269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rgbClr val="3D3935"/>
                </a:solidFill>
                <a:latin typeface="Encode Sans Regular" pitchFamily="2" charset="-18"/>
              </a:defRPr>
            </a:lvl1pPr>
            <a:lvl2pPr>
              <a:defRPr sz="2100">
                <a:solidFill>
                  <a:srgbClr val="3D3935"/>
                </a:solidFill>
                <a:latin typeface="Encode Sans Regular" pitchFamily="2" charset="-18"/>
              </a:defRPr>
            </a:lvl2pPr>
            <a:lvl3pPr>
              <a:defRPr sz="2100">
                <a:solidFill>
                  <a:srgbClr val="3D3935"/>
                </a:solidFill>
                <a:latin typeface="Encode Sans Regular" pitchFamily="2" charset="-18"/>
              </a:defRPr>
            </a:lvl3pPr>
            <a:lvl4pPr>
              <a:defRPr sz="2100">
                <a:solidFill>
                  <a:srgbClr val="3D3935"/>
                </a:solidFill>
                <a:latin typeface="Encode Sans Regular" pitchFamily="2" charset="-18"/>
              </a:defRPr>
            </a:lvl4pPr>
            <a:lvl5pPr>
              <a:defRPr sz="2100">
                <a:solidFill>
                  <a:srgbClr val="3D3935"/>
                </a:solidFill>
                <a:latin typeface="Encode Sans Regular" pitchFamily="2" charset="-18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6A100E52-B328-42FA-A5EE-3EB433D18AA3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54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ketno.ff.ucm.sk/sk/apvv-slovaci-v-amerik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etno.ff.ucm.sk/sk/terenny-vyskum-argentina-2022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ovensko.ucm.sk/en/domov-english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lovensko.ucm.sk/es/domov-espano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98EF9-B137-4972-8F03-617A861B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57" y="1120848"/>
            <a:ext cx="7609915" cy="2434518"/>
          </a:xfrm>
        </p:spPr>
        <p:txBody>
          <a:bodyPr/>
          <a:lstStyle/>
          <a:p>
            <a:pPr algn="ctr"/>
            <a:r>
              <a:rPr lang="sk-SK" dirty="0"/>
              <a:t>K výskumu aktuálnych </a:t>
            </a:r>
            <a:r>
              <a:rPr lang="sk-SK" dirty="0" err="1"/>
              <a:t>kultúrotvornych</a:t>
            </a:r>
            <a:r>
              <a:rPr lang="sk-SK" dirty="0"/>
              <a:t>, identifikačných  a revitalizačných procesov v prostredí etnických minorít: Slováci v Argentíne a Kanade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A8A4FFD-66EF-E348-8EBF-A90038033425}"/>
              </a:ext>
            </a:extLst>
          </p:cNvPr>
          <p:cNvSpPr txBox="1"/>
          <p:nvPr/>
        </p:nvSpPr>
        <p:spPr>
          <a:xfrm>
            <a:off x="1779341" y="3894088"/>
            <a:ext cx="50417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>
                <a:latin typeface="UCM Sans Medium" pitchFamily="2" charset="0"/>
                <a:ea typeface="UCM Sans Medium" pitchFamily="2" charset="0"/>
              </a:rPr>
              <a:t>prof. PhDr. Ladislav </a:t>
            </a:r>
            <a:r>
              <a:rPr lang="sk-SK" sz="2000" b="1" dirty="0" err="1">
                <a:latin typeface="UCM Sans Medium" pitchFamily="2" charset="0"/>
                <a:ea typeface="UCM Sans Medium" pitchFamily="2" charset="0"/>
              </a:rPr>
              <a:t>Lenovský</a:t>
            </a:r>
            <a:r>
              <a:rPr lang="sk-SK" sz="2000" b="1" dirty="0">
                <a:latin typeface="UCM Sans Medium" pitchFamily="2" charset="0"/>
                <a:ea typeface="UCM Sans Medium" pitchFamily="2" charset="0"/>
              </a:rPr>
              <a:t>, PhD. </a:t>
            </a:r>
          </a:p>
          <a:p>
            <a:pPr algn="ctr"/>
            <a:endParaRPr lang="sk-SK" dirty="0">
              <a:latin typeface="UCM Sans Medium" pitchFamily="2" charset="0"/>
              <a:ea typeface="UCM Sans Medium" pitchFamily="2" charset="0"/>
            </a:endParaRPr>
          </a:p>
          <a:p>
            <a:pPr algn="ctr"/>
            <a:r>
              <a:rPr lang="sk-SK" dirty="0">
                <a:latin typeface="UCM Sans Medium" pitchFamily="2" charset="0"/>
                <a:ea typeface="UCM Sans Medium" pitchFamily="2" charset="0"/>
              </a:rPr>
              <a:t>Katedra etnológie a mimoeurópskych štúdií, </a:t>
            </a:r>
          </a:p>
          <a:p>
            <a:pPr algn="ctr"/>
            <a:r>
              <a:rPr lang="sk-SK" dirty="0">
                <a:latin typeface="UCM Sans Medium" pitchFamily="2" charset="0"/>
                <a:ea typeface="UCM Sans Medium" pitchFamily="2" charset="0"/>
              </a:rPr>
              <a:t>FF UCM v Trnave</a:t>
            </a:r>
          </a:p>
          <a:p>
            <a:pPr algn="ctr"/>
            <a:r>
              <a:rPr lang="sk-SK" dirty="0">
                <a:latin typeface="UCM Sans Medium" pitchFamily="2" charset="0"/>
                <a:ea typeface="UCM Sans Medium" pitchFamily="2" charset="0"/>
              </a:rPr>
              <a:t>25. – 26. septembra 2025</a:t>
            </a:r>
          </a:p>
          <a:p>
            <a:pPr algn="ctr"/>
            <a:endParaRPr lang="sk-SK" dirty="0">
              <a:latin typeface="UCM Sans Medium" pitchFamily="2" charset="0"/>
              <a:ea typeface="UCM Sans Medium" pitchFamily="2" charset="0"/>
            </a:endParaRPr>
          </a:p>
          <a:p>
            <a:pPr algn="ctr"/>
            <a:r>
              <a:rPr lang="sk-SK" dirty="0">
                <a:latin typeface="UCM Sans Medium" pitchFamily="2" charset="0"/>
                <a:ea typeface="UCM Sans Medium" pitchFamily="2" charset="0"/>
              </a:rPr>
              <a:t>APVV 20-0263</a:t>
            </a:r>
          </a:p>
        </p:txBody>
      </p:sp>
      <p:pic>
        <p:nvPicPr>
          <p:cNvPr id="4" name="Obrázok 3" descr="Logo s kruhovým dizajnom obsahujúce slovenský dvojkríž v strede, rozdelený na štyri časti s motívmi vlajok Argentíny (slnečný symbol), Kanady (červený javorový list) a Slovenska (modré pole). Okolo kruhu je text: SLOVENSKO, ARGENTINA, CANADA a označenie APVV-20-0263.">
            <a:extLst>
              <a:ext uri="{FF2B5EF4-FFF2-40B4-BE49-F238E27FC236}">
                <a16:creationId xmlns:a16="http://schemas.microsoft.com/office/drawing/2014/main" id="{CA74C630-D030-4040-A2E1-0AA9BC6BF9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106" y="4313056"/>
            <a:ext cx="1607572" cy="2143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138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1C6E5-52E2-46EC-97D2-92EF0231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257450"/>
            <a:ext cx="6851650" cy="640800"/>
          </a:xfrm>
        </p:spPr>
        <p:txBody>
          <a:bodyPr/>
          <a:lstStyle/>
          <a:p>
            <a:r>
              <a:rPr lang="sk-SK" sz="2800" b="1" dirty="0">
                <a:latin typeface="Lora" pitchFamily="2" charset="0"/>
              </a:rPr>
              <a:t>Ďalšie aktivity – workshopy (výber)</a:t>
            </a:r>
            <a:endParaRPr lang="sk-SK" sz="2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8BE277-2DDA-408F-A501-90C26F1F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37" y="3182330"/>
            <a:ext cx="4379444" cy="2955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600" dirty="0">
                <a:solidFill>
                  <a:schemeClr val="tx1"/>
                </a:solidFill>
                <a:latin typeface="Lora" pitchFamily="2" charset="0"/>
              </a:rPr>
              <a:t>Tvor. a </a:t>
            </a:r>
            <a:r>
              <a:rPr lang="sk-SK" sz="1600" dirty="0" err="1">
                <a:solidFill>
                  <a:schemeClr val="tx1"/>
                </a:solidFill>
                <a:latin typeface="Lora" pitchFamily="2" charset="0"/>
              </a:rPr>
              <a:t>prez</a:t>
            </a:r>
            <a:r>
              <a:rPr lang="sk-SK" sz="1600" dirty="0">
                <a:solidFill>
                  <a:schemeClr val="tx1"/>
                </a:solidFill>
                <a:latin typeface="Lora" pitchFamily="2" charset="0"/>
              </a:rPr>
              <a:t>. hud.-</a:t>
            </a:r>
            <a:r>
              <a:rPr lang="sk-SK" sz="1600" dirty="0" err="1">
                <a:solidFill>
                  <a:schemeClr val="tx1"/>
                </a:solidFill>
                <a:latin typeface="Lora" pitchFamily="2" charset="0"/>
              </a:rPr>
              <a:t>tan</a:t>
            </a:r>
            <a:r>
              <a:rPr lang="sk-SK" sz="1600" dirty="0">
                <a:solidFill>
                  <a:schemeClr val="tx1"/>
                </a:solidFill>
                <a:latin typeface="Lora" pitchFamily="2" charset="0"/>
              </a:rPr>
              <a:t>. diela, Detva (ÚSŽZ)</a:t>
            </a:r>
            <a:endParaRPr lang="sk-SK" sz="1600" dirty="0">
              <a:solidFill>
                <a:schemeClr val="tx1"/>
              </a:solidFill>
            </a:endParaRPr>
          </a:p>
        </p:txBody>
      </p:sp>
      <p:pic>
        <p:nvPicPr>
          <p:cNvPr id="4" name="Obrázok 3" descr="Logo s kruhovým dizajnom obsahujúce slovenský dvojkríž v strede, rozdelený na štyri časti s motívmi vlajok Argentíny (slnečný symbol), Kanady (červený javorový list) a Slovenska (modré pole). Okolo kruhu je text: SLOVENSKO, ARGENTINA, CANADA a označenie APVV-20-0263">
            <a:extLst>
              <a:ext uri="{FF2B5EF4-FFF2-40B4-BE49-F238E27FC236}">
                <a16:creationId xmlns:a16="http://schemas.microsoft.com/office/drawing/2014/main" id="{E7D6CFEF-1D3C-C349-A6FA-A59A7B89917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" y="0"/>
            <a:ext cx="866775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Skupina ľudí stojí v priestrannej miestnosti s bielymi stenami, vysokým stropom a závesmi na oknách. Účastníci sú rozmiestnení do veľkého kruhu, niektorí stoja pri stene, iní v strede. Na podlahe je hnedá mozaiková dlažba, v miestnosti sú plastové stoličky naukladané pri stene. Oblečenie je prevažne ležérne – tričká, nohavice, športová obuv. V strede kruhu stoja dve osoby, akoby viedli aktivitu alebo cvičenie.">
            <a:extLst>
              <a:ext uri="{FF2B5EF4-FFF2-40B4-BE49-F238E27FC236}">
                <a16:creationId xmlns:a16="http://schemas.microsoft.com/office/drawing/2014/main" id="{0535B23F-B76D-2941-964F-54094D1594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737" y="3587535"/>
            <a:ext cx="4175378" cy="216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 descr="Skupina ľudí sedí okolo obdĺžnikového stola v miestnosti s kamennými stenami a dreveným stropom. Na stole sú fľaše, poháre, notebook a projektor. Vľavo stojí osoba pri projekčnom plátne, na ktorom je zobrazený obrázok. Na stenách sú zavesené plagáty, vrátane slovenskej vlajky a informačných panelov. ">
            <a:extLst>
              <a:ext uri="{FF2B5EF4-FFF2-40B4-BE49-F238E27FC236}">
                <a16:creationId xmlns:a16="http://schemas.microsoft.com/office/drawing/2014/main" id="{AC1AD9D7-11BC-624C-9E5E-5C7E61E128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374" y="3395846"/>
            <a:ext cx="3651643" cy="234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ok 10" descr="Veľká skupina ľudí sedí a stojí v miestnosti s tehlovými stenami a oblúkovými otvormi. V pozadí sú zavesené plagáty s textom a fotografiami, na stene sú dve zelené dvere. V strede miestnosti je stôl s papiermi, okolo ktorého sedia účastníci. Podlaha má svetlý geometrický vzor. Osvetlenie je jasné, priestor pôsobí ako komunitné alebo kultúrne centrum.">
            <a:extLst>
              <a:ext uri="{FF2B5EF4-FFF2-40B4-BE49-F238E27FC236}">
                <a16:creationId xmlns:a16="http://schemas.microsoft.com/office/drawing/2014/main" id="{E3326BAE-A85A-4F42-854C-CB063DF192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1310" y="898250"/>
            <a:ext cx="4058707" cy="2060860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7CBD6293-C6A3-CE42-A6D5-EF1F34B95226}"/>
              </a:ext>
            </a:extLst>
          </p:cNvPr>
          <p:cNvSpPr txBox="1"/>
          <p:nvPr/>
        </p:nvSpPr>
        <p:spPr>
          <a:xfrm>
            <a:off x="4471310" y="2956291"/>
            <a:ext cx="4139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ora" pitchFamily="2" charset="0"/>
              </a:rPr>
              <a:t>14. Festival č. a s. kultúry v </a:t>
            </a:r>
            <a:r>
              <a:rPr lang="sk-SK" sz="1600" dirty="0" err="1">
                <a:latin typeface="Lora" pitchFamily="2" charset="0"/>
              </a:rPr>
              <a:t>LatAm</a:t>
            </a:r>
            <a:r>
              <a:rPr lang="sk-SK" sz="1600" dirty="0">
                <a:latin typeface="Lora" pitchFamily="2" charset="0"/>
              </a:rPr>
              <a:t>, </a:t>
            </a:r>
            <a:r>
              <a:rPr lang="sk-SK" sz="1600" dirty="0" err="1">
                <a:latin typeface="Lora" pitchFamily="2" charset="0"/>
              </a:rPr>
              <a:t>Berisso</a:t>
            </a:r>
            <a:endParaRPr lang="sk-SK" sz="1600" dirty="0">
              <a:latin typeface="Lora" pitchFamily="2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F6A0C7C-BA38-204B-861B-073AF704E93E}"/>
              </a:ext>
            </a:extLst>
          </p:cNvPr>
          <p:cNvSpPr txBox="1"/>
          <p:nvPr/>
        </p:nvSpPr>
        <p:spPr>
          <a:xfrm>
            <a:off x="4767607" y="5744480"/>
            <a:ext cx="3873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ora" pitchFamily="2" charset="0"/>
              </a:rPr>
              <a:t>Československé Vianoce, </a:t>
            </a:r>
            <a:r>
              <a:rPr lang="sk-SK" sz="1600" dirty="0" err="1">
                <a:latin typeface="Lora" pitchFamily="2" charset="0"/>
              </a:rPr>
              <a:t>Sierras</a:t>
            </a:r>
            <a:r>
              <a:rPr lang="sk-SK" sz="1600" dirty="0">
                <a:latin typeface="Lora" pitchFamily="2" charset="0"/>
              </a:rPr>
              <a:t> </a:t>
            </a:r>
            <a:r>
              <a:rPr lang="sk-SK" sz="1600" dirty="0" err="1">
                <a:latin typeface="Lora" pitchFamily="2" charset="0"/>
              </a:rPr>
              <a:t>Bayas</a:t>
            </a:r>
            <a:endParaRPr lang="sk-SK" sz="1600" dirty="0">
              <a:latin typeface="Lora" pitchFamily="2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83D63E8F-E811-4446-A913-733E046281F9}"/>
              </a:ext>
            </a:extLst>
          </p:cNvPr>
          <p:cNvSpPr txBox="1"/>
          <p:nvPr/>
        </p:nvSpPr>
        <p:spPr>
          <a:xfrm>
            <a:off x="443766" y="5744480"/>
            <a:ext cx="4071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ora" pitchFamily="2" charset="0"/>
              </a:rPr>
              <a:t>Slovenský ľudový tanec, P. R. </a:t>
            </a:r>
            <a:r>
              <a:rPr lang="sk-SK" sz="1600" dirty="0" err="1">
                <a:latin typeface="Lora" pitchFamily="2" charset="0"/>
              </a:rPr>
              <a:t>Sáenz</a:t>
            </a:r>
            <a:r>
              <a:rPr lang="sk-SK" sz="1600" dirty="0">
                <a:latin typeface="Lora" pitchFamily="2" charset="0"/>
              </a:rPr>
              <a:t> </a:t>
            </a:r>
            <a:r>
              <a:rPr lang="sk-SK" sz="1600" dirty="0" err="1">
                <a:latin typeface="Lora" pitchFamily="2" charset="0"/>
              </a:rPr>
              <a:t>Peña</a:t>
            </a:r>
            <a:endParaRPr lang="sk-SK" sz="1600" dirty="0">
              <a:latin typeface="Lora" pitchFamily="2" charset="0"/>
            </a:endParaRPr>
          </a:p>
        </p:txBody>
      </p:sp>
      <p:pic>
        <p:nvPicPr>
          <p:cNvPr id="18" name="Obrázok 17" descr="Skupina ľudí stojí a sedí pri stánku na vonkajšom podujatí. Na stole sú rozložené tradičné jedlá, stánok je ozdobený vlajkou Argentíny. Viacerí účastníci majú oblečené argentínske futbalové dresy v kombinácii s farebnými, kvetovanými sukňami, iní majú tradičné kroje alebo ležérne oblečenie. V pozadí sú drevené stavby a stromy, čo naznačuje prostredie folklórneho festivalu.">
            <a:extLst>
              <a:ext uri="{FF2B5EF4-FFF2-40B4-BE49-F238E27FC236}">
                <a16:creationId xmlns:a16="http://schemas.microsoft.com/office/drawing/2014/main" id="{1D13F367-0B6F-2A44-9B28-FB2633CBCF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25" y="898250"/>
            <a:ext cx="3227025" cy="22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9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D24AD-85A8-425E-870A-5893FF9A7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707" y="332889"/>
            <a:ext cx="7886700" cy="687600"/>
          </a:xfrm>
        </p:spPr>
        <p:txBody>
          <a:bodyPr/>
          <a:lstStyle/>
          <a:p>
            <a:r>
              <a:rPr lang="sk-SK" sz="2800" b="1" dirty="0">
                <a:latin typeface="Lora" pitchFamily="2" charset="0"/>
              </a:rPr>
              <a:t>Spolupráca</a:t>
            </a:r>
            <a:endParaRPr lang="sk-SK" sz="2800" dirty="0"/>
          </a:p>
        </p:txBody>
      </p:sp>
      <p:pic>
        <p:nvPicPr>
          <p:cNvPr id="3" name="Obrázok 2" descr="Logo s kruhovým dizajnom obsahujúce slovenský dvojkríž v strede, rozdelený na štyri časti s motívmi vlajok Argentíny (slnečný symbol), Kanady (červený javorový list) a Slovenska (modré pole). Okolo kruhu je text: SLOVENSKO, ARGENTINA, CANADA a označenie APVV-20-0263">
            <a:extLst>
              <a:ext uri="{FF2B5EF4-FFF2-40B4-BE49-F238E27FC236}">
                <a16:creationId xmlns:a16="http://schemas.microsoft.com/office/drawing/2014/main" id="{EA6688D3-D293-E342-B3DB-FF5704A64691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1" y="213360"/>
            <a:ext cx="866775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E33B878D-2832-6349-938C-2B85A0D0B375}"/>
              </a:ext>
            </a:extLst>
          </p:cNvPr>
          <p:cNvSpPr txBox="1"/>
          <p:nvPr/>
        </p:nvSpPr>
        <p:spPr>
          <a:xfrm>
            <a:off x="795977" y="1138460"/>
            <a:ext cx="73937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latin typeface="Lora" pitchFamily="2" charset="0"/>
              </a:rPr>
              <a:t>Univerzity:</a:t>
            </a:r>
            <a:r>
              <a:rPr lang="sk-SK" dirty="0">
                <a:latin typeface="Lora" pitchFamily="2" charset="0"/>
              </a:rPr>
              <a:t> Ottawa (prof. </a:t>
            </a:r>
            <a:r>
              <a:rPr lang="sk-SK" dirty="0" err="1">
                <a:latin typeface="Lora" pitchFamily="2" charset="0"/>
              </a:rPr>
              <a:t>Stolarik</a:t>
            </a:r>
            <a:r>
              <a:rPr lang="sk-SK" dirty="0">
                <a:latin typeface="Lora" pitchFamily="2" charset="0"/>
              </a:rPr>
              <a:t> – konzultácie, štipendium, D), UNCAUS </a:t>
            </a:r>
            <a:r>
              <a:rPr lang="sk-SK" dirty="0" err="1">
                <a:latin typeface="Lora" pitchFamily="2" charset="0"/>
              </a:rPr>
              <a:t>Sáenz</a:t>
            </a:r>
            <a:r>
              <a:rPr lang="sk-SK" dirty="0">
                <a:latin typeface="Lora" pitchFamily="2" charset="0"/>
              </a:rPr>
              <a:t> </a:t>
            </a:r>
            <a:r>
              <a:rPr lang="sk-SK" dirty="0" err="1">
                <a:latin typeface="Lora" pitchFamily="2" charset="0"/>
              </a:rPr>
              <a:t>Peňa</a:t>
            </a:r>
            <a:r>
              <a:rPr lang="sk-SK" dirty="0">
                <a:latin typeface="Lora" pitchFamily="2" charset="0"/>
              </a:rPr>
              <a:t> (technická podpora)</a:t>
            </a:r>
          </a:p>
          <a:p>
            <a:r>
              <a:rPr lang="sk-SK" b="1" dirty="0">
                <a:latin typeface="Lora" pitchFamily="2" charset="0"/>
              </a:rPr>
              <a:t>NCSML</a:t>
            </a:r>
            <a:r>
              <a:rPr lang="sk-SK" dirty="0">
                <a:latin typeface="Lora" pitchFamily="2" charset="0"/>
              </a:rPr>
              <a:t>, Iowa, USA (výstava, D)</a:t>
            </a:r>
          </a:p>
          <a:p>
            <a:r>
              <a:rPr lang="sk-SK" b="1" dirty="0">
                <a:latin typeface="Lora" pitchFamily="2" charset="0"/>
              </a:rPr>
              <a:t>Ambasády</a:t>
            </a:r>
            <a:r>
              <a:rPr lang="sk-SK" dirty="0">
                <a:latin typeface="Lora" pitchFamily="2" charset="0"/>
              </a:rPr>
              <a:t>: Ottawa (bývanie), Buenos Aires (kontakty)</a:t>
            </a:r>
          </a:p>
          <a:p>
            <a:r>
              <a:rPr lang="sk-SK" b="1" dirty="0">
                <a:latin typeface="Lora" pitchFamily="2" charset="0"/>
              </a:rPr>
              <a:t>Slovenské a čsl. komunity</a:t>
            </a:r>
            <a:r>
              <a:rPr lang="sk-SK" dirty="0">
                <a:latin typeface="Lora" pitchFamily="2" charset="0"/>
              </a:rPr>
              <a:t>, najmä: </a:t>
            </a:r>
          </a:p>
          <a:p>
            <a:r>
              <a:rPr lang="sk-SK" dirty="0">
                <a:latin typeface="Lora" pitchFamily="2" charset="0"/>
              </a:rPr>
              <a:t>Argentína: BA, </a:t>
            </a:r>
            <a:r>
              <a:rPr lang="sk-SK" dirty="0" err="1">
                <a:latin typeface="Lora" pitchFamily="2" charset="0"/>
              </a:rPr>
              <a:t>Presidencia</a:t>
            </a:r>
            <a:r>
              <a:rPr lang="sk-SK" dirty="0">
                <a:latin typeface="Lora" pitchFamily="2" charset="0"/>
              </a:rPr>
              <a:t> </a:t>
            </a:r>
            <a:r>
              <a:rPr lang="sk-SK" dirty="0" err="1">
                <a:latin typeface="Lora" pitchFamily="2" charset="0"/>
              </a:rPr>
              <a:t>Roque</a:t>
            </a:r>
            <a:r>
              <a:rPr lang="sk-SK" dirty="0">
                <a:latin typeface="Lora" pitchFamily="2" charset="0"/>
              </a:rPr>
              <a:t> </a:t>
            </a:r>
            <a:r>
              <a:rPr lang="sk-SK" dirty="0" err="1">
                <a:latin typeface="Lora" pitchFamily="2" charset="0"/>
              </a:rPr>
              <a:t>Sáenz</a:t>
            </a:r>
            <a:r>
              <a:rPr lang="sk-SK" dirty="0">
                <a:latin typeface="Lora" pitchFamily="2" charset="0"/>
              </a:rPr>
              <a:t> </a:t>
            </a:r>
            <a:r>
              <a:rPr lang="sk-SK" dirty="0" err="1">
                <a:latin typeface="Lora" pitchFamily="2" charset="0"/>
              </a:rPr>
              <a:t>Peňa</a:t>
            </a:r>
            <a:r>
              <a:rPr lang="sk-SK" dirty="0">
                <a:latin typeface="Lora" pitchFamily="2" charset="0"/>
              </a:rPr>
              <a:t>, </a:t>
            </a:r>
          </a:p>
          <a:p>
            <a:r>
              <a:rPr lang="sk-SK" dirty="0">
                <a:latin typeface="Lora" pitchFamily="2" charset="0"/>
              </a:rPr>
              <a:t>Kanada: r. k. farnosť sv. Cyrila a Metoda New </a:t>
            </a:r>
            <a:r>
              <a:rPr lang="sk-SK" dirty="0" err="1">
                <a:latin typeface="Lora" pitchFamily="2" charset="0"/>
              </a:rPr>
              <a:t>Westminster</a:t>
            </a:r>
            <a:r>
              <a:rPr lang="sk-SK" dirty="0">
                <a:latin typeface="Lora" pitchFamily="2" charset="0"/>
              </a:rPr>
              <a:t> (Vancouver), r. k. farnosť sv. Cyrila a Metoda </a:t>
            </a:r>
            <a:r>
              <a:rPr lang="sk-SK" dirty="0" err="1">
                <a:latin typeface="Lora" pitchFamily="2" charset="0"/>
              </a:rPr>
              <a:t>Mississauga</a:t>
            </a:r>
            <a:r>
              <a:rPr lang="sk-SK" dirty="0">
                <a:latin typeface="Lora" pitchFamily="2" charset="0"/>
              </a:rPr>
              <a:t> (Toronto)  </a:t>
            </a:r>
          </a:p>
          <a:p>
            <a:endParaRPr lang="sk-SK" dirty="0"/>
          </a:p>
        </p:txBody>
      </p:sp>
      <p:pic>
        <p:nvPicPr>
          <p:cNvPr id="6" name="Obrázok 5" descr="Päť osôb sedí okolo veľkého dreveného stola v kancelárii alebo knižnici. Na stole sú rozložené dokumenty, ktoré dve osoby podpisujú. V pozadí sú police plné kníh, stolová lampa, rodinné fotografie v rámoch a dekorácie. Osoby sú oblečené formálne">
            <a:extLst>
              <a:ext uri="{FF2B5EF4-FFF2-40B4-BE49-F238E27FC236}">
                <a16:creationId xmlns:a16="http://schemas.microsoft.com/office/drawing/2014/main" id="{BB25EEBB-CFD3-FD44-B073-A57D1A6AF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252" y="3544213"/>
            <a:ext cx="3826450" cy="2133246"/>
          </a:xfrm>
          <a:prstGeom prst="rect">
            <a:avLst/>
          </a:prstGeom>
        </p:spPr>
      </p:pic>
      <p:pic>
        <p:nvPicPr>
          <p:cNvPr id="7" name="Obrázok 6" descr="Stretnutie piatich osôb v zasadacej miestnosti. Na stole sú šálky s kávou, poháre s vodou, miska s cukríkmi, malá dekoratívna rastlina a dokumenty. Na stene je logo s textom ‘UNCAUS.">
            <a:extLst>
              <a:ext uri="{FF2B5EF4-FFF2-40B4-BE49-F238E27FC236}">
                <a16:creationId xmlns:a16="http://schemas.microsoft.com/office/drawing/2014/main" id="{90BD59F3-127C-B44F-9F1B-57337F2972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501" y="3544213"/>
            <a:ext cx="3589384" cy="213324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17DE60FF-E95F-2846-BB6C-CD3C7E8A1A19}"/>
              </a:ext>
            </a:extLst>
          </p:cNvPr>
          <p:cNvSpPr txBox="1"/>
          <p:nvPr/>
        </p:nvSpPr>
        <p:spPr>
          <a:xfrm>
            <a:off x="634453" y="5729936"/>
            <a:ext cx="767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Lora" pitchFamily="2" charset="0"/>
              </a:rPr>
              <a:t>      Memorandum NCSML – UCM           Memorandum UNCAUS - UCM</a:t>
            </a:r>
          </a:p>
        </p:txBody>
      </p:sp>
    </p:spTree>
    <p:extLst>
      <p:ext uri="{BB962C8B-B14F-4D97-AF65-F5344CB8AC3E}">
        <p14:creationId xmlns:p14="http://schemas.microsoft.com/office/powerpoint/2010/main" val="85832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8477A-9509-4056-88F6-1D5483E9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417" y="1422294"/>
            <a:ext cx="5727700" cy="640800"/>
          </a:xfrm>
        </p:spPr>
        <p:txBody>
          <a:bodyPr/>
          <a:lstStyle/>
          <a:p>
            <a:r>
              <a:rPr lang="sk-SK" dirty="0"/>
              <a:t>Ďakujem za pozornosť</a:t>
            </a:r>
          </a:p>
        </p:txBody>
      </p:sp>
      <p:pic>
        <p:nvPicPr>
          <p:cNvPr id="4" name="Obrázok 3" descr="Logo s kruhovým dizajnom obsahujúce slovenský dvojkríž v strede, rozdelený na štyri časti s motívmi vlajok Argentíny (slnečný symbol), Kanady (červený javorový list) a Slovenska (modré pole). Okolo kruhu je text: SLOVENSKO, ARGENTINA, CANADA a označenie APVV-20-0263">
            <a:extLst>
              <a:ext uri="{FF2B5EF4-FFF2-40B4-BE49-F238E27FC236}">
                <a16:creationId xmlns:a16="http://schemas.microsoft.com/office/drawing/2014/main" id="{58196BA9-1FEA-8F4A-B8DB-98A0D74C5BE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" y="0"/>
            <a:ext cx="866775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Osoba má vyhrnutú bielu košeľu, čím odhaľuje chrbát s farebným tetovaním zobrazujúcim slovenskú tematiku. Vedľa je viditeľná časť druhej osoby v tmavom saku a bielej košeli. Pozadie je neutrálne, svetlá stena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587" y="2355722"/>
            <a:ext cx="3112791" cy="3112791"/>
          </a:xfrm>
          <a:prstGeom prst="rect">
            <a:avLst/>
          </a:prstGeom>
        </p:spPr>
      </p:pic>
      <p:pic>
        <p:nvPicPr>
          <p:cNvPr id="6" name="Obrázok 5" descr="Dve osoby stoja na chodníku a nacvičujú tanečný krok podľa návodu vytlačeného na dlažbe. Na zemi je grafika s číslovanými stopami, ktorá ukazuje postup krokov. 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83" y="2355722"/>
            <a:ext cx="3118485" cy="31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6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08390-3E48-4B96-A259-38FFA7544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55" y="380325"/>
            <a:ext cx="7333841" cy="1221898"/>
          </a:xfrm>
        </p:spPr>
        <p:txBody>
          <a:bodyPr/>
          <a:lstStyle/>
          <a:p>
            <a:r>
              <a:rPr lang="sk-SK" sz="2400" b="1" dirty="0">
                <a:latin typeface="Lora" pitchFamily="2" charset="0"/>
              </a:rPr>
              <a:t>APVV 20-0263: </a:t>
            </a:r>
            <a:r>
              <a:rPr lang="sk-SK" sz="2400" b="1" dirty="0">
                <a:latin typeface="Lora" pitchFamily="2" charset="0"/>
                <a:ea typeface="UCM Sans Medium" pitchFamily="50" charset="-18"/>
              </a:rPr>
              <a:t>Aktuálne </a:t>
            </a:r>
            <a:r>
              <a:rPr lang="sk-SK" sz="2400" b="1" dirty="0" err="1">
                <a:latin typeface="Lora" pitchFamily="2" charset="0"/>
                <a:ea typeface="UCM Sans Medium" pitchFamily="50" charset="-18"/>
              </a:rPr>
              <a:t>kultúrotvorne</a:t>
            </a:r>
            <a:r>
              <a:rPr lang="sk-SK" sz="2400" b="1" dirty="0">
                <a:latin typeface="Lora" pitchFamily="2" charset="0"/>
                <a:ea typeface="UCM Sans Medium" pitchFamily="50" charset="-18"/>
              </a:rPr>
              <a:t>, identifikačné a revitalizačné procesy v prostredí etnických minorít: Slováci v Argentíne a Kanade</a:t>
            </a:r>
            <a:endParaRPr lang="sk-SK" sz="2400" dirty="0">
              <a:latin typeface="Lora" pitchFamily="2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E526C5-BCE8-4AEF-95AF-7781BF0E5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781" y="1807671"/>
            <a:ext cx="8075774" cy="4775200"/>
          </a:xfrm>
        </p:spPr>
        <p:txBody>
          <a:bodyPr/>
          <a:lstStyle/>
          <a:p>
            <a:r>
              <a:rPr lang="sk-SK" sz="2000" b="1" dirty="0">
                <a:latin typeface="Lora" pitchFamily="2" charset="0"/>
                <a:ea typeface="UCM Sans Medium" pitchFamily="50" charset="-18"/>
              </a:rPr>
              <a:t>- September 2021 – jún 2025</a:t>
            </a:r>
          </a:p>
          <a:p>
            <a:r>
              <a:rPr lang="sk-SK" sz="2000" dirty="0">
                <a:latin typeface="Lora" pitchFamily="2" charset="0"/>
              </a:rPr>
              <a:t>- </a:t>
            </a:r>
            <a:r>
              <a:rPr lang="sk-SK" sz="2000" b="1" dirty="0">
                <a:latin typeface="Lora" pitchFamily="2" charset="0"/>
              </a:rPr>
              <a:t>UCM v TT </a:t>
            </a:r>
            <a:r>
              <a:rPr lang="sk-SK" sz="2000" dirty="0">
                <a:latin typeface="Lora" pitchFamily="2" charset="0"/>
              </a:rPr>
              <a:t>(4 + 1D), </a:t>
            </a:r>
            <a:r>
              <a:rPr lang="sk-SK" sz="2000" b="1" dirty="0">
                <a:latin typeface="Lora" pitchFamily="2" charset="0"/>
              </a:rPr>
              <a:t>UK v BA </a:t>
            </a:r>
            <a:r>
              <a:rPr lang="sk-SK" sz="2000" dirty="0">
                <a:latin typeface="Lora" pitchFamily="2" charset="0"/>
              </a:rPr>
              <a:t>(2), </a:t>
            </a:r>
            <a:r>
              <a:rPr lang="sk-SK" sz="2000" b="1" dirty="0">
                <a:latin typeface="Lora" pitchFamily="2" charset="0"/>
              </a:rPr>
              <a:t>UMB v BB </a:t>
            </a:r>
            <a:r>
              <a:rPr lang="sk-SK" sz="2000" dirty="0">
                <a:latin typeface="Lora" pitchFamily="2" charset="0"/>
              </a:rPr>
              <a:t>(1), </a:t>
            </a:r>
            <a:r>
              <a:rPr lang="sk-SK" sz="2000" b="1" dirty="0">
                <a:latin typeface="Lora" pitchFamily="2" charset="0"/>
              </a:rPr>
              <a:t>SÚJS SAV v BA </a:t>
            </a:r>
            <a:r>
              <a:rPr lang="sk-SK" sz="2000" dirty="0">
                <a:latin typeface="Lora" pitchFamily="2" charset="0"/>
              </a:rPr>
              <a:t>(1)</a:t>
            </a:r>
          </a:p>
          <a:p>
            <a:r>
              <a:rPr lang="sk-SK" sz="2000" dirty="0">
                <a:latin typeface="Lora" pitchFamily="2" charset="0"/>
              </a:rPr>
              <a:t>- Projekt aplikovaného výskumu, cieľ: </a:t>
            </a:r>
          </a:p>
          <a:p>
            <a:r>
              <a:rPr lang="sk-SK" sz="2000" b="1" dirty="0">
                <a:latin typeface="Lora" pitchFamily="2" charset="0"/>
              </a:rPr>
              <a:t>a) Vedecký:</a:t>
            </a:r>
            <a:r>
              <a:rPr lang="sk-SK" sz="2000" dirty="0">
                <a:latin typeface="Lora" pitchFamily="2" charset="0"/>
              </a:rPr>
              <a:t> objasniť súčasný stav krajanov na príklade vybraných komunít v Argentíne a Kanade prostredníctvom sledovania procesov a) </a:t>
            </a:r>
            <a:r>
              <a:rPr lang="sk-SK" sz="2000" b="1" dirty="0">
                <a:latin typeface="Lora" pitchFamily="2" charset="0"/>
              </a:rPr>
              <a:t>tvorby kultúry</a:t>
            </a:r>
            <a:r>
              <a:rPr lang="sk-SK" sz="2000" dirty="0">
                <a:latin typeface="Lora" pitchFamily="2" charset="0"/>
              </a:rPr>
              <a:t>, b) </a:t>
            </a:r>
            <a:r>
              <a:rPr lang="sk-SK" sz="2000" b="1" dirty="0">
                <a:latin typeface="Lora" pitchFamily="2" charset="0"/>
              </a:rPr>
              <a:t>vytvárania a prezentácie identity </a:t>
            </a:r>
            <a:r>
              <a:rPr lang="sk-SK" sz="2000" dirty="0">
                <a:latin typeface="Lora" pitchFamily="2" charset="0"/>
              </a:rPr>
              <a:t>a c) </a:t>
            </a:r>
            <a:r>
              <a:rPr lang="sk-SK" sz="2000" b="1" dirty="0">
                <a:latin typeface="Lora" pitchFamily="2" charset="0"/>
              </a:rPr>
              <a:t>revitalizácie </a:t>
            </a:r>
            <a:r>
              <a:rPr lang="sk-SK" sz="2000" dirty="0">
                <a:latin typeface="Lora" pitchFamily="2" charset="0"/>
              </a:rPr>
              <a:t>kultúry a identity,</a:t>
            </a:r>
          </a:p>
          <a:p>
            <a:r>
              <a:rPr lang="sk-SK" sz="2000" b="1" dirty="0">
                <a:latin typeface="Lora" pitchFamily="2" charset="0"/>
              </a:rPr>
              <a:t>b) Aplikovaný 1: </a:t>
            </a:r>
            <a:r>
              <a:rPr lang="sk-SK" sz="2000" dirty="0">
                <a:latin typeface="Lora" pitchFamily="2" charset="0"/>
              </a:rPr>
              <a:t>použiť a overiť funkčnosť metodiky hodnotenia kultúrneho potenciálu v prostredí etnických minorít</a:t>
            </a:r>
          </a:p>
          <a:p>
            <a:r>
              <a:rPr lang="sk-SK" sz="2000" b="1" dirty="0">
                <a:latin typeface="Lora" pitchFamily="2" charset="0"/>
              </a:rPr>
              <a:t>c) Aplikovaný 2:</a:t>
            </a:r>
            <a:r>
              <a:rPr lang="sk-SK" sz="2000" dirty="0">
                <a:latin typeface="Lora" pitchFamily="2" charset="0"/>
              </a:rPr>
              <a:t> vytvoriť výstupy pre odberateľov projektu: ÚSŽZ, Kanadská slovenská liga, Slovenský kultúrny spolok v Buenos Aires  </a:t>
            </a:r>
          </a:p>
          <a:p>
            <a:pPr algn="r"/>
            <a:endParaRPr lang="sk-SK" b="1" dirty="0">
              <a:latin typeface="Lora" pitchFamily="2" charset="0"/>
              <a:ea typeface="UCM Sans Medium" pitchFamily="50" charset="-18"/>
            </a:endParaRPr>
          </a:p>
          <a:p>
            <a:pPr algn="r"/>
            <a:r>
              <a:rPr lang="sk-SK" b="1" dirty="0">
                <a:latin typeface="Lora" pitchFamily="2" charset="0"/>
                <a:ea typeface="UCM Sans Medium" pitchFamily="50" charset="-18"/>
              </a:rPr>
              <a:t>Bližšie informácie o projekte </a:t>
            </a:r>
            <a:r>
              <a:rPr lang="sk-SK" dirty="0">
                <a:latin typeface="Lora" pitchFamily="2" charset="0"/>
                <a:ea typeface="UCM Sans Medium" pitchFamily="50" charset="-18"/>
              </a:rPr>
              <a:t>a jeho riešení na: </a:t>
            </a:r>
            <a:r>
              <a:rPr lang="sk-SK" dirty="0">
                <a:latin typeface="Lora" pitchFamily="2" charset="0"/>
                <a:ea typeface="UCM Sans Medium" pitchFamily="50" charset="-18"/>
                <a:hlinkClick r:id="rId2"/>
              </a:rPr>
              <a:t>http://ketno.ff.ucm.sk/sk/apvv-slovaci-v-amerike/</a:t>
            </a:r>
            <a:endParaRPr lang="sk-SK" dirty="0">
              <a:latin typeface="Lora" pitchFamily="2" charset="0"/>
              <a:ea typeface="UCM Sans Medium" pitchFamily="50" charset="-18"/>
            </a:endParaRPr>
          </a:p>
          <a:p>
            <a:endParaRPr lang="sk-SK" dirty="0"/>
          </a:p>
        </p:txBody>
      </p:sp>
      <p:pic>
        <p:nvPicPr>
          <p:cNvPr id="4" name="Obrázok 3" descr="Logo s kruhovým dizajnom obsahujúce slovenský dvojkríž v strede, rozdelený na štyri časti s motívmi vlajok Argentíny (slnečný symbol), Kanady (červený javorový list) a Slovenska (modré pole). Okolo kruhu je text: SLOVENSKO, ARGENTINA, CANADA a označenie APVV-20-0263">
            <a:extLst>
              <a:ext uri="{FF2B5EF4-FFF2-40B4-BE49-F238E27FC236}">
                <a16:creationId xmlns:a16="http://schemas.microsoft.com/office/drawing/2014/main" id="{F4C83CC2-0A2E-0A42-A02E-0CC15D11ED2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523"/>
            <a:ext cx="866775" cy="115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32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Logo s kruhovým dizajnom obsahujúce slovenský dvojkríž v strede, rozdelený na štyri časti s motívmi vlajok Argentíny (slnečný symbol), Kanady (červený javorový list) a Slovenska (modré pole). Okolo kruhu je text: SLOVENSKO, ARGENTINA, CANADA a označenie APVV-20-0263">
            <a:extLst>
              <a:ext uri="{FF2B5EF4-FFF2-40B4-BE49-F238E27FC236}">
                <a16:creationId xmlns:a16="http://schemas.microsoft.com/office/drawing/2014/main" id="{8A05248C-63F7-CF4B-9B00-41127B901F9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5" y="242761"/>
            <a:ext cx="866775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A66A81CD-1655-7D44-8226-DF134CFC5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2000" y="1290616"/>
            <a:ext cx="7247300" cy="481541"/>
          </a:xfrm>
        </p:spPr>
        <p:txBody>
          <a:bodyPr anchor="t"/>
          <a:lstStyle/>
          <a:p>
            <a:pPr algn="ctr"/>
            <a:r>
              <a:rPr lang="sk-SK" sz="2400" b="1" dirty="0">
                <a:latin typeface="Lora" pitchFamily="2" charset="0"/>
                <a:ea typeface="UCM Sans Medium" pitchFamily="2" charset="0"/>
              </a:rPr>
              <a:t>Kanada 2017                             Argentína 2018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ADEB6E5-8CF0-D44F-B572-9B669F471B83}"/>
              </a:ext>
            </a:extLst>
          </p:cNvPr>
          <p:cNvSpPr txBox="1">
            <a:spLocks/>
          </p:cNvSpPr>
          <p:nvPr/>
        </p:nvSpPr>
        <p:spPr>
          <a:xfrm>
            <a:off x="1122000" y="419100"/>
            <a:ext cx="6979500" cy="4953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  <a:cs typeface="+mj-cs"/>
              </a:defRPr>
            </a:lvl1pPr>
          </a:lstStyle>
          <a:p>
            <a:pPr algn="ctr"/>
            <a:r>
              <a:rPr lang="sk-SK" sz="2400" b="1" dirty="0">
                <a:latin typeface="Lora" pitchFamily="2" charset="0"/>
              </a:rPr>
              <a:t>Prieskum a príprava projektu 2017 - 2019</a:t>
            </a:r>
          </a:p>
        </p:txBody>
      </p:sp>
      <p:pic>
        <p:nvPicPr>
          <p:cNvPr id="7" name="Obrázok 6" descr="Skupina ľudí zhromaždená v interiéri pred červenými závesmi, na ktorých sú zavesené vlajky Argentíny a Slovenska. V pozadí je viditeľná časť steny s rámovanými obrázkami. Osoby stoja a sedia v rôznych pozíciách, niektoré sú oblečené v svetlých tričkách, iné v tmavších bundách alebo sakách. ">
            <a:extLst>
              <a:ext uri="{FF2B5EF4-FFF2-40B4-BE49-F238E27FC236}">
                <a16:creationId xmlns:a16="http://schemas.microsoft.com/office/drawing/2014/main" id="{F1ED7AEE-8558-564D-B66C-BA9EF821C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370" y="1772157"/>
            <a:ext cx="3927333" cy="2945500"/>
          </a:xfrm>
          <a:prstGeom prst="rect">
            <a:avLst/>
          </a:prstGeom>
        </p:spPr>
      </p:pic>
      <p:pic>
        <p:nvPicPr>
          <p:cNvPr id="9" name="Obrázok 8" descr="Skupina piatich osôb stojí v interiéri, pravdepodobne obývacej izby. V pozadí je záves s krémovou dekoráciou, okno a veľká rastlina. Na stene visí obraz s mestským motívom. V strede je drevená vitrína s pohármi. V popredí sú viditeľné časti drevených stoličiek s vyrezávaným vzorom. Osoby majú rôzne oblečenie: pruhovaný sveter, čierne sako s modrou kravatou, šál, košeľu a bundu.">
            <a:extLst>
              <a:ext uri="{FF2B5EF4-FFF2-40B4-BE49-F238E27FC236}">
                <a16:creationId xmlns:a16="http://schemas.microsoft.com/office/drawing/2014/main" id="{F85DB19F-AFFA-5940-A605-EBC1744275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36" y="1772157"/>
            <a:ext cx="4147914" cy="2945500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8B8AEE2A-D459-0945-89D1-E4FFEE5B887E}"/>
              </a:ext>
            </a:extLst>
          </p:cNvPr>
          <p:cNvSpPr txBox="1"/>
          <p:nvPr/>
        </p:nvSpPr>
        <p:spPr>
          <a:xfrm>
            <a:off x="2851540" y="5144527"/>
            <a:ext cx="3788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dirty="0">
                <a:latin typeface="Lora" pitchFamily="2" charset="0"/>
              </a:rPr>
              <a:t>Podanie žiadosti APVV 2019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C7A1FA5-F688-D946-8B8E-BC73CFFB71F9}"/>
              </a:ext>
            </a:extLst>
          </p:cNvPr>
          <p:cNvSpPr txBox="1"/>
          <p:nvPr/>
        </p:nvSpPr>
        <p:spPr>
          <a:xfrm>
            <a:off x="1265650" y="4717657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ora" pitchFamily="2" charset="0"/>
              </a:rPr>
              <a:t>U prof. </a:t>
            </a:r>
            <a:r>
              <a:rPr lang="sk-SK" sz="1600" dirty="0" err="1">
                <a:latin typeface="Lora" pitchFamily="2" charset="0"/>
              </a:rPr>
              <a:t>Stolarika</a:t>
            </a:r>
            <a:r>
              <a:rPr lang="sk-SK" sz="1600" dirty="0">
                <a:latin typeface="Lora" pitchFamily="2" charset="0"/>
              </a:rPr>
              <a:t>, Ottawa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8897B35-613D-1E44-BA99-3EC9AE8E7353}"/>
              </a:ext>
            </a:extLst>
          </p:cNvPr>
          <p:cNvSpPr txBox="1"/>
          <p:nvPr/>
        </p:nvSpPr>
        <p:spPr>
          <a:xfrm>
            <a:off x="5690619" y="4719916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Lora" pitchFamily="2" charset="0"/>
              </a:rPr>
              <a:t>SKS, Buenos Aires</a:t>
            </a:r>
          </a:p>
        </p:txBody>
      </p:sp>
    </p:spTree>
    <p:extLst>
      <p:ext uri="{BB962C8B-B14F-4D97-AF65-F5344CB8AC3E}">
        <p14:creationId xmlns:p14="http://schemas.microsoft.com/office/powerpoint/2010/main" val="411003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8477A-9509-4056-88F6-1D5483E9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57450"/>
            <a:ext cx="7219950" cy="640800"/>
          </a:xfrm>
        </p:spPr>
        <p:txBody>
          <a:bodyPr/>
          <a:lstStyle/>
          <a:p>
            <a:r>
              <a:rPr lang="sk-SK" sz="2800" b="1" dirty="0">
                <a:latin typeface="Lora" pitchFamily="2" charset="0"/>
              </a:rPr>
              <a:t>Terénny a archívny výskum </a:t>
            </a:r>
            <a:endParaRPr lang="sk-SK" sz="2800" dirty="0"/>
          </a:p>
        </p:txBody>
      </p:sp>
      <p:pic>
        <p:nvPicPr>
          <p:cNvPr id="4" name="Obrázok 3" descr="Logo s kruhovým dizajnom obsahujúce slovenský dvojkríž v strede, rozdelený na štyri časti s motívmi vlajok Argentíny (slnečný symbol), Kanady (červený javorový list) a Slovenska (modré pole). Okolo kruhu je text: SLOVENSKO, ARGENTINA, CANADA a označenie APVV-20-0263">
            <a:extLst>
              <a:ext uri="{FF2B5EF4-FFF2-40B4-BE49-F238E27FC236}">
                <a16:creationId xmlns:a16="http://schemas.microsoft.com/office/drawing/2014/main" id="{58196BA9-1FEA-8F4A-B8DB-98A0D74C5BE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" y="0"/>
            <a:ext cx="866775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7DC28D06-A007-C946-8265-ECA1DCBAD307}"/>
              </a:ext>
            </a:extLst>
          </p:cNvPr>
          <p:cNvSpPr/>
          <p:nvPr/>
        </p:nvSpPr>
        <p:spPr>
          <a:xfrm>
            <a:off x="447737" y="1216591"/>
            <a:ext cx="3360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100" dirty="0">
                <a:latin typeface="Lora" pitchFamily="2" charset="0"/>
              </a:rPr>
              <a:t>Jún – júl 2022</a:t>
            </a:r>
          </a:p>
          <a:p>
            <a:r>
              <a:rPr lang="sk-SK" sz="2100" dirty="0">
                <a:latin typeface="Lora" pitchFamily="2" charset="0"/>
              </a:rPr>
              <a:t>November 2022</a:t>
            </a:r>
          </a:p>
          <a:p>
            <a:r>
              <a:rPr lang="sk-SK" sz="2100" dirty="0">
                <a:latin typeface="Lora" pitchFamily="2" charset="0"/>
              </a:rPr>
              <a:t>Apríl 2023</a:t>
            </a:r>
          </a:p>
          <a:p>
            <a:r>
              <a:rPr lang="sk-SK" sz="2100" dirty="0">
                <a:latin typeface="Lora" pitchFamily="2" charset="0"/>
              </a:rPr>
              <a:t>Júl 2023</a:t>
            </a:r>
          </a:p>
          <a:p>
            <a:r>
              <a:rPr lang="sk-SK" sz="2100" dirty="0">
                <a:latin typeface="Lora" pitchFamily="2" charset="0"/>
              </a:rPr>
              <a:t>Jún – júl 2024</a:t>
            </a:r>
          </a:p>
          <a:p>
            <a:r>
              <a:rPr lang="sk-SK" sz="2100" dirty="0">
                <a:latin typeface="Lora" pitchFamily="2" charset="0"/>
              </a:rPr>
              <a:t>Máj 2025</a:t>
            </a:r>
          </a:p>
          <a:p>
            <a:endParaRPr lang="sk-SK" sz="2100" dirty="0">
              <a:latin typeface="Lora" pitchFamily="2" charset="0"/>
            </a:endParaRPr>
          </a:p>
          <a:p>
            <a:r>
              <a:rPr lang="sk-SK" sz="2100" dirty="0">
                <a:latin typeface="Lora" pitchFamily="2" charset="0"/>
              </a:rPr>
              <a:t>Ottawa, Toronto (</a:t>
            </a:r>
            <a:r>
              <a:rPr lang="sk-SK" sz="2100" dirty="0" err="1">
                <a:latin typeface="Lora" pitchFamily="2" charset="0"/>
              </a:rPr>
              <a:t>Mississauga</a:t>
            </a:r>
            <a:r>
              <a:rPr lang="sk-SK" sz="2100" dirty="0">
                <a:latin typeface="Lora" pitchFamily="2" charset="0"/>
              </a:rPr>
              <a:t>, </a:t>
            </a:r>
            <a:r>
              <a:rPr lang="sk-SK" sz="2100" dirty="0" err="1">
                <a:latin typeface="Lora" pitchFamily="2" charset="0"/>
              </a:rPr>
              <a:t>Welland</a:t>
            </a:r>
            <a:r>
              <a:rPr lang="sk-SK" sz="2100" dirty="0">
                <a:latin typeface="Lora" pitchFamily="2" charset="0"/>
              </a:rPr>
              <a:t>, </a:t>
            </a:r>
            <a:r>
              <a:rPr lang="sk-SK" sz="2100" dirty="0" err="1">
                <a:latin typeface="Lora" pitchFamily="2" charset="0"/>
              </a:rPr>
              <a:t>Pickering</a:t>
            </a:r>
            <a:r>
              <a:rPr lang="sk-SK" sz="2100" dirty="0">
                <a:latin typeface="Lora" pitchFamily="2" charset="0"/>
              </a:rPr>
              <a:t>, </a:t>
            </a:r>
            <a:r>
              <a:rPr lang="sk-SK" sz="2100" dirty="0" err="1">
                <a:latin typeface="Lora" pitchFamily="2" charset="0"/>
              </a:rPr>
              <a:t>Oshawa</a:t>
            </a:r>
            <a:r>
              <a:rPr lang="sk-SK" sz="2100" dirty="0">
                <a:latin typeface="Lora" pitchFamily="2" charset="0"/>
              </a:rPr>
              <a:t>, St. </a:t>
            </a:r>
            <a:r>
              <a:rPr lang="sk-SK" sz="2100" dirty="0" err="1">
                <a:latin typeface="Lora" pitchFamily="2" charset="0"/>
              </a:rPr>
              <a:t>Catharines</a:t>
            </a:r>
            <a:r>
              <a:rPr lang="sk-SK" sz="2100" dirty="0">
                <a:latin typeface="Lora" pitchFamily="2" charset="0"/>
              </a:rPr>
              <a:t>), Vancouver (New </a:t>
            </a:r>
            <a:r>
              <a:rPr lang="sk-SK" sz="2100" dirty="0" err="1">
                <a:latin typeface="Lora" pitchFamily="2" charset="0"/>
              </a:rPr>
              <a:t>Westminster</a:t>
            </a:r>
            <a:r>
              <a:rPr lang="sk-SK" sz="2100" dirty="0">
                <a:latin typeface="Lora" pitchFamily="2" charset="0"/>
              </a:rPr>
              <a:t>) </a:t>
            </a:r>
          </a:p>
        </p:txBody>
      </p:sp>
      <p:pic>
        <p:nvPicPr>
          <p:cNvPr id="7" name="Obrázok 6" descr="Politická mapa Kanady zobrazujúca jej provincie a teritóriá v rôznych farbách. Sú označené názvy ako Yukon, British Columbia, Alberta, Saskatchewan, Manitoba, Ontario, Quebec, Newfoundland and Labrador, New Brunswick, Nova Scotia, Prince Edward Island, Nunavut a Northwest Territories. Na mape sú vyznačené hlavné mestá provincií (napr. Edmonton, Regina, Winnipeg, Toronto, Quebec, Halifax) a národné hlavné mesto Ottawa. Legenda v spodnej časti vysvetľuje hranice a mierku (0–1000 km).">
            <a:extLst>
              <a:ext uri="{FF2B5EF4-FFF2-40B4-BE49-F238E27FC236}">
                <a16:creationId xmlns:a16="http://schemas.microsoft.com/office/drawing/2014/main" id="{0F300F0F-CF8C-254F-99B6-E8C477FC9B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745" y="1041620"/>
            <a:ext cx="5486255" cy="4699221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AF71C385-3F6F-D243-8F76-8D27F72E27F4}"/>
              </a:ext>
            </a:extLst>
          </p:cNvPr>
          <p:cNvSpPr txBox="1"/>
          <p:nvPr/>
        </p:nvSpPr>
        <p:spPr>
          <a:xfrm>
            <a:off x="7379793" y="47496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43DCAC2-88C6-0F41-82B7-0D3DED40AAF2}"/>
              </a:ext>
            </a:extLst>
          </p:cNvPr>
          <p:cNvSpPr txBox="1"/>
          <p:nvPr/>
        </p:nvSpPr>
        <p:spPr>
          <a:xfrm>
            <a:off x="7172044" y="5002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37007C5-9F1F-764C-AF44-E7DA3578F19D}"/>
              </a:ext>
            </a:extLst>
          </p:cNvPr>
          <p:cNvSpPr txBox="1"/>
          <p:nvPr/>
        </p:nvSpPr>
        <p:spPr>
          <a:xfrm>
            <a:off x="4016392" y="41692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9974C9BF-F1EA-2042-BC2C-A0B515A78322}"/>
              </a:ext>
            </a:extLst>
          </p:cNvPr>
          <p:cNvSpPr txBox="1"/>
          <p:nvPr/>
        </p:nvSpPr>
        <p:spPr>
          <a:xfrm>
            <a:off x="7228866" y="51189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7A99669-3897-7244-862A-90C25B1028EE}"/>
              </a:ext>
            </a:extLst>
          </p:cNvPr>
          <p:cNvSpPr txBox="1"/>
          <p:nvPr/>
        </p:nvSpPr>
        <p:spPr>
          <a:xfrm>
            <a:off x="7195571" y="50894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6409F99-A391-D34C-94E7-6D80D0ED7482}"/>
              </a:ext>
            </a:extLst>
          </p:cNvPr>
          <p:cNvSpPr txBox="1"/>
          <p:nvPr/>
        </p:nvSpPr>
        <p:spPr>
          <a:xfrm>
            <a:off x="7322972" y="505987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91B59DE6-BE54-4144-AE34-D03460F30CD5}"/>
              </a:ext>
            </a:extLst>
          </p:cNvPr>
          <p:cNvSpPr txBox="1"/>
          <p:nvPr/>
        </p:nvSpPr>
        <p:spPr>
          <a:xfrm>
            <a:off x="7275919" y="50406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8911B96F-7D91-F141-8379-B948FF36C8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822" y="1876506"/>
            <a:ext cx="400402" cy="2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8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a Argentíny zobrazujúca jednotlivé provincie s ich názvami, hlavnými mestami a geografickými hranicami. Okolo sú vyznačené susedné štáty: Čile na západe, Bolívia a Paraguaj na severe, Brazília a Uruguaj na východe. Na juhu je označená oblasť Tierra del Fuego, Antarktída a ostrovy Falkland (Islas Malvinas) v Atlantickom oceáne. Mapa obsahuje názvy miest ako Buenos Aires, Córdoba, Mendoza, Rosario, Salta a ďalšie.">
            <a:extLst>
              <a:ext uri="{FF2B5EF4-FFF2-40B4-BE49-F238E27FC236}">
                <a16:creationId xmlns:a16="http://schemas.microsoft.com/office/drawing/2014/main" id="{604E53F8-9119-594B-9ABF-31591FEF8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434" y="-16783"/>
            <a:ext cx="3599566" cy="68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 descr="Logo s kruhovým dizajnom obsahujúce slovenský dvojkríž v strede, rozdelený na štyri časti s motívmi vlajok Argentíny (slnečný symbol), Kanady (červený javorový list) a Slovenska (modré pole). Okolo kruhu je text: SLOVENSKO, ARGENTINA, CANADA a označenie APVV-20-0263">
            <a:extLst>
              <a:ext uri="{FF2B5EF4-FFF2-40B4-BE49-F238E27FC236}">
                <a16:creationId xmlns:a16="http://schemas.microsoft.com/office/drawing/2014/main" id="{78144ABF-B965-5342-AA72-56DF4F77274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" y="0"/>
            <a:ext cx="866775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F92B5C3-9F23-B34A-8B36-7CB51A2AF1AF}"/>
              </a:ext>
            </a:extLst>
          </p:cNvPr>
          <p:cNvSpPr txBox="1">
            <a:spLocks/>
          </p:cNvSpPr>
          <p:nvPr/>
        </p:nvSpPr>
        <p:spPr>
          <a:xfrm>
            <a:off x="970819" y="266519"/>
            <a:ext cx="7886700" cy="718450"/>
          </a:xfrm>
          <a:prstGeom prst="rect">
            <a:avLst/>
          </a:prstGeom>
        </p:spPr>
        <p:txBody>
          <a:bodyPr/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  <a:cs typeface="+mj-cs"/>
              </a:defRPr>
            </a:lvl1pPr>
          </a:lstStyle>
          <a:p>
            <a:r>
              <a:rPr lang="sk-SK" sz="2800" b="1" dirty="0">
                <a:latin typeface="Lora" pitchFamily="2" charset="0"/>
              </a:rPr>
              <a:t>Terénny a dotazníkový </a:t>
            </a:r>
          </a:p>
          <a:p>
            <a:r>
              <a:rPr lang="sk-SK" sz="2800" b="1" dirty="0">
                <a:latin typeface="Lora" pitchFamily="2" charset="0"/>
              </a:rPr>
              <a:t>výskum </a:t>
            </a:r>
            <a:endParaRPr lang="sk-SK" sz="2800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36E29CC4-201C-E74B-A429-07B594284E2B}"/>
              </a:ext>
            </a:extLst>
          </p:cNvPr>
          <p:cNvSpPr/>
          <p:nvPr/>
        </p:nvSpPr>
        <p:spPr>
          <a:xfrm>
            <a:off x="803786" y="1899843"/>
            <a:ext cx="42036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>
                <a:latin typeface="Lora" pitchFamily="2" charset="0"/>
              </a:rPr>
              <a:t>Apríl – máj 2022</a:t>
            </a:r>
          </a:p>
          <a:p>
            <a:r>
              <a:rPr lang="sk-SK" sz="2000" dirty="0">
                <a:latin typeface="Lora" pitchFamily="2" charset="0"/>
              </a:rPr>
              <a:t>September – október 2022</a:t>
            </a:r>
          </a:p>
          <a:p>
            <a:r>
              <a:rPr lang="sk-SK" sz="2000" dirty="0">
                <a:latin typeface="Lora" pitchFamily="2" charset="0"/>
              </a:rPr>
              <a:t>November – december 2023</a:t>
            </a:r>
          </a:p>
          <a:p>
            <a:r>
              <a:rPr lang="sk-SK" sz="2000" dirty="0">
                <a:latin typeface="Lora" pitchFamily="2" charset="0"/>
              </a:rPr>
              <a:t>November 2024</a:t>
            </a:r>
          </a:p>
          <a:p>
            <a:r>
              <a:rPr lang="sk-SK" sz="2000" dirty="0">
                <a:latin typeface="Lora" pitchFamily="2" charset="0"/>
              </a:rPr>
              <a:t>Máj 2025</a:t>
            </a:r>
          </a:p>
          <a:p>
            <a:endParaRPr lang="sk-SK" sz="2000" dirty="0">
              <a:latin typeface="Lora" pitchFamily="2" charset="0"/>
            </a:endParaRPr>
          </a:p>
          <a:p>
            <a:r>
              <a:rPr lang="sk-SK" sz="2000" dirty="0">
                <a:latin typeface="Lora" pitchFamily="2" charset="0"/>
              </a:rPr>
              <a:t>Buenos Aires, </a:t>
            </a:r>
            <a:r>
              <a:rPr lang="sk-SK" sz="2000" dirty="0" err="1">
                <a:latin typeface="Lora" pitchFamily="2" charset="0"/>
              </a:rPr>
              <a:t>Berisso</a:t>
            </a:r>
            <a:r>
              <a:rPr lang="sk-SK" sz="2000" dirty="0">
                <a:latin typeface="Lora" pitchFamily="2" charset="0"/>
              </a:rPr>
              <a:t>, Córdoba, </a:t>
            </a:r>
            <a:r>
              <a:rPr lang="sk-SK" sz="2000" dirty="0" err="1">
                <a:latin typeface="Lora" pitchFamily="2" charset="0"/>
              </a:rPr>
              <a:t>Sierras</a:t>
            </a:r>
            <a:r>
              <a:rPr lang="sk-SK" sz="2000" dirty="0">
                <a:latin typeface="Lora" pitchFamily="2" charset="0"/>
              </a:rPr>
              <a:t> </a:t>
            </a:r>
            <a:r>
              <a:rPr lang="sk-SK" sz="2000" dirty="0" err="1">
                <a:latin typeface="Lora" pitchFamily="2" charset="0"/>
              </a:rPr>
              <a:t>Bayas</a:t>
            </a:r>
            <a:r>
              <a:rPr lang="sk-SK" sz="2000" dirty="0">
                <a:latin typeface="Lora" pitchFamily="2" charset="0"/>
              </a:rPr>
              <a:t>, </a:t>
            </a:r>
            <a:r>
              <a:rPr lang="sk-SK" sz="2000" dirty="0" err="1">
                <a:latin typeface="Lora" pitchFamily="2" charset="0"/>
              </a:rPr>
              <a:t>Presidencia</a:t>
            </a:r>
            <a:r>
              <a:rPr lang="sk-SK" sz="2000" dirty="0">
                <a:latin typeface="Lora" pitchFamily="2" charset="0"/>
              </a:rPr>
              <a:t> </a:t>
            </a:r>
            <a:r>
              <a:rPr lang="sk-SK" sz="2000" dirty="0" err="1">
                <a:latin typeface="Lora" pitchFamily="2" charset="0"/>
              </a:rPr>
              <a:t>Roque</a:t>
            </a:r>
            <a:r>
              <a:rPr lang="sk-SK" sz="2000" dirty="0">
                <a:latin typeface="Lora" pitchFamily="2" charset="0"/>
              </a:rPr>
              <a:t> </a:t>
            </a:r>
            <a:r>
              <a:rPr lang="sk-SK" sz="2000" dirty="0" err="1">
                <a:latin typeface="Lora" pitchFamily="2" charset="0"/>
              </a:rPr>
              <a:t>Sáenz</a:t>
            </a:r>
            <a:r>
              <a:rPr lang="sk-SK" sz="2000" dirty="0">
                <a:latin typeface="Lora" pitchFamily="2" charset="0"/>
              </a:rPr>
              <a:t> </a:t>
            </a:r>
            <a:r>
              <a:rPr lang="sk-SK" sz="2000" dirty="0" err="1">
                <a:latin typeface="Lora" pitchFamily="2" charset="0"/>
              </a:rPr>
              <a:t>Peña</a:t>
            </a:r>
            <a:r>
              <a:rPr lang="sk-SK" sz="2000" dirty="0">
                <a:latin typeface="Lora" pitchFamily="2" charset="0"/>
              </a:rPr>
              <a:t>, </a:t>
            </a:r>
            <a:r>
              <a:rPr lang="sk-SK" sz="2000" dirty="0" err="1">
                <a:latin typeface="Lora" pitchFamily="2" charset="0"/>
              </a:rPr>
              <a:t>Resistencia</a:t>
            </a:r>
            <a:r>
              <a:rPr lang="sk-SK" sz="2000" dirty="0">
                <a:latin typeface="Lora" pitchFamily="2" charset="0"/>
              </a:rPr>
              <a:t>, </a:t>
            </a:r>
            <a:r>
              <a:rPr lang="sk-SK" sz="2000" dirty="0" err="1">
                <a:latin typeface="Lora" pitchFamily="2" charset="0"/>
              </a:rPr>
              <a:t>Las</a:t>
            </a:r>
            <a:r>
              <a:rPr lang="sk-SK" sz="2000" dirty="0">
                <a:latin typeface="Lora" pitchFamily="2" charset="0"/>
              </a:rPr>
              <a:t> </a:t>
            </a:r>
            <a:r>
              <a:rPr lang="sk-SK" sz="2000" dirty="0" err="1">
                <a:latin typeface="Lora" pitchFamily="2" charset="0"/>
              </a:rPr>
              <a:t>Breñas</a:t>
            </a:r>
            <a:r>
              <a:rPr lang="sk-SK" sz="2000" dirty="0">
                <a:latin typeface="Lora" pitchFamily="2" charset="0"/>
              </a:rPr>
              <a:t>, </a:t>
            </a:r>
            <a:r>
              <a:rPr lang="sk-SK" sz="2000" dirty="0" err="1">
                <a:latin typeface="Lora" pitchFamily="2" charset="0"/>
              </a:rPr>
              <a:t>Rosario</a:t>
            </a:r>
            <a:r>
              <a:rPr lang="sk-SK" sz="2000" dirty="0">
                <a:latin typeface="Lora" pitchFamily="2" charset="0"/>
              </a:rPr>
              <a:t> </a:t>
            </a:r>
          </a:p>
          <a:p>
            <a:endParaRPr lang="sk-SK" sz="2000" b="1" dirty="0">
              <a:latin typeface="UCM Sans Medium" pitchFamily="50" charset="-18"/>
              <a:ea typeface="UCM Sans Medium" pitchFamily="50" charset="-18"/>
            </a:endParaRPr>
          </a:p>
          <a:p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8ED5B26B-05BC-3345-B9D3-1475A2E310C1}"/>
              </a:ext>
            </a:extLst>
          </p:cNvPr>
          <p:cNvSpPr txBox="1"/>
          <p:nvPr/>
        </p:nvSpPr>
        <p:spPr>
          <a:xfrm>
            <a:off x="7992044" y="22599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  <p:pic>
        <p:nvPicPr>
          <p:cNvPr id="14" name="Obrázok 13" descr="mapa Slovenska ">
            <a:extLst>
              <a:ext uri="{FF2B5EF4-FFF2-40B4-BE49-F238E27FC236}">
                <a16:creationId xmlns:a16="http://schemas.microsoft.com/office/drawing/2014/main" id="{E928FDF8-6A44-7541-A44B-902C26D7FE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460" y="1289835"/>
            <a:ext cx="845978" cy="470393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F8F43567-2BAB-7A44-8C01-05FDB5F18AE8}"/>
              </a:ext>
            </a:extLst>
          </p:cNvPr>
          <p:cNvSpPr txBox="1"/>
          <p:nvPr/>
        </p:nvSpPr>
        <p:spPr>
          <a:xfrm>
            <a:off x="8070457" y="24058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B99712BF-37C7-5245-A426-82EC958CC8D5}"/>
              </a:ext>
            </a:extLst>
          </p:cNvPr>
          <p:cNvSpPr txBox="1"/>
          <p:nvPr/>
        </p:nvSpPr>
        <p:spPr>
          <a:xfrm>
            <a:off x="7635384" y="8732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E70A075E-F484-5E46-851D-6207D7CB5CDE}"/>
              </a:ext>
            </a:extLst>
          </p:cNvPr>
          <p:cNvSpPr txBox="1"/>
          <p:nvPr/>
        </p:nvSpPr>
        <p:spPr>
          <a:xfrm>
            <a:off x="7724679" y="7863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0F7D254B-9C22-1643-A010-9C841F9F3A63}"/>
              </a:ext>
            </a:extLst>
          </p:cNvPr>
          <p:cNvSpPr txBox="1"/>
          <p:nvPr/>
        </p:nvSpPr>
        <p:spPr>
          <a:xfrm>
            <a:off x="7961586" y="91179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C0503B1C-49CC-8F48-B3EB-D6D51D668A9A}"/>
              </a:ext>
            </a:extLst>
          </p:cNvPr>
          <p:cNvSpPr txBox="1"/>
          <p:nvPr/>
        </p:nvSpPr>
        <p:spPr>
          <a:xfrm>
            <a:off x="7627199" y="19637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C91DA31E-E6A7-E042-AF77-9DFE6B8C4CE8}"/>
              </a:ext>
            </a:extLst>
          </p:cNvPr>
          <p:cNvSpPr txBox="1"/>
          <p:nvPr/>
        </p:nvSpPr>
        <p:spPr>
          <a:xfrm>
            <a:off x="7061870" y="16631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C6AC6DD1-A294-1B45-8A06-1A49901CC405}"/>
              </a:ext>
            </a:extLst>
          </p:cNvPr>
          <p:cNvSpPr txBox="1"/>
          <p:nvPr/>
        </p:nvSpPr>
        <p:spPr>
          <a:xfrm>
            <a:off x="7753837" y="27493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🚩</a:t>
            </a:r>
          </a:p>
        </p:txBody>
      </p:sp>
    </p:spTree>
    <p:extLst>
      <p:ext uri="{BB962C8B-B14F-4D97-AF65-F5344CB8AC3E}">
        <p14:creationId xmlns:p14="http://schemas.microsoft.com/office/powerpoint/2010/main" val="356048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8477A-9509-4056-88F6-1D5483E9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57450"/>
            <a:ext cx="7219950" cy="640800"/>
          </a:xfrm>
        </p:spPr>
        <p:txBody>
          <a:bodyPr/>
          <a:lstStyle/>
          <a:p>
            <a:r>
              <a:rPr lang="sk-SK" sz="3200" b="1" dirty="0">
                <a:latin typeface="Lora" pitchFamily="2" charset="0"/>
              </a:rPr>
              <a:t>Vedecké</a:t>
            </a:r>
            <a:r>
              <a:rPr lang="sk-SK" sz="2800" b="1" dirty="0">
                <a:latin typeface="Lora" pitchFamily="2" charset="0"/>
              </a:rPr>
              <a:t> výstupy</a:t>
            </a:r>
            <a:endParaRPr lang="sk-SK" sz="2800" dirty="0"/>
          </a:p>
        </p:txBody>
      </p:sp>
      <p:pic>
        <p:nvPicPr>
          <p:cNvPr id="4" name="Obrázok 3" descr="Logo s kruhovým dizajnom obsahujúce slovenský dvojkríž v strede, rozdelený na štyri časti s motívmi vlajok Argentíny (slnečný symbol), Kanady (červený javorový list) a Slovenska (modré pole). Okolo kruhu je text: SLOVENSKO, ARGENTINA, CANADA a označenie APVV-20-0263">
            <a:extLst>
              <a:ext uri="{FF2B5EF4-FFF2-40B4-BE49-F238E27FC236}">
                <a16:creationId xmlns:a16="http://schemas.microsoft.com/office/drawing/2014/main" id="{58196BA9-1FEA-8F4A-B8DB-98A0D74C5BE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" y="0"/>
            <a:ext cx="866775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0" y="70491350"/>
            <a:ext cx="39052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8" name="Rectangle 10">
            <a:hlinkClick r:id="rId3"/>
          </p:cNvPr>
          <p:cNvSpPr>
            <a:spLocks noChangeArrowheads="1"/>
          </p:cNvSpPr>
          <p:nvPr/>
        </p:nvSpPr>
        <p:spPr bwMode="auto">
          <a:xfrm>
            <a:off x="0" y="70491350"/>
            <a:ext cx="39052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" name="Rectangle 15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70643750"/>
            <a:ext cx="39052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0ADD9EF2-42A8-9240-A391-E178AEC63582}"/>
              </a:ext>
            </a:extLst>
          </p:cNvPr>
          <p:cNvSpPr/>
          <p:nvPr/>
        </p:nvSpPr>
        <p:spPr>
          <a:xfrm>
            <a:off x="380326" y="1155700"/>
            <a:ext cx="834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latin typeface="Lora" pitchFamily="2" charset="0"/>
              </a:rPr>
              <a:t>Vedecké monografie vydané v </a:t>
            </a:r>
            <a:r>
              <a:rPr lang="sk-SK" sz="2400" dirty="0" err="1">
                <a:latin typeface="Lora" pitchFamily="2" charset="0"/>
              </a:rPr>
              <a:t>zahr</a:t>
            </a:r>
            <a:r>
              <a:rPr lang="sk-SK" sz="2400" dirty="0">
                <a:latin typeface="Lora" pitchFamily="2" charset="0"/>
              </a:rPr>
              <a:t>. vydavateľstvách: 1 + 1</a:t>
            </a:r>
          </a:p>
          <a:p>
            <a:r>
              <a:rPr lang="sk-SK" sz="2400" dirty="0">
                <a:latin typeface="Lora" pitchFamily="2" charset="0"/>
              </a:rPr>
              <a:t>Vedecká práca v časopise </a:t>
            </a:r>
            <a:r>
              <a:rPr lang="sk-SK" sz="2400" dirty="0" err="1">
                <a:latin typeface="Lora" pitchFamily="2" charset="0"/>
              </a:rPr>
              <a:t>WoS</a:t>
            </a:r>
            <a:r>
              <a:rPr lang="sk-SK" sz="2400" dirty="0">
                <a:latin typeface="Lora" pitchFamily="2" charset="0"/>
              </a:rPr>
              <a:t>/</a:t>
            </a:r>
            <a:r>
              <a:rPr lang="sk-SK" sz="2400" dirty="0" err="1">
                <a:latin typeface="Lora" pitchFamily="2" charset="0"/>
              </a:rPr>
              <a:t>Scopus</a:t>
            </a:r>
            <a:r>
              <a:rPr lang="sk-SK" sz="2400" dirty="0">
                <a:latin typeface="Lora" pitchFamily="2" charset="0"/>
              </a:rPr>
              <a:t>: 10</a:t>
            </a:r>
          </a:p>
          <a:p>
            <a:r>
              <a:rPr lang="sk-SK" sz="2400" dirty="0">
                <a:latin typeface="Lora" pitchFamily="2" charset="0"/>
              </a:rPr>
              <a:t>Vedecká práca v časopise: 4</a:t>
            </a:r>
          </a:p>
          <a:p>
            <a:r>
              <a:rPr lang="sk-SK" sz="2400" dirty="0">
                <a:latin typeface="Lora" pitchFamily="2" charset="0"/>
              </a:rPr>
              <a:t>Vedecká práca v recenzovanom zborníku: 5</a:t>
            </a:r>
          </a:p>
          <a:p>
            <a:r>
              <a:rPr lang="sk-SK" sz="2400" dirty="0">
                <a:latin typeface="Lora" pitchFamily="2" charset="0"/>
              </a:rPr>
              <a:t>Vedecká konferencia: 1 + 1 (sympózium)</a:t>
            </a:r>
          </a:p>
          <a:p>
            <a:r>
              <a:rPr lang="sk-SK" sz="2400" dirty="0">
                <a:latin typeface="Lora" pitchFamily="2" charset="0"/>
              </a:rPr>
              <a:t>Vystúpenia na konferencii: 12</a:t>
            </a:r>
          </a:p>
          <a:p>
            <a:endParaRPr lang="sk-SK" sz="2400" dirty="0">
              <a:latin typeface="Lora" pitchFamily="2" charset="0"/>
            </a:endParaRPr>
          </a:p>
          <a:p>
            <a:r>
              <a:rPr lang="sk-SK" sz="2400" dirty="0">
                <a:latin typeface="Lora" pitchFamily="2" charset="0"/>
              </a:rPr>
              <a:t>Dizertačná práca: 2 </a:t>
            </a:r>
          </a:p>
          <a:p>
            <a:r>
              <a:rPr lang="sk-SK" sz="2400" dirty="0">
                <a:latin typeface="Lora" pitchFamily="2" charset="0"/>
              </a:rPr>
              <a:t>1 obhájená: Slovenské vzdelávacie centrá v Kanade, </a:t>
            </a:r>
          </a:p>
          <a:p>
            <a:r>
              <a:rPr lang="sk-SK" sz="2400" dirty="0">
                <a:latin typeface="Lora" pitchFamily="2" charset="0"/>
              </a:rPr>
              <a:t>1 po DŠ: o súčasných slovenských a čsl. komunitách v Argentíne s akcentom na jazyk, kultúru a identitu</a:t>
            </a:r>
          </a:p>
          <a:p>
            <a:endParaRPr lang="sk-SK" sz="2400" dirty="0">
              <a:latin typeface="Lora" pitchFamily="2" charset="0"/>
            </a:endParaRPr>
          </a:p>
          <a:p>
            <a:r>
              <a:rPr lang="sk-SK" sz="2400" dirty="0">
                <a:latin typeface="Lora" pitchFamily="2" charset="0"/>
              </a:rPr>
              <a:t>Diplomová práca: 1 (Vojvodinskí Amerikáni)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5500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BA659-DC98-4810-8B29-A343C247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398" y="324434"/>
            <a:ext cx="7042150" cy="640800"/>
          </a:xfrm>
        </p:spPr>
        <p:txBody>
          <a:bodyPr/>
          <a:lstStyle/>
          <a:p>
            <a:r>
              <a:rPr lang="sk-SK" sz="3200" b="1" dirty="0">
                <a:latin typeface="Lora" pitchFamily="2" charset="0"/>
              </a:rPr>
              <a:t>Výstupy pre odberateľov</a:t>
            </a:r>
            <a:endParaRPr lang="sk-SK" dirty="0"/>
          </a:p>
        </p:txBody>
      </p:sp>
      <p:pic>
        <p:nvPicPr>
          <p:cNvPr id="3" name="Obrázok 2" descr="Logo s kruhovým dizajnom obsahujúce slovenský dvojkríž v strede, rozdelený na štyri časti s motívmi vlajok Argentíny (slnečný symbol), Kanady (červený javorový list) a Slovenska (modré pole). Okolo kruhu je text: SLOVENSKO, ARGENTINA, CANADA a označenie APVV-20-0263">
            <a:extLst>
              <a:ext uri="{FF2B5EF4-FFF2-40B4-BE49-F238E27FC236}">
                <a16:creationId xmlns:a16="http://schemas.microsoft.com/office/drawing/2014/main" id="{78144ABF-B965-5342-AA72-56DF4F77274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" y="0"/>
            <a:ext cx="866775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4CD4D5F8-76A3-8D4D-B717-C76B36A405A5}"/>
              </a:ext>
            </a:extLst>
          </p:cNvPr>
          <p:cNvSpPr txBox="1"/>
          <p:nvPr/>
        </p:nvSpPr>
        <p:spPr>
          <a:xfrm>
            <a:off x="678395" y="965234"/>
            <a:ext cx="783615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>
                <a:latin typeface="Lora" pitchFamily="2" charset="0"/>
              </a:rPr>
              <a:t>ÚSŽZ</a:t>
            </a:r>
          </a:p>
          <a:p>
            <a:r>
              <a:rPr lang="sk-SK" sz="2200" b="1" dirty="0">
                <a:latin typeface="Lora" pitchFamily="2" charset="0"/>
              </a:rPr>
              <a:t>Odborná expertíza: </a:t>
            </a:r>
            <a:r>
              <a:rPr lang="sk-SK" sz="2200" dirty="0">
                <a:latin typeface="Lora" pitchFamily="2" charset="0"/>
              </a:rPr>
              <a:t>Aktuálny stav a perspektívy vybraných slovenských a čsl. komunít v Argentíne, 75 s., 2025 (</a:t>
            </a:r>
            <a:r>
              <a:rPr lang="sk-SK" sz="2200" b="1" dirty="0">
                <a:latin typeface="Lora" pitchFamily="2" charset="0"/>
              </a:rPr>
              <a:t>MHKP</a:t>
            </a:r>
            <a:r>
              <a:rPr lang="sk-SK" sz="2200" dirty="0">
                <a:latin typeface="Lora" pitchFamily="2" charset="0"/>
              </a:rPr>
              <a:t>)</a:t>
            </a:r>
          </a:p>
          <a:p>
            <a:r>
              <a:rPr lang="sk-SK" sz="2200" b="1" dirty="0">
                <a:latin typeface="Lora" pitchFamily="2" charset="0"/>
              </a:rPr>
              <a:t>KSL </a:t>
            </a:r>
          </a:p>
          <a:p>
            <a:r>
              <a:rPr lang="sk-SK" sz="2200" b="1" dirty="0">
                <a:latin typeface="Lora" pitchFamily="2" charset="0"/>
              </a:rPr>
              <a:t>VŠ učebnica v AJ: </a:t>
            </a:r>
            <a:r>
              <a:rPr lang="sk-SK" sz="2200" dirty="0">
                <a:latin typeface="Lora" pitchFamily="2" charset="0"/>
              </a:rPr>
              <a:t>Slovakia – </a:t>
            </a:r>
            <a:r>
              <a:rPr lang="sk-SK" sz="2200" dirty="0" err="1">
                <a:latin typeface="Lora" pitchFamily="2" charset="0"/>
              </a:rPr>
              <a:t>Cultural</a:t>
            </a:r>
            <a:r>
              <a:rPr lang="sk-SK" sz="2200" dirty="0">
                <a:latin typeface="Lora" pitchFamily="2" charset="0"/>
              </a:rPr>
              <a:t> </a:t>
            </a:r>
            <a:r>
              <a:rPr lang="sk-SK" sz="2200" dirty="0" err="1">
                <a:latin typeface="Lora" pitchFamily="2" charset="0"/>
              </a:rPr>
              <a:t>Traditions</a:t>
            </a:r>
            <a:r>
              <a:rPr lang="sk-SK" sz="2200" dirty="0">
                <a:latin typeface="Lora" pitchFamily="2" charset="0"/>
              </a:rPr>
              <a:t> – </a:t>
            </a:r>
            <a:r>
              <a:rPr lang="sk-SK" sz="2200" dirty="0" err="1">
                <a:latin typeface="Lora" pitchFamily="2" charset="0"/>
              </a:rPr>
              <a:t>Geography</a:t>
            </a:r>
            <a:r>
              <a:rPr lang="sk-SK" sz="2200" dirty="0">
                <a:latin typeface="Lora" pitchFamily="2" charset="0"/>
              </a:rPr>
              <a:t> – </a:t>
            </a:r>
            <a:r>
              <a:rPr lang="sk-SK" sz="2200" dirty="0" err="1">
                <a:latin typeface="Lora" pitchFamily="2" charset="0"/>
              </a:rPr>
              <a:t>Language</a:t>
            </a:r>
            <a:r>
              <a:rPr lang="sk-SK" sz="2200" dirty="0">
                <a:latin typeface="Lora" pitchFamily="2" charset="0"/>
              </a:rPr>
              <a:t> – </a:t>
            </a:r>
            <a:r>
              <a:rPr lang="sk-SK" sz="2200" dirty="0" err="1">
                <a:latin typeface="Lora" pitchFamily="2" charset="0"/>
              </a:rPr>
              <a:t>Religion</a:t>
            </a:r>
            <a:r>
              <a:rPr lang="sk-SK" sz="2200" dirty="0">
                <a:latin typeface="Lora" pitchFamily="2" charset="0"/>
              </a:rPr>
              <a:t>, 389 s., Nadlak: Ivan Krasko, 2025, </a:t>
            </a:r>
            <a:r>
              <a:rPr lang="sk-SK" sz="2200" dirty="0" err="1">
                <a:latin typeface="Lora" pitchFamily="2" charset="0"/>
              </a:rPr>
              <a:t>pdf</a:t>
            </a:r>
            <a:r>
              <a:rPr lang="sk-SK" sz="2200" dirty="0">
                <a:latin typeface="Lora" pitchFamily="2" charset="0"/>
              </a:rPr>
              <a:t>.</a:t>
            </a:r>
          </a:p>
          <a:p>
            <a:r>
              <a:rPr lang="sk-SK" sz="2200" b="1" dirty="0">
                <a:latin typeface="Lora" pitchFamily="2" charset="0"/>
              </a:rPr>
              <a:t>Online edukačné kompendium v AJ: </a:t>
            </a:r>
            <a:r>
              <a:rPr lang="sk-SK" sz="2200" dirty="0">
                <a:latin typeface="Lora" pitchFamily="2" charset="0"/>
              </a:rPr>
              <a:t>Slovakia ...</a:t>
            </a:r>
          </a:p>
          <a:p>
            <a:r>
              <a:rPr lang="sk-SK" sz="2200" dirty="0">
                <a:latin typeface="Lora" pitchFamily="2" charset="0"/>
              </a:rPr>
              <a:t>(</a:t>
            </a:r>
            <a:r>
              <a:rPr lang="sk-SK" sz="2200" dirty="0">
                <a:latin typeface="Lora" pitchFamily="2" charset="0"/>
                <a:hlinkClick r:id="rId3"/>
              </a:rPr>
              <a:t>https://slovensko.ucm.sk/en/domov-english/</a:t>
            </a:r>
            <a:r>
              <a:rPr lang="sk-SK" sz="2200" dirty="0">
                <a:latin typeface="Lora" pitchFamily="2" charset="0"/>
              </a:rPr>
              <a:t>) </a:t>
            </a:r>
          </a:p>
          <a:p>
            <a:r>
              <a:rPr lang="sk-SK" sz="2200" b="1" dirty="0">
                <a:latin typeface="Lora" pitchFamily="2" charset="0"/>
              </a:rPr>
              <a:t>SKS BA</a:t>
            </a:r>
          </a:p>
          <a:p>
            <a:r>
              <a:rPr lang="sk-SK" sz="2200" b="1" dirty="0">
                <a:latin typeface="Lora" pitchFamily="2" charset="0"/>
              </a:rPr>
              <a:t>VŠ učebnica v ŠJ: </a:t>
            </a:r>
            <a:r>
              <a:rPr lang="sk-SK" sz="2200" dirty="0" err="1">
                <a:latin typeface="Lora" pitchFamily="2" charset="0"/>
              </a:rPr>
              <a:t>Eslovaquia</a:t>
            </a:r>
            <a:r>
              <a:rPr lang="sk-SK" sz="2200" dirty="0">
                <a:latin typeface="Lora" pitchFamily="2" charset="0"/>
              </a:rPr>
              <a:t> – </a:t>
            </a:r>
            <a:r>
              <a:rPr lang="sk-SK" sz="2200" dirty="0" err="1">
                <a:latin typeface="Lora" pitchFamily="2" charset="0"/>
              </a:rPr>
              <a:t>Tradiciones</a:t>
            </a:r>
            <a:r>
              <a:rPr lang="sk-SK" sz="2200" dirty="0">
                <a:latin typeface="Lora" pitchFamily="2" charset="0"/>
              </a:rPr>
              <a:t> </a:t>
            </a:r>
            <a:r>
              <a:rPr lang="sk-SK" sz="2200" dirty="0" err="1">
                <a:latin typeface="Lora" pitchFamily="2" charset="0"/>
              </a:rPr>
              <a:t>culturales</a:t>
            </a:r>
            <a:r>
              <a:rPr lang="sk-SK" sz="2200" dirty="0">
                <a:latin typeface="Lora" pitchFamily="2" charset="0"/>
              </a:rPr>
              <a:t> – </a:t>
            </a:r>
            <a:r>
              <a:rPr lang="sk-SK" sz="2200" dirty="0" err="1">
                <a:latin typeface="Lora" pitchFamily="2" charset="0"/>
              </a:rPr>
              <a:t>Geografía</a:t>
            </a:r>
            <a:r>
              <a:rPr lang="sk-SK" sz="2200" dirty="0">
                <a:latin typeface="Lora" pitchFamily="2" charset="0"/>
              </a:rPr>
              <a:t> – </a:t>
            </a:r>
            <a:r>
              <a:rPr lang="sk-SK" sz="2200" dirty="0" err="1">
                <a:latin typeface="Lora" pitchFamily="2" charset="0"/>
              </a:rPr>
              <a:t>Idioma</a:t>
            </a:r>
            <a:r>
              <a:rPr lang="sk-SK" sz="2200" dirty="0">
                <a:latin typeface="Lora" pitchFamily="2" charset="0"/>
              </a:rPr>
              <a:t> – </a:t>
            </a:r>
            <a:r>
              <a:rPr lang="sk-SK" sz="2200" dirty="0" err="1">
                <a:latin typeface="Lora" pitchFamily="2" charset="0"/>
              </a:rPr>
              <a:t>Religión</a:t>
            </a:r>
            <a:r>
              <a:rPr lang="sk-SK" sz="2200" dirty="0">
                <a:latin typeface="Lora" pitchFamily="2" charset="0"/>
              </a:rPr>
              <a:t>, 389 s., Buenos Aires: SKS BA, 2025, </a:t>
            </a:r>
            <a:r>
              <a:rPr lang="sk-SK" sz="2200" dirty="0" err="1">
                <a:latin typeface="Lora" pitchFamily="2" charset="0"/>
              </a:rPr>
              <a:t>pdf</a:t>
            </a:r>
            <a:r>
              <a:rPr lang="sk-SK" sz="2200" dirty="0">
                <a:latin typeface="Lora" pitchFamily="2" charset="0"/>
              </a:rPr>
              <a:t>.</a:t>
            </a:r>
          </a:p>
          <a:p>
            <a:r>
              <a:rPr lang="sk-SK" sz="2200" b="1" dirty="0">
                <a:latin typeface="Lora" pitchFamily="2" charset="0"/>
              </a:rPr>
              <a:t>Online edukačné kompendium v ŠJ: </a:t>
            </a:r>
            <a:r>
              <a:rPr lang="sk-SK" sz="2200" dirty="0" err="1">
                <a:latin typeface="Lora" pitchFamily="2" charset="0"/>
              </a:rPr>
              <a:t>Eslovaquia</a:t>
            </a:r>
            <a:r>
              <a:rPr lang="sk-SK" sz="2200" dirty="0">
                <a:latin typeface="Lora" pitchFamily="2" charset="0"/>
              </a:rPr>
              <a:t> ... (</a:t>
            </a:r>
            <a:r>
              <a:rPr lang="sk-SK" sz="2200" dirty="0">
                <a:latin typeface="Lora" pitchFamily="2" charset="0"/>
                <a:hlinkClick r:id="rId4"/>
              </a:rPr>
              <a:t>https://slovensko.ucm.sk/es/domov-espanol/</a:t>
            </a:r>
            <a:r>
              <a:rPr lang="sk-SK" sz="2200" dirty="0">
                <a:latin typeface="Lora" pitchFamily="2" charset="0"/>
              </a:rPr>
              <a:t>)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966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41D73-27AE-3643-905A-D69A1D23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473" y="257450"/>
            <a:ext cx="6330499" cy="640800"/>
          </a:xfrm>
        </p:spPr>
        <p:txBody>
          <a:bodyPr/>
          <a:lstStyle/>
          <a:p>
            <a:r>
              <a:rPr lang="sk-SK" sz="3200" b="1" dirty="0">
                <a:latin typeface="Lora" pitchFamily="2" charset="0"/>
              </a:rPr>
              <a:t>Výstupy pre odberateľov</a:t>
            </a:r>
          </a:p>
        </p:txBody>
      </p:sp>
      <p:pic>
        <p:nvPicPr>
          <p:cNvPr id="3" name="Obrázok 2" descr="Logo s kruhovým dizajnom obsahujúce slovenský dvojkríž v strede, rozdelený na štyri časti s motívmi vlajok Argentíny (slnečný symbol), Kanady (červený javorový list) a Slovenska (modré pole). Okolo kruhu je text: SLOVENSKO, ARGENTINA, CANADA a označenie APVV-20-0263">
            <a:extLst>
              <a:ext uri="{FF2B5EF4-FFF2-40B4-BE49-F238E27FC236}">
                <a16:creationId xmlns:a16="http://schemas.microsoft.com/office/drawing/2014/main" id="{C4D54940-A5EA-824B-8372-2919B6A65B57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" y="0"/>
            <a:ext cx="866775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Webová stránka s nadpisom Slovensko zobrazuje sekciu ‘TRADICIONES CULTURALES’ v španielčine. Text vysvetľuje význam kultúrnych tradícií a ich spojenie s identitou. Pod textom je fotografia skupiny ľudí na kultúrnom podujatí, pred červenými závesmi, s viditeľnými vlajkami Slovenska a Argentíny. Ľudia stoja blízko seba, niektorí držia mobilné telefóny, v popredí je osoba v bielej košeli. ">
            <a:extLst>
              <a:ext uri="{FF2B5EF4-FFF2-40B4-BE49-F238E27FC236}">
                <a16:creationId xmlns:a16="http://schemas.microsoft.com/office/drawing/2014/main" id="{609E1AF0-424F-254A-BBC7-900302B12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37" y="940357"/>
            <a:ext cx="3422187" cy="4830945"/>
          </a:xfrm>
          <a:prstGeom prst="rect">
            <a:avLst/>
          </a:prstGeom>
        </p:spPr>
      </p:pic>
      <p:pic>
        <p:nvPicPr>
          <p:cNvPr id="12" name="Obrázok 11" descr="Obálka publikácie s názvom ‘Slovakia – cultural traditions, geography, language, religion’. V strede je fotografia osoby oblečenej v tradičnom slovenskom kroji, s modrou vyšívanou šatkou na hlave a modro-bielym vzorovaným odevom, stojacej v poli zrelého obilia. V pozadí sú zelené kopce pod zamračenou oblohou. ">
            <a:extLst>
              <a:ext uri="{FF2B5EF4-FFF2-40B4-BE49-F238E27FC236}">
                <a16:creationId xmlns:a16="http://schemas.microsoft.com/office/drawing/2014/main" id="{CA3E91DE-0749-9A4E-A5A7-0D2B07F691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1540" y="1026227"/>
            <a:ext cx="3859901" cy="2733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ok 13" descr="Dvojstrana publikácie o slovenských ľudových piesňach a tradíciách. Ľavá strana obsahuje text v slovenčine o zbieraní a výskume slovenských ľudových piesní, ich počte a význame. Pravá strana zobrazuje fotografiu skupiny ľudí v tradičných slovenských krojoch počas folklórneho vystúpenia. Muži majú biele košele, tmavé klobúky a vyšívané vesty, niektorí zdvíhajú ruky, v pozadí je drevená stavba a farebné stuhy.">
            <a:extLst>
              <a:ext uri="{FF2B5EF4-FFF2-40B4-BE49-F238E27FC236}">
                <a16:creationId xmlns:a16="http://schemas.microsoft.com/office/drawing/2014/main" id="{FFAA8DCD-0011-F347-9BC5-9596DCDB58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7637" y="3908452"/>
            <a:ext cx="4624129" cy="1650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150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D24AD-85A8-425E-870A-5893FF9A7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52" y="296727"/>
            <a:ext cx="7886700" cy="687600"/>
          </a:xfrm>
        </p:spPr>
        <p:txBody>
          <a:bodyPr/>
          <a:lstStyle/>
          <a:p>
            <a:r>
              <a:rPr lang="sk-SK" sz="2800" b="1" dirty="0">
                <a:latin typeface="Lora" pitchFamily="2" charset="0"/>
              </a:rPr>
              <a:t>Výstava Slovak </a:t>
            </a:r>
            <a:r>
              <a:rPr lang="sk-SK" sz="2800" b="1" dirty="0" err="1">
                <a:latin typeface="Lora" pitchFamily="2" charset="0"/>
              </a:rPr>
              <a:t>Epic</a:t>
            </a:r>
            <a:endParaRPr lang="sk-SK" sz="2800" dirty="0"/>
          </a:p>
        </p:txBody>
      </p:sp>
      <p:pic>
        <p:nvPicPr>
          <p:cNvPr id="3" name="Obrázok 2" descr="Logo s kruhovým dizajnom obsahujúce slovenský dvojkríž v strede, rozdelený na štyri časti s motívmi vlajok Argentíny (slnečný symbol), Kanady (červený javorový list) a Slovenska (modré pole). Okolo kruhu je text: SLOVENSKO, ARGENTINA, CANADA a označenie APVV-20-0263">
            <a:extLst>
              <a:ext uri="{FF2B5EF4-FFF2-40B4-BE49-F238E27FC236}">
                <a16:creationId xmlns:a16="http://schemas.microsoft.com/office/drawing/2014/main" id="{EA6688D3-D293-E342-B3DB-FF5704A64691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65" y="214685"/>
            <a:ext cx="866775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9FDAC14B-FE24-214E-B9D5-27276C40F893}"/>
              </a:ext>
            </a:extLst>
          </p:cNvPr>
          <p:cNvSpPr txBox="1"/>
          <p:nvPr/>
        </p:nvSpPr>
        <p:spPr>
          <a:xfrm>
            <a:off x="656492" y="1500554"/>
            <a:ext cx="41187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>
                <a:latin typeface="Lora" pitchFamily="2" charset="0"/>
              </a:rPr>
              <a:t>Námet a texty: </a:t>
            </a:r>
            <a:r>
              <a:rPr lang="sk-SK" sz="2200" b="1" dirty="0">
                <a:latin typeface="Lora" pitchFamily="2" charset="0"/>
              </a:rPr>
              <a:t>prof. KSN</a:t>
            </a:r>
          </a:p>
          <a:p>
            <a:r>
              <a:rPr lang="sk-SK" sz="2200" dirty="0">
                <a:latin typeface="Lora" pitchFamily="2" charset="0"/>
              </a:rPr>
              <a:t>Autor fotografií: </a:t>
            </a:r>
            <a:r>
              <a:rPr lang="sk-SK" sz="2200" b="1" dirty="0">
                <a:latin typeface="Lora" pitchFamily="2" charset="0"/>
              </a:rPr>
              <a:t>M. </a:t>
            </a:r>
            <a:r>
              <a:rPr lang="sk-SK" sz="2200" b="1" dirty="0" err="1">
                <a:latin typeface="Lora" pitchFamily="2" charset="0"/>
              </a:rPr>
              <a:t>Machaj</a:t>
            </a:r>
            <a:endParaRPr lang="sk-SK" sz="2200" b="1" dirty="0">
              <a:latin typeface="Lora" pitchFamily="2" charset="0"/>
            </a:endParaRPr>
          </a:p>
          <a:p>
            <a:r>
              <a:rPr lang="sk-SK" sz="2200" dirty="0">
                <a:latin typeface="Lora" pitchFamily="2" charset="0"/>
              </a:rPr>
              <a:t>Kurátor: </a:t>
            </a:r>
            <a:r>
              <a:rPr lang="sk-SK" sz="2200" b="1" dirty="0">
                <a:latin typeface="Lora" pitchFamily="2" charset="0"/>
              </a:rPr>
              <a:t>S. </a:t>
            </a:r>
            <a:r>
              <a:rPr lang="sk-SK" sz="2200" b="1" dirty="0" err="1">
                <a:latin typeface="Lora" pitchFamily="2" charset="0"/>
              </a:rPr>
              <a:t>Kohn</a:t>
            </a:r>
            <a:r>
              <a:rPr lang="sk-SK" sz="2200" b="1" dirty="0">
                <a:latin typeface="Lora" pitchFamily="2" charset="0"/>
              </a:rPr>
              <a:t> </a:t>
            </a:r>
            <a:r>
              <a:rPr lang="sk-SK" sz="2200" dirty="0">
                <a:latin typeface="Lora" pitchFamily="2" charset="0"/>
              </a:rPr>
              <a:t>(NCSML)</a:t>
            </a:r>
          </a:p>
          <a:p>
            <a:endParaRPr lang="sk-SK" sz="2200" b="1" dirty="0">
              <a:latin typeface="Lora" pitchFamily="2" charset="0"/>
            </a:endParaRPr>
          </a:p>
          <a:p>
            <a:r>
              <a:rPr lang="sk-SK" sz="2200" b="1" dirty="0">
                <a:latin typeface="Lora" pitchFamily="2" charset="0"/>
              </a:rPr>
              <a:t>Pod záštitou prezidenta SR</a:t>
            </a:r>
          </a:p>
          <a:p>
            <a:endParaRPr lang="sk-SK" sz="2200" dirty="0">
              <a:latin typeface="Lora" pitchFamily="2" charset="0"/>
            </a:endParaRPr>
          </a:p>
          <a:p>
            <a:r>
              <a:rPr lang="sk-SK" sz="2200" dirty="0">
                <a:latin typeface="Lora" pitchFamily="2" charset="0"/>
              </a:rPr>
              <a:t>Vernisáž: 25. 9. 2024 </a:t>
            </a:r>
          </a:p>
          <a:p>
            <a:r>
              <a:rPr lang="sk-SK" sz="2200" dirty="0">
                <a:latin typeface="Lora" pitchFamily="2" charset="0"/>
              </a:rPr>
              <a:t>NCSML (</a:t>
            </a:r>
            <a:r>
              <a:rPr lang="sk-SK" sz="2200" dirty="0" err="1">
                <a:latin typeface="Lora" pitchFamily="2" charset="0"/>
              </a:rPr>
              <a:t>Cedar</a:t>
            </a:r>
            <a:r>
              <a:rPr lang="sk-SK" sz="2200" dirty="0">
                <a:latin typeface="Lora" pitchFamily="2" charset="0"/>
              </a:rPr>
              <a:t> </a:t>
            </a:r>
            <a:r>
              <a:rPr lang="sk-SK" sz="2200" dirty="0" err="1">
                <a:latin typeface="Lora" pitchFamily="2" charset="0"/>
              </a:rPr>
              <a:t>Rapids</a:t>
            </a:r>
            <a:r>
              <a:rPr lang="sk-SK" sz="2200" dirty="0">
                <a:latin typeface="Lora" pitchFamily="2" charset="0"/>
              </a:rPr>
              <a:t>, Iowa, USA)</a:t>
            </a:r>
          </a:p>
          <a:p>
            <a:r>
              <a:rPr lang="sk-SK" sz="2200" b="1" dirty="0">
                <a:latin typeface="Lora" pitchFamily="2" charset="0"/>
              </a:rPr>
              <a:t>Putovná </a:t>
            </a:r>
            <a:r>
              <a:rPr lang="sk-SK" sz="2200" dirty="0">
                <a:latin typeface="Lora" pitchFamily="2" charset="0"/>
              </a:rPr>
              <a:t>– USA, Argentína, Kanada – </a:t>
            </a:r>
            <a:r>
              <a:rPr lang="sk-SK" sz="2200" b="1" dirty="0">
                <a:latin typeface="Lora" pitchFamily="2" charset="0"/>
              </a:rPr>
              <a:t>PRE KRAJANOV</a:t>
            </a:r>
          </a:p>
          <a:p>
            <a:endParaRPr lang="sk-SK" dirty="0"/>
          </a:p>
        </p:txBody>
      </p:sp>
      <p:pic>
        <p:nvPicPr>
          <p:cNvPr id="8" name="Obrázok 7" descr="Tri osoby stoja pred výstavným panelom s názvom ‘SLOVAK EPIC – Martin Kmeťko’. Panel obsahuje text a veľkú fotografiu osoby v tradičnom slovenskom kroji s modrou vyšívanou šatkou a farebným vzorovaným odevom. Ľudia v popredí sú oblečení formálne. V pozadí sú ďalšie panely s textom a osoby v interiéri galérie.">
            <a:extLst>
              <a:ext uri="{FF2B5EF4-FFF2-40B4-BE49-F238E27FC236}">
                <a16:creationId xmlns:a16="http://schemas.microsoft.com/office/drawing/2014/main" id="{09C989BA-A62F-B04F-A684-6E3CBB706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344" y="836136"/>
            <a:ext cx="3557129" cy="2372578"/>
          </a:xfrm>
          <a:prstGeom prst="rect">
            <a:avLst/>
          </a:prstGeom>
        </p:spPr>
      </p:pic>
      <p:pic>
        <p:nvPicPr>
          <p:cNvPr id="10" name="Obrázok 9" descr="Skupina piatich osôb stojí pred sériou výstavných panelov zobrazujúcich slovenské kroje a texty. Panely obsahujú fotografie tradičných odevov. Pozadie tvorí svetlý záves.">
            <a:extLst>
              <a:ext uri="{FF2B5EF4-FFF2-40B4-BE49-F238E27FC236}">
                <a16:creationId xmlns:a16="http://schemas.microsoft.com/office/drawing/2014/main" id="{5A059B45-F3ED-B242-B848-71ED45C17A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344" y="3384700"/>
            <a:ext cx="3557130" cy="22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4234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1" id="{35F059DC-7738-4969-909D-B64DFFF1CBE9}" vid="{E7E85555-A1E5-4A76-BC8E-49A4BB7C06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fb61df-dc2a-41e7-b905-d9f0d2572401" xsi:nil="true"/>
    <lcf76f155ced4ddcb4097134ff3c332f xmlns="7acf32de-ce99-4715-9b70-b0fe3d623d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E013E43E82A443B58191B40C649420" ma:contentTypeVersion="15" ma:contentTypeDescription="Umožňuje vytvoriť nový dokument." ma:contentTypeScope="" ma:versionID="1b1ffd8e696b8fb7fcba7f572b7f0a6f">
  <xsd:schema xmlns:xsd="http://www.w3.org/2001/XMLSchema" xmlns:xs="http://www.w3.org/2001/XMLSchema" xmlns:p="http://schemas.microsoft.com/office/2006/metadata/properties" xmlns:ns2="7acf32de-ce99-4715-9b70-b0fe3d623d8c" xmlns:ns3="50fb61df-dc2a-41e7-b905-d9f0d2572401" targetNamespace="http://schemas.microsoft.com/office/2006/metadata/properties" ma:root="true" ma:fieldsID="a5748b605d5178e7217c27ab8e67cf9f" ns2:_="" ns3:_="">
    <xsd:import namespace="7acf32de-ce99-4715-9b70-b0fe3d623d8c"/>
    <xsd:import namespace="50fb61df-dc2a-41e7-b905-d9f0d2572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f32de-ce99-4715-9b70-b0fe3d623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a" ma:readOnly="false" ma:fieldId="{5cf76f15-5ced-4ddc-b409-7134ff3c332f}" ma:taxonomyMulti="true" ma:sspId="3e489cff-7f36-47b2-aea3-388ec9083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b61df-dc2a-41e7-b905-d9f0d257240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80abad2-a49b-4647-8376-9fbf8da2ce99}" ma:internalName="TaxCatchAll" ma:showField="CatchAllData" ma:web="50fb61df-dc2a-41e7-b905-d9f0d2572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E5D227-84B8-4772-9DBC-1B7C6DD0137C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50fb61df-dc2a-41e7-b905-d9f0d2572401"/>
    <ds:schemaRef ds:uri="7acf32de-ce99-4715-9b70-b0fe3d623d8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BEAEBCA-5D60-4BA2-BAC6-94E43222F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9969F6-5011-430B-B5F4-8CDDF5930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cf32de-ce99-4715-9b70-b0fe3d623d8c"/>
    <ds:schemaRef ds:uri="50fb61df-dc2a-41e7-b905-d9f0d25724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Motív Office</Template>
  <TotalTime>1088</TotalTime>
  <Words>761</Words>
  <Application>Microsoft Office PowerPoint</Application>
  <PresentationFormat>Prezentácia na obrazovke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Encode Sans Regular</vt:lpstr>
      <vt:lpstr>Lora</vt:lpstr>
      <vt:lpstr>UCM Sans Medium</vt:lpstr>
      <vt:lpstr>UCM Sans Black</vt:lpstr>
      <vt:lpstr>Motív Office</vt:lpstr>
      <vt:lpstr>K výskumu aktuálnych kultúrotvornych, identifikačných  a revitalizačných procesov v prostredí etnických minorít: Slováci v Argentíne a Kanade</vt:lpstr>
      <vt:lpstr>APVV 20-0263: Aktuálne kultúrotvorne, identifikačné a revitalizačné procesy v prostredí etnických minorít: Slováci v Argentíne a Kanade</vt:lpstr>
      <vt:lpstr>Kanada 2017                             Argentína 2018</vt:lpstr>
      <vt:lpstr>Terénny a archívny výskum </vt:lpstr>
      <vt:lpstr>Prezentácia programu PowerPoint</vt:lpstr>
      <vt:lpstr>Vedecké výstupy</vt:lpstr>
      <vt:lpstr>Výstupy pre odberateľov</vt:lpstr>
      <vt:lpstr>Výstupy pre odberateľov</vt:lpstr>
      <vt:lpstr>Výstava Slovak Epic</vt:lpstr>
      <vt:lpstr>Ďalšie aktivity – workshopy (výber)</vt:lpstr>
      <vt:lpstr>Spolupráca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výskumu aktuálnych kultúrotvornych, identifikačných  a revitalizačných procesov v prostredí etnických minorít: Slováci v Argentíne a Kanade</dc:title>
  <dc:creator>Vladimíra Jurišová</dc:creator>
  <cp:keywords>genealógia, Kanada, Argentína </cp:keywords>
  <cp:lastModifiedBy>Stážisti</cp:lastModifiedBy>
  <cp:revision>126</cp:revision>
  <dcterms:created xsi:type="dcterms:W3CDTF">2021-10-08T20:51:39Z</dcterms:created>
  <dcterms:modified xsi:type="dcterms:W3CDTF">2025-11-11T11:02:28Z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0x0101009EE013E43E82A443B58191B40C649420</vt:lpwstr>
  </property>
  <property fmtid="{D5CDD505-2E9C-101B-9397-08002B2CF9AE}" pid="3" name="MediaServiceImageTags">
    <vt:lpwstr/>
  </property>
</Properties>
</file>