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8288000" cy="10287000"/>
  <p:notesSz cx="6858000" cy="9144000"/>
  <p:embeddedFontLst>
    <p:embeddedFont>
      <p:font typeface="Canva Sans" panose="020B0604020202020204" charset="0"/>
      <p:regular r:id="rId21"/>
    </p:embeddedFont>
    <p:embeddedFont>
      <p:font typeface="Open Sans" panose="020B0606030504020204" pitchFamily="34" charset="0"/>
      <p:regular r:id="rId22"/>
      <p:bold r:id="rId23"/>
    </p:embeddedFont>
    <p:embeddedFont>
      <p:font typeface="Open Sans Bold" panose="020B0604020202020204" charset="0"/>
      <p:regular r:id="rId24"/>
    </p:embeddedFont>
    <p:embeddedFont>
      <p:font typeface="Open Sans Bold Italics" panose="020B0604020202020204" charset="0"/>
      <p:regular r:id="rId25"/>
    </p:embeddedFont>
    <p:embeddedFont>
      <p:font typeface="Open Sans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CA8C20-A36C-42CF-B7F4-C57A666590DE}" v="6" dt="2025-11-11T09:49:53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ážisti" userId="6c3dd6a6-2efb-4d77-87e3-0808df15d025" providerId="ADAL" clId="{5705E858-399F-43E2-9340-287617AEF6D7}"/>
    <pc:docChg chg="undo custSel modSld">
      <pc:chgData name="Stážisti" userId="6c3dd6a6-2efb-4d77-87e3-0808df15d025" providerId="ADAL" clId="{5705E858-399F-43E2-9340-287617AEF6D7}" dt="2025-11-13T11:05:35.381" v="1077" actId="1076"/>
      <pc:docMkLst>
        <pc:docMk/>
      </pc:docMkLst>
      <pc:sldChg chg="modSp mod">
        <pc:chgData name="Stážisti" userId="6c3dd6a6-2efb-4d77-87e3-0808df15d025" providerId="ADAL" clId="{5705E858-399F-43E2-9340-287617AEF6D7}" dt="2025-11-11T09:46:50.504" v="1032" actId="962"/>
        <pc:sldMkLst>
          <pc:docMk/>
          <pc:sldMk cId="0" sldId="256"/>
        </pc:sldMkLst>
        <pc:spChg chg="mod">
          <ac:chgData name="Stážisti" userId="6c3dd6a6-2efb-4d77-87e3-0808df15d025" providerId="ADAL" clId="{5705E858-399F-43E2-9340-287617AEF6D7}" dt="2025-11-11T09:13:41.013" v="0" actId="962"/>
          <ac:spMkLst>
            <pc:docMk/>
            <pc:sldMk cId="0" sldId="256"/>
            <ac:spMk id="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13:47.242" v="2" actId="962"/>
          <ac:spMkLst>
            <pc:docMk/>
            <pc:sldMk cId="0" sldId="256"/>
            <ac:spMk id="3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13:50.545" v="3" actId="962"/>
          <ac:spMkLst>
            <pc:docMk/>
            <pc:sldMk cId="0" sldId="256"/>
            <ac:spMk id="4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13:43.900" v="1" actId="962"/>
          <ac:spMkLst>
            <pc:docMk/>
            <pc:sldMk cId="0" sldId="256"/>
            <ac:spMk id="5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6:50.504" v="1032" actId="962"/>
          <ac:spMkLst>
            <pc:docMk/>
            <pc:sldMk cId="0" sldId="256"/>
            <ac:spMk id="6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13:58.369" v="4" actId="962"/>
          <ac:spMkLst>
            <pc:docMk/>
            <pc:sldMk cId="0" sldId="256"/>
            <ac:spMk id="7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14:08.425" v="7" actId="962"/>
          <ac:spMkLst>
            <pc:docMk/>
            <pc:sldMk cId="0" sldId="256"/>
            <ac:spMk id="11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14:04.649" v="6" actId="962"/>
          <ac:spMkLst>
            <pc:docMk/>
            <pc:sldMk cId="0" sldId="256"/>
            <ac:spMk id="1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14:01.433" v="5" actId="962"/>
          <ac:spMkLst>
            <pc:docMk/>
            <pc:sldMk cId="0" sldId="256"/>
            <ac:spMk id="13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16:17.050" v="71" actId="962"/>
          <ac:spMkLst>
            <pc:docMk/>
            <pc:sldMk cId="0" sldId="256"/>
            <ac:spMk id="14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46:11.184" v="1031" actId="962"/>
        <pc:sldMkLst>
          <pc:docMk/>
          <pc:sldMk cId="0" sldId="257"/>
        </pc:sldMkLst>
        <pc:spChg chg="mod">
          <ac:chgData name="Stážisti" userId="6c3dd6a6-2efb-4d77-87e3-0808df15d025" providerId="ADAL" clId="{5705E858-399F-43E2-9340-287617AEF6D7}" dt="2025-11-11T09:43:52.434" v="1023" actId="962"/>
          <ac:spMkLst>
            <pc:docMk/>
            <pc:sldMk cId="0" sldId="257"/>
            <ac:spMk id="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4:27.843" v="1025" actId="962"/>
          <ac:spMkLst>
            <pc:docMk/>
            <pc:sldMk cId="0" sldId="257"/>
            <ac:spMk id="3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3:09.646" v="1015" actId="962"/>
          <ac:spMkLst>
            <pc:docMk/>
            <pc:sldMk cId="0" sldId="257"/>
            <ac:spMk id="4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5:04.264" v="1027" actId="962"/>
          <ac:spMkLst>
            <pc:docMk/>
            <pc:sldMk cId="0" sldId="257"/>
            <ac:spMk id="7" creationId="{00000000-0000-0000-0000-000000000000}"/>
          </ac:spMkLst>
        </pc:spChg>
        <pc:picChg chg="mod">
          <ac:chgData name="Stážisti" userId="6c3dd6a6-2efb-4d77-87e3-0808df15d025" providerId="ADAL" clId="{5705E858-399F-43E2-9340-287617AEF6D7}" dt="2025-11-11T09:45:39.708" v="1029" actId="962"/>
          <ac:picMkLst>
            <pc:docMk/>
            <pc:sldMk cId="0" sldId="257"/>
            <ac:picMk id="1026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11T09:46:11.184" v="1031" actId="962"/>
          <ac:picMkLst>
            <pc:docMk/>
            <pc:sldMk cId="0" sldId="257"/>
            <ac:picMk id="1028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11T09:17:23.341" v="73" actId="962"/>
        <pc:sldMkLst>
          <pc:docMk/>
          <pc:sldMk cId="0" sldId="258"/>
        </pc:sldMkLst>
        <pc:picChg chg="mod">
          <ac:chgData name="Stážisti" userId="6c3dd6a6-2efb-4d77-87e3-0808df15d025" providerId="ADAL" clId="{5705E858-399F-43E2-9340-287617AEF6D7}" dt="2025-11-11T09:17:23.341" v="73" actId="962"/>
          <ac:picMkLst>
            <pc:docMk/>
            <pc:sldMk cId="0" sldId="258"/>
            <ac:picMk id="7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11T09:42:32.249" v="1013" actId="962"/>
        <pc:sldMkLst>
          <pc:docMk/>
          <pc:sldMk cId="0" sldId="259"/>
        </pc:sldMkLst>
        <pc:spChg chg="mod">
          <ac:chgData name="Stážisti" userId="6c3dd6a6-2efb-4d77-87e3-0808df15d025" providerId="ADAL" clId="{5705E858-399F-43E2-9340-287617AEF6D7}" dt="2025-11-11T09:42:03.786" v="1011" actId="962"/>
          <ac:spMkLst>
            <pc:docMk/>
            <pc:sldMk cId="0" sldId="259"/>
            <ac:spMk id="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2:32.249" v="1013" actId="962"/>
          <ac:spMkLst>
            <pc:docMk/>
            <pc:sldMk cId="0" sldId="259"/>
            <ac:spMk id="3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1:22.415" v="1001" actId="962"/>
          <ac:spMkLst>
            <pc:docMk/>
            <pc:sldMk cId="0" sldId="259"/>
            <ac:spMk id="4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40:32.517" v="993" actId="962"/>
        <pc:sldMkLst>
          <pc:docMk/>
          <pc:sldMk cId="0" sldId="260"/>
        </pc:sldMkLst>
        <pc:spChg chg="mod">
          <ac:chgData name="Stážisti" userId="6c3dd6a6-2efb-4d77-87e3-0808df15d025" providerId="ADAL" clId="{5705E858-399F-43E2-9340-287617AEF6D7}" dt="2025-11-11T09:40:32.517" v="993" actId="962"/>
          <ac:spMkLst>
            <pc:docMk/>
            <pc:sldMk cId="0" sldId="260"/>
            <ac:spMk id="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39:35.276" v="989" actId="962"/>
          <ac:spMkLst>
            <pc:docMk/>
            <pc:sldMk cId="0" sldId="260"/>
            <ac:spMk id="7" creationId="{00000000-0000-0000-0000-000000000000}"/>
          </ac:spMkLst>
        </pc:spChg>
        <pc:picChg chg="mod">
          <ac:chgData name="Stážisti" userId="6c3dd6a6-2efb-4d77-87e3-0808df15d025" providerId="ADAL" clId="{5705E858-399F-43E2-9340-287617AEF6D7}" dt="2025-11-11T09:40:05.737" v="991" actId="962"/>
          <ac:picMkLst>
            <pc:docMk/>
            <pc:sldMk cId="0" sldId="260"/>
            <ac:picMk id="6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11T09:39:03.724" v="987" actId="962"/>
        <pc:sldMkLst>
          <pc:docMk/>
          <pc:sldMk cId="0" sldId="261"/>
        </pc:sldMkLst>
        <pc:spChg chg="mod">
          <ac:chgData name="Stážisti" userId="6c3dd6a6-2efb-4d77-87e3-0808df15d025" providerId="ADAL" clId="{5705E858-399F-43E2-9340-287617AEF6D7}" dt="2025-11-11T09:38:39.355" v="985" actId="962"/>
          <ac:spMkLst>
            <pc:docMk/>
            <pc:sldMk cId="0" sldId="261"/>
            <ac:spMk id="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39:03.724" v="987" actId="962"/>
          <ac:spMkLst>
            <pc:docMk/>
            <pc:sldMk cId="0" sldId="261"/>
            <ac:spMk id="3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49:14.474" v="1074" actId="962"/>
        <pc:sldMkLst>
          <pc:docMk/>
          <pc:sldMk cId="0" sldId="262"/>
        </pc:sldMkLst>
        <pc:spChg chg="mod">
          <ac:chgData name="Stážisti" userId="6c3dd6a6-2efb-4d77-87e3-0808df15d025" providerId="ADAL" clId="{5705E858-399F-43E2-9340-287617AEF6D7}" dt="2025-11-11T09:35:54.171" v="514" actId="962"/>
          <ac:spMkLst>
            <pc:docMk/>
            <pc:sldMk cId="0" sldId="262"/>
            <ac:spMk id="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56.984" v="1061" actId="962"/>
          <ac:spMkLst>
            <pc:docMk/>
            <pc:sldMk cId="0" sldId="262"/>
            <ac:spMk id="3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58.289" v="1062" actId="962"/>
          <ac:spMkLst>
            <pc:docMk/>
            <pc:sldMk cId="0" sldId="262"/>
            <ac:spMk id="4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59.680" v="1063" actId="962"/>
          <ac:spMkLst>
            <pc:docMk/>
            <pc:sldMk cId="0" sldId="262"/>
            <ac:spMk id="5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00.904" v="1064" actId="962"/>
          <ac:spMkLst>
            <pc:docMk/>
            <pc:sldMk cId="0" sldId="262"/>
            <ac:spMk id="6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01.817" v="1065" actId="962"/>
          <ac:spMkLst>
            <pc:docMk/>
            <pc:sldMk cId="0" sldId="262"/>
            <ac:spMk id="7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02.785" v="1066" actId="962"/>
          <ac:spMkLst>
            <pc:docMk/>
            <pc:sldMk cId="0" sldId="262"/>
            <ac:spMk id="8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03.825" v="1067" actId="962"/>
          <ac:spMkLst>
            <pc:docMk/>
            <pc:sldMk cId="0" sldId="262"/>
            <ac:spMk id="9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04.889" v="1068" actId="962"/>
          <ac:spMkLst>
            <pc:docMk/>
            <pc:sldMk cId="0" sldId="262"/>
            <ac:spMk id="10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06.001" v="1069" actId="962"/>
          <ac:spMkLst>
            <pc:docMk/>
            <pc:sldMk cId="0" sldId="262"/>
            <ac:spMk id="11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07.865" v="1070" actId="962"/>
          <ac:spMkLst>
            <pc:docMk/>
            <pc:sldMk cId="0" sldId="262"/>
            <ac:spMk id="1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09.457" v="1071" actId="962"/>
          <ac:spMkLst>
            <pc:docMk/>
            <pc:sldMk cId="0" sldId="262"/>
            <ac:spMk id="13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11.233" v="1072" actId="962"/>
          <ac:spMkLst>
            <pc:docMk/>
            <pc:sldMk cId="0" sldId="262"/>
            <ac:spMk id="14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12.921" v="1073" actId="962"/>
          <ac:spMkLst>
            <pc:docMk/>
            <pc:sldMk cId="0" sldId="262"/>
            <ac:spMk id="15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9:14.474" v="1074" actId="962"/>
          <ac:spMkLst>
            <pc:docMk/>
            <pc:sldMk cId="0" sldId="262"/>
            <ac:spMk id="16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36:41.011" v="525" actId="962"/>
          <ac:spMkLst>
            <pc:docMk/>
            <pc:sldMk cId="0" sldId="262"/>
            <ac:spMk id="17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37:52.160" v="981" actId="962"/>
          <ac:spMkLst>
            <pc:docMk/>
            <pc:sldMk cId="0" sldId="262"/>
            <ac:spMk id="18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48:54.401" v="1060" actId="962"/>
        <pc:sldMkLst>
          <pc:docMk/>
          <pc:sldMk cId="0" sldId="263"/>
        </pc:sldMkLst>
        <pc:spChg chg="mod">
          <ac:chgData name="Stážisti" userId="6c3dd6a6-2efb-4d77-87e3-0808df15d025" providerId="ADAL" clId="{5705E858-399F-43E2-9340-287617AEF6D7}" dt="2025-11-11T09:48:36.505" v="1047" actId="962"/>
          <ac:spMkLst>
            <pc:docMk/>
            <pc:sldMk cId="0" sldId="263"/>
            <ac:spMk id="4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38.048" v="1048" actId="962"/>
          <ac:spMkLst>
            <pc:docMk/>
            <pc:sldMk cId="0" sldId="263"/>
            <ac:spMk id="5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39.425" v="1049" actId="962"/>
          <ac:spMkLst>
            <pc:docMk/>
            <pc:sldMk cId="0" sldId="263"/>
            <ac:spMk id="6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40.377" v="1050" actId="962"/>
          <ac:spMkLst>
            <pc:docMk/>
            <pc:sldMk cId="0" sldId="263"/>
            <ac:spMk id="7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41.217" v="1051" actId="962"/>
          <ac:spMkLst>
            <pc:docMk/>
            <pc:sldMk cId="0" sldId="263"/>
            <ac:spMk id="8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42.104" v="1052" actId="962"/>
          <ac:spMkLst>
            <pc:docMk/>
            <pc:sldMk cId="0" sldId="263"/>
            <ac:spMk id="9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43.176" v="1053" actId="962"/>
          <ac:spMkLst>
            <pc:docMk/>
            <pc:sldMk cId="0" sldId="263"/>
            <ac:spMk id="10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44.713" v="1054" actId="962"/>
          <ac:spMkLst>
            <pc:docMk/>
            <pc:sldMk cId="0" sldId="263"/>
            <ac:spMk id="11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46.105" v="1055" actId="962"/>
          <ac:spMkLst>
            <pc:docMk/>
            <pc:sldMk cId="0" sldId="263"/>
            <ac:spMk id="1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47.385" v="1056" actId="962"/>
          <ac:spMkLst>
            <pc:docMk/>
            <pc:sldMk cId="0" sldId="263"/>
            <ac:spMk id="13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48.929" v="1057" actId="962"/>
          <ac:spMkLst>
            <pc:docMk/>
            <pc:sldMk cId="0" sldId="263"/>
            <ac:spMk id="14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50.409" v="1058" actId="962"/>
          <ac:spMkLst>
            <pc:docMk/>
            <pc:sldMk cId="0" sldId="263"/>
            <ac:spMk id="15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52.418" v="1059" actId="962"/>
          <ac:spMkLst>
            <pc:docMk/>
            <pc:sldMk cId="0" sldId="263"/>
            <ac:spMk id="16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54.401" v="1060" actId="962"/>
          <ac:spMkLst>
            <pc:docMk/>
            <pc:sldMk cId="0" sldId="263"/>
            <ac:spMk id="17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29:43.101" v="497" actId="962"/>
        <pc:sldMkLst>
          <pc:docMk/>
          <pc:sldMk cId="0" sldId="264"/>
        </pc:sldMkLst>
        <pc:picChg chg="mod">
          <ac:chgData name="Stážisti" userId="6c3dd6a6-2efb-4d77-87e3-0808df15d025" providerId="ADAL" clId="{5705E858-399F-43E2-9340-287617AEF6D7}" dt="2025-11-11T09:29:43.101" v="497" actId="962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Stážisti" userId="6c3dd6a6-2efb-4d77-87e3-0808df15d025" providerId="ADAL" clId="{5705E858-399F-43E2-9340-287617AEF6D7}" dt="2025-11-11T09:28:12.459" v="495" actId="962"/>
          <ac:picMkLst>
            <pc:docMk/>
            <pc:sldMk cId="0" sldId="264"/>
            <ac:picMk id="6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11T09:35:41.266" v="513" actId="962"/>
        <pc:sldMkLst>
          <pc:docMk/>
          <pc:sldMk cId="0" sldId="265"/>
        </pc:sldMkLst>
        <pc:spChg chg="mod">
          <ac:chgData name="Stážisti" userId="6c3dd6a6-2efb-4d77-87e3-0808df15d025" providerId="ADAL" clId="{5705E858-399F-43E2-9340-287617AEF6D7}" dt="2025-11-11T09:34:48.666" v="505" actId="962"/>
          <ac:spMkLst>
            <pc:docMk/>
            <pc:sldMk cId="0" sldId="265"/>
            <ac:spMk id="2" creationId="{00000000-0000-0000-0000-000000000000}"/>
          </ac:spMkLst>
        </pc:spChg>
        <pc:picChg chg="mod">
          <ac:chgData name="Stážisti" userId="6c3dd6a6-2efb-4d77-87e3-0808df15d025" providerId="ADAL" clId="{5705E858-399F-43E2-9340-287617AEF6D7}" dt="2025-11-11T09:35:41.266" v="513" actId="962"/>
          <ac:picMkLst>
            <pc:docMk/>
            <pc:sldMk cId="0" sldId="265"/>
            <ac:picMk id="7" creationId="{00000000-0000-0000-0000-000000000000}"/>
          </ac:picMkLst>
        </pc:picChg>
      </pc:sldChg>
      <pc:sldChg chg="modSp mod">
        <pc:chgData name="Stážisti" userId="6c3dd6a6-2efb-4d77-87e3-0808df15d025" providerId="ADAL" clId="{5705E858-399F-43E2-9340-287617AEF6D7}" dt="2025-11-13T11:05:35.381" v="1077" actId="1076"/>
        <pc:sldMkLst>
          <pc:docMk/>
          <pc:sldMk cId="0" sldId="266"/>
        </pc:sldMkLst>
        <pc:spChg chg="mod">
          <ac:chgData name="Stážisti" userId="6c3dd6a6-2efb-4d77-87e3-0808df15d025" providerId="ADAL" clId="{5705E858-399F-43E2-9340-287617AEF6D7}" dt="2025-11-11T09:25:55.603" v="207" actId="962"/>
          <ac:spMkLst>
            <pc:docMk/>
            <pc:sldMk cId="0" sldId="266"/>
            <ac:spMk id="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7:46.119" v="1033" actId="962"/>
          <ac:spMkLst>
            <pc:docMk/>
            <pc:sldMk cId="0" sldId="266"/>
            <ac:spMk id="4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7:49.726" v="1034" actId="962"/>
          <ac:spMkLst>
            <pc:docMk/>
            <pc:sldMk cId="0" sldId="266"/>
            <ac:spMk id="5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7:52.114" v="1035" actId="962"/>
          <ac:spMkLst>
            <pc:docMk/>
            <pc:sldMk cId="0" sldId="266"/>
            <ac:spMk id="6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7:54.038" v="1036" actId="962"/>
          <ac:spMkLst>
            <pc:docMk/>
            <pc:sldMk cId="0" sldId="266"/>
            <ac:spMk id="7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7:56.454" v="1037" actId="962"/>
          <ac:spMkLst>
            <pc:docMk/>
            <pc:sldMk cId="0" sldId="266"/>
            <ac:spMk id="8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7:58.686" v="1038" actId="962"/>
          <ac:spMkLst>
            <pc:docMk/>
            <pc:sldMk cId="0" sldId="266"/>
            <ac:spMk id="9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00.639" v="1039" actId="962"/>
          <ac:spMkLst>
            <pc:docMk/>
            <pc:sldMk cId="0" sldId="266"/>
            <ac:spMk id="10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10.263" v="1040" actId="962"/>
          <ac:spMkLst>
            <pc:docMk/>
            <pc:sldMk cId="0" sldId="266"/>
            <ac:spMk id="11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12.225" v="1041" actId="962"/>
          <ac:spMkLst>
            <pc:docMk/>
            <pc:sldMk cId="0" sldId="266"/>
            <ac:spMk id="1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14.016" v="1042" actId="962"/>
          <ac:spMkLst>
            <pc:docMk/>
            <pc:sldMk cId="0" sldId="266"/>
            <ac:spMk id="13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16.128" v="1043" actId="962"/>
          <ac:spMkLst>
            <pc:docMk/>
            <pc:sldMk cId="0" sldId="266"/>
            <ac:spMk id="14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18.185" v="1044" actId="962"/>
          <ac:spMkLst>
            <pc:docMk/>
            <pc:sldMk cId="0" sldId="266"/>
            <ac:spMk id="15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3T11:05:35.381" v="1077" actId="1076"/>
          <ac:spMkLst>
            <pc:docMk/>
            <pc:sldMk cId="0" sldId="266"/>
            <ac:spMk id="16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48:21.345" v="1046" actId="962"/>
          <ac:spMkLst>
            <pc:docMk/>
            <pc:sldMk cId="0" sldId="266"/>
            <ac:spMk id="17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27:05.152" v="491" actId="962"/>
        <pc:sldMkLst>
          <pc:docMk/>
          <pc:sldMk cId="0" sldId="267"/>
        </pc:sldMkLst>
        <pc:spChg chg="mod">
          <ac:chgData name="Stážisti" userId="6c3dd6a6-2efb-4d77-87e3-0808df15d025" providerId="ADAL" clId="{5705E858-399F-43E2-9340-287617AEF6D7}" dt="2025-11-11T09:23:29.552" v="157" actId="962"/>
          <ac:spMkLst>
            <pc:docMk/>
            <pc:sldMk cId="0" sldId="267"/>
            <ac:spMk id="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24:20.536" v="165" actId="962"/>
          <ac:spMkLst>
            <pc:docMk/>
            <pc:sldMk cId="0" sldId="267"/>
            <ac:spMk id="3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25:16.530" v="181" actId="962"/>
          <ac:spMkLst>
            <pc:docMk/>
            <pc:sldMk cId="0" sldId="267"/>
            <ac:spMk id="4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27:05.152" v="491" actId="962"/>
          <ac:spMkLst>
            <pc:docMk/>
            <pc:sldMk cId="0" sldId="267"/>
            <ac:spMk id="5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22:39.864" v="147" actId="962"/>
        <pc:sldMkLst>
          <pc:docMk/>
          <pc:sldMk cId="0" sldId="268"/>
        </pc:sldMkLst>
        <pc:spChg chg="mod">
          <ac:chgData name="Stážisti" userId="6c3dd6a6-2efb-4d77-87e3-0808df15d025" providerId="ADAL" clId="{5705E858-399F-43E2-9340-287617AEF6D7}" dt="2025-11-11T09:22:39.864" v="147" actId="962"/>
          <ac:spMkLst>
            <pc:docMk/>
            <pc:sldMk cId="0" sldId="268"/>
            <ac:spMk id="3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21:25.751" v="127" actId="962"/>
        <pc:sldMkLst>
          <pc:docMk/>
          <pc:sldMk cId="0" sldId="269"/>
        </pc:sldMkLst>
        <pc:spChg chg="mod">
          <ac:chgData name="Stážisti" userId="6c3dd6a6-2efb-4d77-87e3-0808df15d025" providerId="ADAL" clId="{5705E858-399F-43E2-9340-287617AEF6D7}" dt="2025-11-11T09:21:25.751" v="127" actId="962"/>
          <ac:spMkLst>
            <pc:docMk/>
            <pc:sldMk cId="0" sldId="269"/>
            <ac:spMk id="2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20:21.680" v="109" actId="962"/>
        <pc:sldMkLst>
          <pc:docMk/>
          <pc:sldMk cId="0" sldId="270"/>
        </pc:sldMkLst>
        <pc:spChg chg="mod">
          <ac:chgData name="Stážisti" userId="6c3dd6a6-2efb-4d77-87e3-0808df15d025" providerId="ADAL" clId="{5705E858-399F-43E2-9340-287617AEF6D7}" dt="2025-11-11T09:19:14.014" v="97" actId="962"/>
          <ac:spMkLst>
            <pc:docMk/>
            <pc:sldMk cId="0" sldId="270"/>
            <ac:spMk id="2" creationId="{00000000-0000-0000-0000-000000000000}"/>
          </ac:spMkLst>
        </pc:spChg>
        <pc:spChg chg="mod">
          <ac:chgData name="Stážisti" userId="6c3dd6a6-2efb-4d77-87e3-0808df15d025" providerId="ADAL" clId="{5705E858-399F-43E2-9340-287617AEF6D7}" dt="2025-11-11T09:20:21.680" v="109" actId="962"/>
          <ac:spMkLst>
            <pc:docMk/>
            <pc:sldMk cId="0" sldId="270"/>
            <ac:spMk id="3" creationId="{00000000-0000-0000-0000-000000000000}"/>
          </ac:spMkLst>
        </pc:spChg>
      </pc:sldChg>
      <pc:sldChg chg="modSp mod">
        <pc:chgData name="Stážisti" userId="6c3dd6a6-2efb-4d77-87e3-0808df15d025" providerId="ADAL" clId="{5705E858-399F-43E2-9340-287617AEF6D7}" dt="2025-11-11T09:18:06.854" v="93" actId="962"/>
        <pc:sldMkLst>
          <pc:docMk/>
          <pc:sldMk cId="0" sldId="271"/>
        </pc:sldMkLst>
        <pc:spChg chg="mod">
          <ac:chgData name="Stážisti" userId="6c3dd6a6-2efb-4d77-87e3-0808df15d025" providerId="ADAL" clId="{5705E858-399F-43E2-9340-287617AEF6D7}" dt="2025-11-11T09:18:06.854" v="93" actId="962"/>
          <ac:spMkLst>
            <pc:docMk/>
            <pc:sldMk cId="0" sldId="271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  <p:txBody>
          <a:bodyPr/>
          <a:lstStyle/>
          <a:p>
            <a:endParaRPr lang="sk-SK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61312" y="-702184"/>
            <a:ext cx="4372111" cy="3306906"/>
          </a:xfrm>
          <a:custGeom>
            <a:avLst/>
            <a:gdLst/>
            <a:ahLst/>
            <a:cxnLst/>
            <a:rect l="l" t="t" r="r" b="b"/>
            <a:pathLst>
              <a:path w="4372111" h="3306906">
                <a:moveTo>
                  <a:pt x="0" y="0"/>
                </a:moveTo>
                <a:lnTo>
                  <a:pt x="4372111" y="0"/>
                </a:lnTo>
                <a:lnTo>
                  <a:pt x="4372111" y="3306906"/>
                </a:lnTo>
                <a:lnTo>
                  <a:pt x="0" y="3306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54483" y="-1363553"/>
            <a:ext cx="6803544" cy="6147930"/>
          </a:xfrm>
          <a:custGeom>
            <a:avLst/>
            <a:gdLst/>
            <a:ahLst/>
            <a:cxnLst/>
            <a:rect l="l" t="t" r="r" b="b"/>
            <a:pathLst>
              <a:path w="6803544" h="6147930">
                <a:moveTo>
                  <a:pt x="0" y="0"/>
                </a:moveTo>
                <a:lnTo>
                  <a:pt x="6803544" y="0"/>
                </a:lnTo>
                <a:lnTo>
                  <a:pt x="6803544" y="6147930"/>
                </a:lnTo>
                <a:lnTo>
                  <a:pt x="0" y="61479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56773">
            <a:off x="15755415" y="1170662"/>
            <a:ext cx="1570143" cy="2442234"/>
          </a:xfrm>
          <a:custGeom>
            <a:avLst/>
            <a:gdLst/>
            <a:ahLst/>
            <a:cxnLst/>
            <a:rect l="l" t="t" r="r" b="b"/>
            <a:pathLst>
              <a:path w="1570143" h="2442234">
                <a:moveTo>
                  <a:pt x="0" y="0"/>
                </a:moveTo>
                <a:lnTo>
                  <a:pt x="1570143" y="0"/>
                </a:lnTo>
                <a:lnTo>
                  <a:pt x="1570143" y="2442234"/>
                </a:lnTo>
                <a:lnTo>
                  <a:pt x="0" y="2442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1293" y="6224704"/>
            <a:ext cx="3097441" cy="3808806"/>
          </a:xfrm>
          <a:custGeom>
            <a:avLst/>
            <a:gdLst/>
            <a:ahLst/>
            <a:cxnLst/>
            <a:rect l="l" t="t" r="r" b="b"/>
            <a:pathLst>
              <a:path w="3097441" h="3808806">
                <a:moveTo>
                  <a:pt x="0" y="0"/>
                </a:moveTo>
                <a:lnTo>
                  <a:pt x="3097441" y="0"/>
                </a:lnTo>
                <a:lnTo>
                  <a:pt x="3097441" y="3808806"/>
                </a:lnTo>
                <a:lnTo>
                  <a:pt x="0" y="3808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53624" flipH="1" flipV="1">
            <a:off x="-592410" y="8494973"/>
            <a:ext cx="2987406" cy="2259565"/>
          </a:xfrm>
          <a:custGeom>
            <a:avLst/>
            <a:gdLst/>
            <a:ahLst/>
            <a:cxnLst/>
            <a:rect l="l" t="t" r="r" b="b"/>
            <a:pathLst>
              <a:path w="2987406" h="2259565">
                <a:moveTo>
                  <a:pt x="2987405" y="2259565"/>
                </a:moveTo>
                <a:lnTo>
                  <a:pt x="0" y="2259565"/>
                </a:lnTo>
                <a:lnTo>
                  <a:pt x="0" y="0"/>
                </a:lnTo>
                <a:lnTo>
                  <a:pt x="2987405" y="0"/>
                </a:lnTo>
                <a:lnTo>
                  <a:pt x="2987405" y="225956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8" name="Group 8"/>
          <p:cNvGrpSpPr/>
          <p:nvPr/>
        </p:nvGrpSpPr>
        <p:grpSpPr>
          <a:xfrm>
            <a:off x="3998734" y="2694783"/>
            <a:ext cx="10100796" cy="5355771"/>
            <a:chOff x="0" y="0"/>
            <a:chExt cx="2408242" cy="12769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8243" cy="1276929"/>
            </a:xfrm>
            <a:custGeom>
              <a:avLst/>
              <a:gdLst/>
              <a:ahLst/>
              <a:cxnLst/>
              <a:rect l="l" t="t" r="r" b="b"/>
              <a:pathLst>
                <a:path w="2408243" h="1276929">
                  <a:moveTo>
                    <a:pt x="0" y="0"/>
                  </a:moveTo>
                  <a:lnTo>
                    <a:pt x="2408243" y="0"/>
                  </a:lnTo>
                  <a:lnTo>
                    <a:pt x="2408243" y="1276929"/>
                  </a:lnTo>
                  <a:lnTo>
                    <a:pt x="0" y="1276929"/>
                  </a:lnTo>
                  <a:close/>
                </a:path>
              </a:pathLst>
            </a:custGeom>
            <a:solidFill>
              <a:srgbClr val="FAE2C5">
                <a:alpha val="72941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2408242" cy="1362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019"/>
                </a:lnSpc>
                <a:spcBef>
                  <a:spcPct val="0"/>
                </a:spcBef>
              </a:pP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Matica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slovenská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ako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centrum pre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oživenie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a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zachovanie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kultúrnych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tradícií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Slovákov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na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Zakarpatsku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: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história</a:t>
              </a:r>
              <a:r>
                <a:rPr lang="en-US" sz="4299" dirty="0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 a </a:t>
              </a:r>
              <a:r>
                <a:rPr lang="en-US" sz="4299" dirty="0" err="1">
                  <a:solidFill>
                    <a:srgbClr val="000000">
                      <a:alpha val="72941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súčasnosť</a:t>
              </a:r>
              <a:endParaRPr lang="en-US" sz="4299" dirty="0">
                <a:solidFill>
                  <a:srgbClr val="000000">
                    <a:alpha val="72941"/>
                  </a:srgbClr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5971" y="2005258"/>
            <a:ext cx="3716471" cy="6276484"/>
          </a:xfrm>
          <a:custGeom>
            <a:avLst/>
            <a:gdLst/>
            <a:ahLst/>
            <a:cxnLst/>
            <a:rect l="l" t="t" r="r" b="b"/>
            <a:pathLst>
              <a:path w="3716471" h="6276484">
                <a:moveTo>
                  <a:pt x="0" y="0"/>
                </a:moveTo>
                <a:lnTo>
                  <a:pt x="3716471" y="0"/>
                </a:lnTo>
                <a:lnTo>
                  <a:pt x="3716471" y="6276484"/>
                </a:lnTo>
                <a:lnTo>
                  <a:pt x="0" y="62764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379359" y="2005258"/>
            <a:ext cx="3716471" cy="6276484"/>
          </a:xfrm>
          <a:custGeom>
            <a:avLst/>
            <a:gdLst/>
            <a:ahLst/>
            <a:cxnLst/>
            <a:rect l="l" t="t" r="r" b="b"/>
            <a:pathLst>
              <a:path w="3716471" h="6276484">
                <a:moveTo>
                  <a:pt x="3716471" y="0"/>
                </a:moveTo>
                <a:lnTo>
                  <a:pt x="0" y="0"/>
                </a:lnTo>
                <a:lnTo>
                  <a:pt x="0" y="6276484"/>
                </a:lnTo>
                <a:lnTo>
                  <a:pt x="3716471" y="6276484"/>
                </a:lnTo>
                <a:lnTo>
                  <a:pt x="371647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39631" y="3099939"/>
            <a:ext cx="1512398" cy="4545460"/>
          </a:xfrm>
          <a:custGeom>
            <a:avLst/>
            <a:gdLst/>
            <a:ahLst/>
            <a:cxnLst/>
            <a:rect l="l" t="t" r="r" b="b"/>
            <a:pathLst>
              <a:path w="1512398" h="4545460">
                <a:moveTo>
                  <a:pt x="0" y="0"/>
                </a:moveTo>
                <a:lnTo>
                  <a:pt x="1512398" y="0"/>
                </a:lnTo>
                <a:lnTo>
                  <a:pt x="1512398" y="4545459"/>
                </a:lnTo>
                <a:lnTo>
                  <a:pt x="0" y="45454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 descr="Logo organizácie Matica slovenská v Ukrajine. Symbol je kruhový, rozdelený na farebné časti, pričom vonkajší prstenec je žlto modrý. V strede sú tri modré vrchy a nad nimi biely dvojkríž, ktorý je tradičným slovenským štátnym symbolom. Okolo kruhu je text „MATICA SLOVENSKÁ“ v hornej časti a „V UKRAJINE“ v dolnej časti."/>
          <p:cNvSpPr/>
          <p:nvPr/>
        </p:nvSpPr>
        <p:spPr>
          <a:xfrm>
            <a:off x="7713936" y="24520"/>
            <a:ext cx="2103929" cy="2580203"/>
          </a:xfrm>
          <a:custGeom>
            <a:avLst/>
            <a:gdLst/>
            <a:ahLst/>
            <a:cxnLst/>
            <a:rect l="l" t="t" r="r" b="b"/>
            <a:pathLst>
              <a:path w="2103929" h="2580203">
                <a:moveTo>
                  <a:pt x="0" y="0"/>
                </a:moveTo>
                <a:lnTo>
                  <a:pt x="2103929" y="0"/>
                </a:lnTo>
                <a:lnTo>
                  <a:pt x="2103929" y="2580202"/>
                </a:lnTo>
                <a:lnTo>
                  <a:pt x="0" y="25802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TextBox 15"/>
          <p:cNvSpPr txBox="1"/>
          <p:nvPr/>
        </p:nvSpPr>
        <p:spPr>
          <a:xfrm>
            <a:off x="4484627" y="8416180"/>
            <a:ext cx="7149108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Dzhakhman</a:t>
            </a: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Mykhailo</a:t>
            </a: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vedúci</a:t>
            </a: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oddelenia</a:t>
            </a: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modernej</a:t>
            </a: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histórie</a:t>
            </a: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Zakarpatského</a:t>
            </a: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oblastného</a:t>
            </a: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vlastivedného</a:t>
            </a: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múzea</a:t>
            </a:r>
            <a:endParaRPr lang="en-US" sz="2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428125" y="9294050"/>
            <a:ext cx="7659529" cy="33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2"/>
              </a:lnSpc>
              <a:spcBef>
                <a:spcPct val="0"/>
              </a:spcBef>
            </a:pPr>
            <a:r>
              <a:rPr lang="en-US" sz="19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Bilanych Mykhailo</a:t>
            </a:r>
            <a:r>
              <a:rPr lang="en-US" sz="198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člen Národnej únie miestnych dejín Ukrajiny.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a fotografii je skupina osôb stojacich na javisku počas vystúpenia. Všetci majú oblečené svetlé kabátiky s ozdobnými gombíkmi a tmavé nohavice. Za nimi je veľký vianočný stromček ozdobený svetielkami. Nad javiskom visí modrý banner s nápisom „Slovenský betlehem“ a zlatým motívom stromčeka. Na javisku sú umiestnené dva mikrofóny na stojanoch a na ľavej strane je stôl s bielym obrusom. V pozadí sú sivé závesy a dekorácia s hviezdami. "/>
          <p:cNvSpPr/>
          <p:nvPr/>
        </p:nvSpPr>
        <p:spPr>
          <a:xfrm>
            <a:off x="855079" y="1687368"/>
            <a:ext cx="6826444" cy="5179907"/>
          </a:xfrm>
          <a:custGeom>
            <a:avLst/>
            <a:gdLst/>
            <a:ahLst/>
            <a:cxnLst/>
            <a:rect l="l" t="t" r="r" b="b"/>
            <a:pathLst>
              <a:path w="6826444" h="5179907">
                <a:moveTo>
                  <a:pt x="0" y="0"/>
                </a:moveTo>
                <a:lnTo>
                  <a:pt x="6826444" y="0"/>
                </a:lnTo>
                <a:lnTo>
                  <a:pt x="6826444" y="5179907"/>
                </a:lnTo>
                <a:lnTo>
                  <a:pt x="0" y="5179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6" r="-63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3433335" y="398780"/>
            <a:ext cx="11867198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Každý rok sa v Užhorode koná Slovenský Betlehem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59841" y="7377816"/>
            <a:ext cx="1918930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2019 rok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089331" y="9191625"/>
            <a:ext cx="1918930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2018 rok</a:t>
            </a:r>
          </a:p>
        </p:txBody>
      </p:sp>
      <p:pic>
        <p:nvPicPr>
          <p:cNvPr id="7" name="Рисунок 6" descr="Na fotografii je skupina detí a mladých ľudí na javisku, oblečených v kostýmoch, ktoré pripomínajú postavy z vianočného príbehu alebo betlehemu.  V pozadí je ozdobený vianočný stromček so svetielkami a na ľavej strane je dekorácia s hviezdami a mesiacom. Na javisku sú viditeľné stojany s mikrofónmi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2781300"/>
            <a:ext cx="8206729" cy="568550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Veľkonočná výstava v Centre slovenskej kultúry. Na stole sú rozložené dekorácie spojené s Veľkou nocou: zdobené kraslice v košíkoch, veľké vajíčka vytvorené z farebných stužiek, keramické figúrky, sviečky a vázy s jarnými kvetmi (tulipány, narcisy, prvosienky). Stoly sú prekryté farebnými obrusmi v odtieňoch zelenej, červenej a oranžovej. V pozadí sú ďalšie stoly s podobnými aranžmánmi, kvitnúce vetvičky a nástenné dekorácie. Celková kompozícia pôsobí sviatočne a folklórne, zdôrazňujúc tradície Veľkej noci."/>
          <p:cNvSpPr/>
          <p:nvPr/>
        </p:nvSpPr>
        <p:spPr>
          <a:xfrm>
            <a:off x="1996033" y="2425536"/>
            <a:ext cx="13281593" cy="6989438"/>
          </a:xfrm>
          <a:custGeom>
            <a:avLst/>
            <a:gdLst/>
            <a:ahLst/>
            <a:cxnLst/>
            <a:rect l="l" t="t" r="r" b="b"/>
            <a:pathLst>
              <a:path w="13281593" h="6989438">
                <a:moveTo>
                  <a:pt x="0" y="0"/>
                </a:moveTo>
                <a:lnTo>
                  <a:pt x="13281593" y="0"/>
                </a:lnTo>
                <a:lnTo>
                  <a:pt x="13281593" y="6989439"/>
                </a:lnTo>
                <a:lnTo>
                  <a:pt x="0" y="69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TextBox 3"/>
          <p:cNvSpPr txBox="1"/>
          <p:nvPr/>
        </p:nvSpPr>
        <p:spPr>
          <a:xfrm>
            <a:off x="3538001" y="1326648"/>
            <a:ext cx="11211997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Veľkonočná výstava v Centre slovenskej kultúry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9423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98847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8270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5790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05214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4637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04061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10634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60057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9481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8904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36902" y="-1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714901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álka knihy s názvom „História a kultúra Slovákov na Zakarpatskej Ukrajine“, autorka Zdenka Bolerácová. Dominantným prvkom je fotografia dvoch osôb v tradičných slovenských krojoch stojacich pri drevenom kríži na lúke. V pozadí je prírodná scenéria s kopcami, stromami a jasnou oblohou."/>
          <p:cNvSpPr/>
          <p:nvPr/>
        </p:nvSpPr>
        <p:spPr>
          <a:xfrm>
            <a:off x="598321" y="4470082"/>
            <a:ext cx="3953516" cy="5471995"/>
          </a:xfrm>
          <a:custGeom>
            <a:avLst/>
            <a:gdLst/>
            <a:ahLst/>
            <a:cxnLst/>
            <a:rect l="l" t="t" r="r" b="b"/>
            <a:pathLst>
              <a:path w="3953516" h="5471995">
                <a:moveTo>
                  <a:pt x="0" y="0"/>
                </a:moveTo>
                <a:lnTo>
                  <a:pt x="3953516" y="0"/>
                </a:lnTo>
                <a:lnTo>
                  <a:pt x="3953516" y="5471995"/>
                </a:lnTo>
                <a:lnTo>
                  <a:pt x="0" y="5471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 descr="Obálka publikácie s názvom „Slováci na Zakarpatskej Ukrajine“. V hornej časti je veľký nadpis tmavohnedým písmom na svetlom pozadí. Pod ním sa nachádza čiernobiela fotografia zobrazujúca tri osoby v tradičných slovenských krojoch, stojace na vonkajšom priestranstve pred stánkami alebo budovami. V spodnej časti obálky je text: „Zborník materiálov z odborného seminára konaného v Bratislave 19.XII.1997“."/>
          <p:cNvSpPr/>
          <p:nvPr/>
        </p:nvSpPr>
        <p:spPr>
          <a:xfrm>
            <a:off x="13369118" y="4071826"/>
            <a:ext cx="4042382" cy="5744060"/>
          </a:xfrm>
          <a:custGeom>
            <a:avLst/>
            <a:gdLst/>
            <a:ahLst/>
            <a:cxnLst/>
            <a:rect l="l" t="t" r="r" b="b"/>
            <a:pathLst>
              <a:path w="4042382" h="5744060">
                <a:moveTo>
                  <a:pt x="0" y="0"/>
                </a:moveTo>
                <a:lnTo>
                  <a:pt x="4042382" y="0"/>
                </a:lnTo>
                <a:lnTo>
                  <a:pt x="4042382" y="5744060"/>
                </a:lnTo>
                <a:lnTo>
                  <a:pt x="0" y="5744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 descr="Fotografia z interiéru, kde pri stole sedia dve osoby a jedna stojí. Na stole sú rozložené dokumenty, otvorené knihy, perá, poháre s vodou a fľaša minerálnej vody. Osoba stojaca drží v rukách brožúru alebo tlačený materiál, akoby prezentovala alebo prednášala.  Miestnosť má svetlé steny a klenutý strop, čo naznačuje formálne alebo pracovné prostredie, pravdepodobne stretnutie alebo seminár"/>
          <p:cNvSpPr/>
          <p:nvPr/>
        </p:nvSpPr>
        <p:spPr>
          <a:xfrm>
            <a:off x="4866271" y="4470082"/>
            <a:ext cx="4277729" cy="2743093"/>
          </a:xfrm>
          <a:custGeom>
            <a:avLst/>
            <a:gdLst/>
            <a:ahLst/>
            <a:cxnLst/>
            <a:rect l="l" t="t" r="r" b="b"/>
            <a:pathLst>
              <a:path w="4277729" h="2743093">
                <a:moveTo>
                  <a:pt x="0" y="0"/>
                </a:moveTo>
                <a:lnTo>
                  <a:pt x="4277729" y="0"/>
                </a:lnTo>
                <a:lnTo>
                  <a:pt x="4277729" y="2743094"/>
                </a:lnTo>
                <a:lnTo>
                  <a:pt x="0" y="27430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 descr="text: prezentácia monografie Zdenky Bolerácovej História a kultúra Slovákov na Zakarpatskej Ukrajine, Bratislava 2007."/>
          <p:cNvSpPr/>
          <p:nvPr/>
        </p:nvSpPr>
        <p:spPr>
          <a:xfrm>
            <a:off x="4866271" y="7340160"/>
            <a:ext cx="4251350" cy="2475726"/>
          </a:xfrm>
          <a:custGeom>
            <a:avLst/>
            <a:gdLst/>
            <a:ahLst/>
            <a:cxnLst/>
            <a:rect l="l" t="t" r="r" b="b"/>
            <a:pathLst>
              <a:path w="4251350" h="2475726">
                <a:moveTo>
                  <a:pt x="0" y="0"/>
                </a:moveTo>
                <a:lnTo>
                  <a:pt x="4251350" y="0"/>
                </a:lnTo>
                <a:lnTo>
                  <a:pt x="4251350" y="2475726"/>
                </a:lnTo>
                <a:lnTo>
                  <a:pt x="0" y="2475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TextBox 6"/>
          <p:cNvSpPr txBox="1"/>
          <p:nvPr/>
        </p:nvSpPr>
        <p:spPr>
          <a:xfrm>
            <a:off x="598321" y="555462"/>
            <a:ext cx="17038600" cy="319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12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Vedecko-výskumn</a:t>
            </a:r>
            <a:r>
              <a:rPr lang="sk-SK" sz="312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á</a:t>
            </a:r>
            <a:r>
              <a:rPr lang="en-US" sz="312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312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publikačná</a:t>
            </a:r>
            <a:r>
              <a:rPr lang="en-US" sz="312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2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činnosť</a:t>
            </a:r>
            <a:endParaRPr lang="en-US" sz="312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380"/>
              </a:lnSpc>
              <a:spcBef>
                <a:spcPct val="0"/>
              </a:spcBef>
            </a:pPr>
            <a:endParaRPr lang="en-US" sz="3128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just">
              <a:lnSpc>
                <a:spcPts val="4122"/>
              </a:lnSpc>
              <a:spcBef>
                <a:spcPct val="0"/>
              </a:spcBef>
            </a:pP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Spolu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Ústavom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etnológie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SAV bola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vykonaná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komplexná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štúdia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dejín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kultúry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života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zakarpatských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Slovákov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vydaná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dvojjazyčná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monografia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„</a:t>
            </a:r>
            <a:r>
              <a:rPr lang="en-US" sz="2944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Ľudová</a:t>
            </a:r>
            <a:r>
              <a:rPr lang="en-US" sz="2944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944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kultúra</a:t>
            </a:r>
            <a:r>
              <a:rPr lang="en-US" sz="2944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944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Slovákov</a:t>
            </a:r>
            <a:r>
              <a:rPr lang="en-US" sz="2944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944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na</a:t>
            </a:r>
            <a:r>
              <a:rPr lang="en-US" sz="2944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944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Ukrajine</a:t>
            </a:r>
            <a:r>
              <a:rPr lang="en-US" sz="2944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“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(2005).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Pomoc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bola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poskytnutá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aj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vydaní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knihy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Zdenky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Bolerácovej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„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Dejiny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kultúra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Slovákov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4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Zakarpatsku</a:t>
            </a:r>
            <a:r>
              <a:rPr lang="en-US" sz="294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 (2006).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200" y="1046328"/>
            <a:ext cx="10267147" cy="7463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  <a:spcBef>
                <a:spcPct val="0"/>
              </a:spcBef>
            </a:pP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rokoch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2007–2008 bolo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Maticou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Slovenskou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Zakarpatsku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zrealizované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vydanie</a:t>
            </a:r>
            <a:r>
              <a:rPr lang="en-US" sz="31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prvej</a:t>
            </a:r>
            <a:r>
              <a:rPr lang="en-US" sz="31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učebnice</a:t>
            </a:r>
            <a:r>
              <a:rPr lang="en-US" sz="31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slovenského</a:t>
            </a:r>
            <a:r>
              <a:rPr lang="en-US" sz="31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jazyka</a:t>
            </a:r>
            <a:r>
              <a:rPr lang="en-US" sz="31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18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8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Ukrajine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originálnymi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textami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farebnými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ilustráciami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s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kontrastívnym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výkladom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gramatického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materiálu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slovensko-ukrajinským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slovníkom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pod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názvom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Slovenčina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pre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Ukrajincov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4452"/>
              </a:lnSpc>
              <a:spcBef>
                <a:spcPct val="0"/>
              </a:spcBef>
            </a:pPr>
            <a:endParaRPr lang="en-US" sz="318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452"/>
              </a:lnSpc>
              <a:spcBef>
                <a:spcPct val="0"/>
              </a:spcBef>
            </a:pP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Učebnica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slovenského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jazyka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pre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Ukrajincov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vysvetľuje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princípy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fonetiky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morfológie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syntax</a:t>
            </a:r>
            <a:r>
              <a:rPr lang="sk-SK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súčasnej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spisovnej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slovenčiny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Učebnica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bola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vydaná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podporou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Úradu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pre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Slovákov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žijúcich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zahraničí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Matice </a:t>
            </a:r>
            <a:r>
              <a:rPr lang="en-US" sz="318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Slovenskej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k-SK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Ukrajine</a:t>
            </a:r>
            <a:r>
              <a:rPr lang="en-US" sz="3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3" name="Freeform 3" descr="Na drevenom stole je rozložených viacero kníh a publikácií rôznych veľkostí a farieb, ktoré sú súčasťou vydavateľskej činnosti Matice slovenskej v Ukrajine. Tituly zahŕňajú témy ako slovenský jazyk, rozprávky, história a kultúra Slovákov v Zakarpatskej oblasti, ľudová kultúra a tradície. Publikácie majú farebné obálky s ilustráciami dedinských scén, folklórnych motívov a prírodných prvkov. "/>
          <p:cNvSpPr/>
          <p:nvPr/>
        </p:nvSpPr>
        <p:spPr>
          <a:xfrm>
            <a:off x="11887200" y="1028700"/>
            <a:ext cx="5497668" cy="7875552"/>
          </a:xfrm>
          <a:custGeom>
            <a:avLst/>
            <a:gdLst/>
            <a:ahLst/>
            <a:cxnLst/>
            <a:rect l="l" t="t" r="r" b="b"/>
            <a:pathLst>
              <a:path w="5497668" h="7875552">
                <a:moveTo>
                  <a:pt x="0" y="0"/>
                </a:moveTo>
                <a:lnTo>
                  <a:pt x="5497668" y="0"/>
                </a:lnTo>
                <a:lnTo>
                  <a:pt x="5497668" y="7875551"/>
                </a:lnTo>
                <a:lnTo>
                  <a:pt x="0" y="7875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Na stole je rozložených dvanásť výtlačkov novín s názvom „Podkarpatský Slovák“. Každé číslo má farebnú titulnú stranu s fotografiami a textami, ktoré sa týkajú kultúrnych, spoločenských a komunitných udalostí Slovákov žijúcich v Zakarpatskej oblasti."/>
          <p:cNvSpPr/>
          <p:nvPr/>
        </p:nvSpPr>
        <p:spPr>
          <a:xfrm>
            <a:off x="1246823" y="1580583"/>
            <a:ext cx="5508980" cy="7677717"/>
          </a:xfrm>
          <a:custGeom>
            <a:avLst/>
            <a:gdLst/>
            <a:ahLst/>
            <a:cxnLst/>
            <a:rect l="l" t="t" r="r" b="b"/>
            <a:pathLst>
              <a:path w="5508980" h="7677717">
                <a:moveTo>
                  <a:pt x="0" y="0"/>
                </a:moveTo>
                <a:lnTo>
                  <a:pt x="5508980" y="0"/>
                </a:lnTo>
                <a:lnTo>
                  <a:pt x="5508980" y="7677717"/>
                </a:lnTo>
                <a:lnTo>
                  <a:pt x="0" y="7677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TextBox 3"/>
          <p:cNvSpPr txBox="1"/>
          <p:nvPr/>
        </p:nvSpPr>
        <p:spPr>
          <a:xfrm>
            <a:off x="7178278" y="412750"/>
            <a:ext cx="3931444" cy="8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Period</a:t>
            </a:r>
            <a:r>
              <a:rPr lang="sk-SK" sz="4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48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kum</a:t>
            </a:r>
            <a:r>
              <a:rPr lang="en-US" sz="4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91400" y="1739114"/>
            <a:ext cx="8788720" cy="6191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1"/>
              </a:lnSpc>
              <a:spcBef>
                <a:spcPct val="0"/>
              </a:spcBef>
            </a:pP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prvých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rokoch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rozvoja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Matice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Slovenskej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po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jej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obnove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objavilo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niekoľko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slovenských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kalendárov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informačných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bulletinov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jednorazových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národných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novín</a:t>
            </a:r>
            <a:r>
              <a:rPr lang="uk-UA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US" sz="3515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478"/>
              </a:lnSpc>
              <a:spcBef>
                <a:spcPct val="0"/>
              </a:spcBef>
            </a:pPr>
            <a:endParaRPr lang="en-US" sz="3515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921"/>
              </a:lnSpc>
              <a:spcBef>
                <a:spcPct val="0"/>
              </a:spcBef>
            </a:pPr>
            <a:r>
              <a:rPr lang="sk-SK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roku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1999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začali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k-SK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sk-SK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Zakarpatsku</a:t>
            </a:r>
            <a:r>
              <a:rPr lang="sk-SK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vychádzať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prvé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slovenské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noviny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uk-UA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en-US" sz="351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Podkarpatský</a:t>
            </a:r>
            <a:r>
              <a:rPr lang="en-US" sz="351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515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Slovák</a:t>
            </a:r>
            <a:r>
              <a:rPr lang="uk-UA" sz="351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»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tlačový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orgán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MS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515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Zakarpatí</a:t>
            </a:r>
            <a:r>
              <a:rPr lang="en-US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sk-SK" sz="35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Dnes sa už nevydáva. </a:t>
            </a:r>
            <a:endParaRPr lang="en-US" sz="3515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12397" y="8496300"/>
            <a:ext cx="9290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*«</a:t>
            </a:r>
            <a:r>
              <a:rPr lang="uk-UA" sz="3200" dirty="0" err="1"/>
              <a:t>Podkarpatský</a:t>
            </a:r>
            <a:r>
              <a:rPr lang="uk-UA" sz="3200" dirty="0"/>
              <a:t> </a:t>
            </a:r>
            <a:r>
              <a:rPr lang="uk-UA" sz="3200" dirty="0" err="1"/>
              <a:t>Slovák</a:t>
            </a:r>
            <a:r>
              <a:rPr lang="uk-UA" sz="3200" dirty="0"/>
              <a:t>» </a:t>
            </a:r>
            <a:r>
              <a:rPr lang="uk-UA" sz="3200" dirty="0" err="1"/>
              <a:t>už</a:t>
            </a:r>
            <a:r>
              <a:rPr lang="uk-UA" sz="3200" dirty="0"/>
              <a:t> </a:t>
            </a:r>
            <a:r>
              <a:rPr lang="uk-UA" sz="3200" dirty="0" err="1"/>
              <a:t>od</a:t>
            </a:r>
            <a:r>
              <a:rPr lang="uk-UA" sz="3200" dirty="0"/>
              <a:t> </a:t>
            </a:r>
            <a:r>
              <a:rPr lang="uk-UA" sz="3200" dirty="0" err="1"/>
              <a:t>roku</a:t>
            </a:r>
            <a:r>
              <a:rPr lang="uk-UA" sz="3200" dirty="0"/>
              <a:t> 2013 </a:t>
            </a:r>
            <a:r>
              <a:rPr lang="uk-UA" sz="3200" dirty="0" err="1"/>
              <a:t>nevychádza</a:t>
            </a:r>
            <a:r>
              <a:rPr lang="uk-UA" sz="3200" dirty="0"/>
              <a:t>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Dekoratívny diplom s názvom „Подяка“ (Poďakovanie), umiestneným v hornej časti. Text je v ukrajinčine a oceňuje kultúrno-vzdelávaciu organizáciu „Matica slovenská v Ukrajine“ za dlhoročnú popularizáciu slovenskej kultúry, upevňovanie medzietnickej zhody v multietnickom regióne a pri príležitosti 25. výročia úspešnej činnosti. Celý text je orámovaný bohatým ornamentálnym rámom v zlatých a hnedých tónoch s kvetinovými a listovými motívmi."/>
          <p:cNvSpPr/>
          <p:nvPr/>
        </p:nvSpPr>
        <p:spPr>
          <a:xfrm>
            <a:off x="914400" y="2476500"/>
            <a:ext cx="5513138" cy="7630641"/>
          </a:xfrm>
          <a:custGeom>
            <a:avLst/>
            <a:gdLst/>
            <a:ahLst/>
            <a:cxnLst/>
            <a:rect l="l" t="t" r="r" b="b"/>
            <a:pathLst>
              <a:path w="5513138" h="7630641">
                <a:moveTo>
                  <a:pt x="0" y="0"/>
                </a:moveTo>
                <a:lnTo>
                  <a:pt x="5513138" y="0"/>
                </a:lnTo>
                <a:lnTo>
                  <a:pt x="5513138" y="7630641"/>
                </a:lnTo>
                <a:lnTo>
                  <a:pt x="0" y="7630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 descr="Diplom a medaila uložená v otvorenej krabičke na drevenom povrchu. Na ľavej strane je list s textom v slovenčine, ktorý udeľuje Jozefovi Hajnišovi vyznamenanie Medaila prezidenta Slovenskej republiky. Na pravej strane je medaila so stuhou v národných farbách (biela, modrá, červená) uložená v bielej kazete."/>
          <p:cNvSpPr/>
          <p:nvPr/>
        </p:nvSpPr>
        <p:spPr>
          <a:xfrm>
            <a:off x="7239000" y="3171568"/>
            <a:ext cx="9044209" cy="6240504"/>
          </a:xfrm>
          <a:custGeom>
            <a:avLst/>
            <a:gdLst/>
            <a:ahLst/>
            <a:cxnLst/>
            <a:rect l="l" t="t" r="r" b="b"/>
            <a:pathLst>
              <a:path w="9044209" h="6240504">
                <a:moveTo>
                  <a:pt x="0" y="0"/>
                </a:moveTo>
                <a:lnTo>
                  <a:pt x="9044209" y="0"/>
                </a:lnTo>
                <a:lnTo>
                  <a:pt x="9044209" y="6240504"/>
                </a:lnTo>
                <a:lnTo>
                  <a:pt x="0" y="6240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76200" y="571500"/>
            <a:ext cx="17506705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Aktivity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organizácie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uznávané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vysoko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hodnotené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Ukrajine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Slovensku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Počas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svojej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existencie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získala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Matica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Slovenská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mnoho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certifikátov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poďakovaní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 descr="Grafická ilustrácia tradičných slovenských ornamentov v oranžovej a zelenej farbe na bielom pozadí. Na ľavej strane je vertikálny vzor zložený z opakujúcich sa tvarov pripomínajúcich listy s kruhovými zakončeniami a malými hviezdicovými kvetmi. V strede je jednoduchý motív vetvičky s listami usporiadanými po oboch stranách stonky. Na pravej strane je spletený ornament vytvorený z dvoch prepletených línií. V dolnom rohu sa nachádza dekoratívny prvok s tromi listami a kruhovým detailom."/>
          <p:cNvSpPr/>
          <p:nvPr/>
        </p:nvSpPr>
        <p:spPr>
          <a:xfrm>
            <a:off x="0" y="0"/>
            <a:ext cx="1828800" cy="2628900"/>
          </a:xfrm>
          <a:custGeom>
            <a:avLst/>
            <a:gdLst/>
            <a:ahLst/>
            <a:cxnLst/>
            <a:rect l="l" t="t" r="r" b="b"/>
            <a:pathLst>
              <a:path w="3646882" h="5143500">
                <a:moveTo>
                  <a:pt x="0" y="0"/>
                </a:moveTo>
                <a:lnTo>
                  <a:pt x="3646882" y="0"/>
                </a:lnTo>
                <a:lnTo>
                  <a:pt x="364688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569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3790652" y="4041773"/>
            <a:ext cx="10706695" cy="1101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Ďakujem</a:t>
            </a:r>
            <a:r>
              <a:rPr lang="en-US" sz="64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4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</a:t>
            </a:r>
            <a:r>
              <a:rPr lang="en-US" sz="64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64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pozornosť</a:t>
            </a:r>
            <a:r>
              <a:rPr lang="en-US" sz="64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soba je oblečená v tmavom obleku s bielou košeľou a modrou kravatou so vzorom. Pod fotografiou je vytlačený text: „Ing. Jozef Hajniš, predseda Matice slovenskej v Ukrajine“."/>
          <p:cNvSpPr/>
          <p:nvPr/>
        </p:nvSpPr>
        <p:spPr>
          <a:xfrm>
            <a:off x="13030411" y="2775959"/>
            <a:ext cx="1854766" cy="2859596"/>
          </a:xfrm>
          <a:custGeom>
            <a:avLst/>
            <a:gdLst/>
            <a:ahLst/>
            <a:cxnLst/>
            <a:rect l="l" t="t" r="r" b="b"/>
            <a:pathLst>
              <a:path w="1854766" h="2859596">
                <a:moveTo>
                  <a:pt x="0" y="0"/>
                </a:moveTo>
                <a:lnTo>
                  <a:pt x="1854766" y="0"/>
                </a:lnTo>
                <a:lnTo>
                  <a:pt x="1854766" y="2859597"/>
                </a:lnTo>
                <a:lnTo>
                  <a:pt x="0" y="2859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 descr="Osoba stojí v interiéri miestnosti s bledozelenými stenami, na ktorých visí niekoľko rámovaných fotografií a máp. V ruke drží knihu s hnedým obalom a čiernym textom, na ktorom je čitateľný názov: „ARCHÍV PRIVILEGOVANÉHO MESTA MUKAČEVA 1393–1848“. V pozadí sú viditeľné stoly, stoličky a pohovka s vzorovaným poťahom."/>
          <p:cNvSpPr/>
          <p:nvPr/>
        </p:nvSpPr>
        <p:spPr>
          <a:xfrm>
            <a:off x="9460183" y="6043464"/>
            <a:ext cx="2096936" cy="2096936"/>
          </a:xfrm>
          <a:custGeom>
            <a:avLst/>
            <a:gdLst/>
            <a:ahLst/>
            <a:cxnLst/>
            <a:rect l="l" t="t" r="r" b="b"/>
            <a:pathLst>
              <a:path w="2096936" h="2096936">
                <a:moveTo>
                  <a:pt x="0" y="0"/>
                </a:moveTo>
                <a:lnTo>
                  <a:pt x="2096936" y="0"/>
                </a:lnTo>
                <a:lnTo>
                  <a:pt x="2096936" y="2096937"/>
                </a:lnTo>
                <a:lnTo>
                  <a:pt x="0" y="2096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 descr="Osoba oblečená v tmavom obleku s bielou košeľou a pruhovanou kravatou stojí pred zeleným pozadím. Na spodnej časti obrázka je umiestnená ukrajinská vlajka v modro-žltej farbe."/>
          <p:cNvSpPr/>
          <p:nvPr/>
        </p:nvSpPr>
        <p:spPr>
          <a:xfrm>
            <a:off x="9469540" y="2775959"/>
            <a:ext cx="2856022" cy="2859596"/>
          </a:xfrm>
          <a:custGeom>
            <a:avLst/>
            <a:gdLst/>
            <a:ahLst/>
            <a:cxnLst/>
            <a:rect l="l" t="t" r="r" b="b"/>
            <a:pathLst>
              <a:path w="2856022" h="2859596">
                <a:moveTo>
                  <a:pt x="0" y="0"/>
                </a:moveTo>
                <a:lnTo>
                  <a:pt x="2856021" y="0"/>
                </a:lnTo>
                <a:lnTo>
                  <a:pt x="2856021" y="2859597"/>
                </a:lnTo>
                <a:lnTo>
                  <a:pt x="0" y="2859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 descr="Skupina ľudí stojí pred svetlou omietnutou stenou budovy, na ktorej je upevnená pamätná tabuľa s dvoma venčekmi. Pred stenou je hustý zelený krík, v pozadí sú viditeľné stromy. Ľudia sú oblečení vo formálnom oblečení, čo naznačuje, že ide o spomienkovú alebo slávnostnú udalosť."/>
          <p:cNvSpPr/>
          <p:nvPr/>
        </p:nvSpPr>
        <p:spPr>
          <a:xfrm>
            <a:off x="13030410" y="6084301"/>
            <a:ext cx="2687015" cy="2015261"/>
          </a:xfrm>
          <a:custGeom>
            <a:avLst/>
            <a:gdLst/>
            <a:ahLst/>
            <a:cxnLst/>
            <a:rect l="l" t="t" r="r" b="b"/>
            <a:pathLst>
              <a:path w="2687015" h="2015261">
                <a:moveTo>
                  <a:pt x="0" y="0"/>
                </a:moveTo>
                <a:lnTo>
                  <a:pt x="2687015" y="0"/>
                </a:lnTo>
                <a:lnTo>
                  <a:pt x="2687015" y="2015262"/>
                </a:lnTo>
                <a:lnTo>
                  <a:pt x="0" y="20152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TextBox 8"/>
          <p:cNvSpPr txBox="1"/>
          <p:nvPr/>
        </p:nvSpPr>
        <p:spPr>
          <a:xfrm>
            <a:off x="2074200" y="1885739"/>
            <a:ext cx="6689592" cy="7442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40"/>
              </a:lnSpc>
              <a:spcBef>
                <a:spcPct val="0"/>
              </a:spcBef>
            </a:pPr>
            <a:endParaRPr dirty="0"/>
          </a:p>
          <a:p>
            <a:pPr algn="l">
              <a:lnSpc>
                <a:spcPts val="3740"/>
              </a:lnSpc>
              <a:spcBef>
                <a:spcPct val="0"/>
              </a:spcBef>
            </a:pPr>
            <a:endParaRPr dirty="0"/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Matica </a:t>
            </a:r>
            <a:r>
              <a:rPr lang="en-US" sz="267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slovenská</a:t>
            </a:r>
            <a:r>
              <a:rPr lang="en-US" sz="26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sk-SK" sz="26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 Ukrajine</a:t>
            </a:r>
            <a:endParaRPr lang="en-US" sz="2671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predseda</a:t>
            </a:r>
            <a:r>
              <a:rPr lang="en-US" sz="26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71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Anton BAHYN</a:t>
            </a: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spolupredseda</a:t>
            </a:r>
            <a:r>
              <a:rPr lang="en-US" sz="26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71" b="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Jozef</a:t>
            </a:r>
            <a:r>
              <a:rPr lang="en-US" sz="2671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HAJNIŠ</a:t>
            </a: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Šumná</a:t>
            </a:r>
            <a:r>
              <a:rPr lang="en-US" sz="26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26/3</a:t>
            </a: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88000 </a:t>
            </a:r>
            <a:r>
              <a:rPr lang="en-US" sz="26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Užhorod</a:t>
            </a:r>
            <a:endParaRPr lang="en-US" sz="267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Ukrajina</a:t>
            </a:r>
            <a:r>
              <a:rPr lang="en-US" sz="26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(Ukraine)</a:t>
            </a:r>
          </a:p>
          <a:p>
            <a:pPr algn="l">
              <a:lnSpc>
                <a:spcPts val="3740"/>
              </a:lnSpc>
              <a:spcBef>
                <a:spcPct val="0"/>
              </a:spcBef>
            </a:pPr>
            <a:endParaRPr lang="en-US" sz="267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740"/>
              </a:lnSpc>
              <a:spcBef>
                <a:spcPct val="0"/>
              </a:spcBef>
            </a:pPr>
            <a:endParaRPr lang="en-US" sz="267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Užhorodský</a:t>
            </a:r>
            <a:r>
              <a:rPr lang="en-US" sz="26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7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spolok</a:t>
            </a:r>
            <a:r>
              <a:rPr lang="en-US" sz="2671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71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Slovákov</a:t>
            </a:r>
            <a:endParaRPr lang="en-US" sz="2671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predseda</a:t>
            </a:r>
            <a:r>
              <a:rPr lang="en-US" sz="26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71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Ivan LATKO</a:t>
            </a: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Dendeši</a:t>
            </a:r>
            <a:r>
              <a:rPr lang="en-US" sz="26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138</a:t>
            </a: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88001 </a:t>
            </a:r>
            <a:r>
              <a:rPr lang="en-US" sz="26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Užhorod</a:t>
            </a:r>
            <a:endParaRPr lang="en-US" sz="267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740"/>
              </a:lnSpc>
              <a:spcBef>
                <a:spcPct val="0"/>
              </a:spcBef>
            </a:pPr>
            <a:r>
              <a:rPr lang="en-US" sz="267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Ukrajina</a:t>
            </a:r>
            <a:r>
              <a:rPr lang="en-US" sz="26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(Ukraine)</a:t>
            </a:r>
          </a:p>
          <a:p>
            <a:pPr algn="l">
              <a:lnSpc>
                <a:spcPts val="2720"/>
              </a:lnSpc>
              <a:spcBef>
                <a:spcPct val="0"/>
              </a:spcBef>
            </a:pPr>
            <a:endParaRPr lang="en-US" sz="267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18508" y="671215"/>
            <a:ext cx="1510206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Z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krajanských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spolkov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Ukra</a:t>
            </a:r>
            <a:r>
              <a:rPr lang="sk-SK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ine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je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aktívna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Matica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slovenská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sk-SK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 Ukrajine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U</a:t>
            </a:r>
            <a:r>
              <a:rPr lang="sk-SK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žhorodský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spolok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Slovákov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Spoločnosť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Slovákov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Zakarpatska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Ľudovíta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Štúra</a:t>
            </a:r>
            <a:endParaRPr lang="en-US" sz="33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92187" y="9161145"/>
            <a:ext cx="7837613" cy="1626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/>
              <a:t>Zakarpatska</a:t>
            </a:r>
            <a:r>
              <a:rPr lang="en-US" sz="2800" b="1" dirty="0"/>
              <a:t> </a:t>
            </a:r>
            <a:r>
              <a:rPr lang="en-US" sz="2800" b="1" dirty="0" err="1"/>
              <a:t>kulturno-osvetova</a:t>
            </a:r>
            <a:r>
              <a:rPr lang="en-US" sz="2800" b="1" dirty="0"/>
              <a:t> </a:t>
            </a:r>
            <a:r>
              <a:rPr lang="en-US" sz="2800" b="1" dirty="0" err="1"/>
              <a:t>organizacia</a:t>
            </a:r>
            <a:r>
              <a:rPr lang="en-US" sz="2800" b="1" dirty="0"/>
              <a:t> </a:t>
            </a:r>
            <a:r>
              <a:rPr lang="en-US" sz="2800" b="1" dirty="0" err="1"/>
              <a:t>slovenskych</a:t>
            </a:r>
            <a:r>
              <a:rPr lang="en-US" sz="2800" b="1" dirty="0"/>
              <a:t> </a:t>
            </a:r>
            <a:r>
              <a:rPr lang="en-US" sz="2800" b="1" dirty="0" err="1"/>
              <a:t>žien</a:t>
            </a:r>
            <a:r>
              <a:rPr lang="en-US" sz="2800" b="1" dirty="0"/>
              <a:t> </a:t>
            </a:r>
            <a:r>
              <a:rPr lang="uk-UA" sz="2800" b="1" dirty="0"/>
              <a:t>«</a:t>
            </a:r>
            <a:r>
              <a:rPr lang="en-US" sz="2800" b="1" dirty="0" err="1"/>
              <a:t>Dôvera</a:t>
            </a:r>
            <a:r>
              <a:rPr lang="uk-UA" sz="2800" b="1" dirty="0"/>
              <a:t>»</a:t>
            </a:r>
            <a:endParaRPr lang="en-US" sz="2800" b="1" dirty="0"/>
          </a:p>
          <a:p>
            <a:r>
              <a:rPr lang="en-US" dirty="0"/>
              <a:t> 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endParaRPr lang="en-US" sz="27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1026" name="Picture 2" descr="Logo zobrazuje dve fialové ruky umiestnené oproti sebe v štvorcovom ráme, pričom ich dlane sú otočené smerom k sebe. Dizajn symbolizuje pomoc, podporu alebo spoluprácu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951" y="8548309"/>
            <a:ext cx="1534288" cy="154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kupina ľudí stojí v interiéri miestnosti s sivými stenami a drevenou podlahou. Na stene sú nalepené červené srdcia a rôzne plagáty, vrátane viditeľných nápisov „SOS Detské Mestečko“ a „Karpatská nadácia“. V pozadí je televízor, stôl s predmetmi a okno prepúšťajúce denné svetlo. Ľudia sú oblečení v zimnom alebo jesennom oblečení, niektorí majú svetre a čiapky. Miestnosť pôsobí ako komunitné alebo vzdelávacie centrum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410" y="8312826"/>
            <a:ext cx="2371081" cy="177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602674"/>
            <a:ext cx="15657396" cy="130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9"/>
              </a:lnSpc>
              <a:spcBef>
                <a:spcPct val="0"/>
              </a:spcBef>
            </a:pP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Matica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slovenská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zohrala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zohráva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nezastupiteľnú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úlohu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procese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revitalizácie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slovenskej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komunity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sk-SK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7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Ukrajine</a:t>
            </a:r>
            <a:r>
              <a:rPr lang="en-US" sz="377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77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9656" y="4899614"/>
            <a:ext cx="9719737" cy="290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1"/>
              </a:lnSpc>
              <a:spcBef>
                <a:spcPct val="0"/>
              </a:spcBef>
            </a:pPr>
            <a:r>
              <a:rPr lang="en-US" sz="3308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Činnosť</a:t>
            </a:r>
            <a:r>
              <a:rPr lang="en-US" sz="3308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MS v </a:t>
            </a:r>
            <a:r>
              <a:rPr lang="en-US" sz="3308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Ukrajine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uplynulé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obdobie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bola </a:t>
            </a:r>
            <a:r>
              <a:rPr lang="en-US" sz="330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zameraná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rozvoj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slovenského</a:t>
            </a:r>
            <a:r>
              <a:rPr lang="en-US" sz="330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školstva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kultúry</a:t>
            </a:r>
            <a:r>
              <a:rPr lang="en-US" sz="330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obrodenie</a:t>
            </a:r>
            <a:r>
              <a:rPr lang="en-US" sz="330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tradícií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08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prehĺbenie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národnostného</a:t>
            </a:r>
            <a:r>
              <a:rPr lang="en-US" sz="330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cítenia</a:t>
            </a:r>
            <a:r>
              <a:rPr lang="en-US" sz="330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povedomia</a:t>
            </a:r>
            <a:r>
              <a:rPr lang="en-US" sz="3308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duchovné</a:t>
            </a:r>
            <a:r>
              <a:rPr lang="en-US" sz="330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08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povznesenie</a:t>
            </a:r>
            <a:r>
              <a:rPr lang="en-US" sz="330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7756" y="8361270"/>
            <a:ext cx="13606104" cy="172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8"/>
              </a:lnSpc>
              <a:spcBef>
                <a:spcPct val="0"/>
              </a:spcBef>
            </a:pP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súčasnosti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MS v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Ukrajine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zastrešuje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11 </a:t>
            </a:r>
            <a:r>
              <a:rPr lang="en-US" sz="332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miestnych</a:t>
            </a:r>
            <a:r>
              <a:rPr lang="en-US" sz="332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2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odborov</a:t>
            </a:r>
            <a:r>
              <a:rPr lang="en-US" sz="332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332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má</a:t>
            </a:r>
            <a:r>
              <a:rPr lang="en-US" sz="332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2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okolo</a:t>
            </a:r>
            <a:r>
              <a:rPr lang="en-US" sz="3327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4000 </a:t>
            </a:r>
            <a:r>
              <a:rPr lang="en-US" sz="3327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členov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Obetavá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práca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organizácie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medzi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krajanmi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všetkých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sférach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činnosti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priniesla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viditeľné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2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výsledky</a:t>
            </a:r>
            <a:r>
              <a:rPr lang="en-US" sz="332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7756" y="2827325"/>
            <a:ext cx="957684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Začala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pôsobiť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Podkarpatskej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Rus</a:t>
            </a:r>
            <a:r>
              <a:rPr lang="sk-SK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1919 r.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sk-SK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Znovuzaložená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Ukra</a:t>
            </a:r>
            <a:r>
              <a:rPr lang="sk-SK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ine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25</a:t>
            </a:r>
            <a:r>
              <a:rPr lang="sk-SK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janu</a:t>
            </a:r>
            <a:r>
              <a:rPr lang="sk-SK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á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1992 r.</a:t>
            </a:r>
            <a:endParaRPr lang="sk-SK" sz="33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4759"/>
              </a:lnSpc>
              <a:spcBef>
                <a:spcPct val="0"/>
              </a:spcBef>
            </a:pPr>
            <a:endParaRPr lang="sk-SK" sz="33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4759"/>
              </a:lnSpc>
              <a:spcBef>
                <a:spcPct val="0"/>
              </a:spcBef>
            </a:pPr>
            <a:endParaRPr lang="en-US" sz="33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7" name="Рисунок 6" descr="Ilustrácia zobrazujúca slovenské ľudové motívy a tradície. Na obrázku sú postavy v krojoch – jedna číta knihu, ďalšia stojí s rukami zopnutými, a dvojica tancuje v tradičnom odeve. Okolo nich sú symbolické prvky: dve budovy pripomínajúce kostol a dedinskú školu, hudobné nástroje (husle a fujara), slovenský štátny znak s dvojkrížom na červenom pozadí, slnko a kvetinový motív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2499314"/>
            <a:ext cx="6360563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otografia zobrazuje historickú budovu s tehlovými detailmi a oblúkovými oknami, obklopenú vysokými stromami. Pred budovou je kovový plot s bránou a kamenný chodník vedúci k vstupu. Budova má viacero poschodí a dekoratívne architektonické prvky. Na pravej strane je viditeľná upravená záhrada, v pozadí jasná modrá obloha."/>
          <p:cNvSpPr/>
          <p:nvPr/>
        </p:nvSpPr>
        <p:spPr>
          <a:xfrm>
            <a:off x="11966923" y="4219598"/>
            <a:ext cx="5074996" cy="3718907"/>
          </a:xfrm>
          <a:custGeom>
            <a:avLst/>
            <a:gdLst/>
            <a:ahLst/>
            <a:cxnLst/>
            <a:rect l="l" t="t" r="r" b="b"/>
            <a:pathLst>
              <a:path w="6217996" h="4139605">
                <a:moveTo>
                  <a:pt x="0" y="0"/>
                </a:moveTo>
                <a:lnTo>
                  <a:pt x="6217996" y="0"/>
                </a:lnTo>
                <a:lnTo>
                  <a:pt x="6217996" y="4139605"/>
                </a:lnTo>
                <a:lnTo>
                  <a:pt x="0" y="4139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 descr="Na fotografii sú dve vlajky zavesené na držiakoch na tehlovej fasáde budovy pod oknom. Vľavo je ukrajinská vlajka v modro-žltej farbe, vpravo slovenská vlajka s trojfarebným pruhom (biela, modrá, červená) a štátnym znakom. V pozadí je viditeľné okno s vertikálnymi žalúziami a časť stromu na pravej strane."/>
          <p:cNvSpPr/>
          <p:nvPr/>
        </p:nvSpPr>
        <p:spPr>
          <a:xfrm>
            <a:off x="16002000" y="8011890"/>
            <a:ext cx="1775038" cy="2222348"/>
          </a:xfrm>
          <a:custGeom>
            <a:avLst/>
            <a:gdLst/>
            <a:ahLst/>
            <a:cxnLst/>
            <a:rect l="l" t="t" r="r" b="b"/>
            <a:pathLst>
              <a:path w="1775038" h="2222348">
                <a:moveTo>
                  <a:pt x="0" y="0"/>
                </a:moveTo>
                <a:lnTo>
                  <a:pt x="1775038" y="0"/>
                </a:lnTo>
                <a:lnTo>
                  <a:pt x="1775038" y="2222348"/>
                </a:lnTo>
                <a:lnTo>
                  <a:pt x="0" y="2222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 descr="Pred budovou z tehlového muriva sa koná slávnostné podujatie. Nad vstupnými dverami je oblúk z balónov v modrej, žltej, bielej a červenej farbe. Pred dverami stojí skupina ľudí v slávnostnom oblečení, vrátane osôb v čiernych rúchach s náboženskými insígniami. Na pravej strane sú ďalší účastníci, vrátane detí v školských uniformách a osoby držiacej kyticu."/>
          <p:cNvSpPr/>
          <p:nvPr/>
        </p:nvSpPr>
        <p:spPr>
          <a:xfrm>
            <a:off x="9906000" y="287613"/>
            <a:ext cx="5154085" cy="3865564"/>
          </a:xfrm>
          <a:custGeom>
            <a:avLst/>
            <a:gdLst/>
            <a:ahLst/>
            <a:cxnLst/>
            <a:rect l="l" t="t" r="r" b="b"/>
            <a:pathLst>
              <a:path w="5154085" h="3865564">
                <a:moveTo>
                  <a:pt x="0" y="0"/>
                </a:moveTo>
                <a:lnTo>
                  <a:pt x="5154085" y="0"/>
                </a:lnTo>
                <a:lnTo>
                  <a:pt x="5154085" y="3865564"/>
                </a:lnTo>
                <a:lnTo>
                  <a:pt x="0" y="3865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399323" y="221192"/>
            <a:ext cx="9681937" cy="410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endParaRPr dirty="0"/>
          </a:p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svojho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vzniku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MS v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Ukrajine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venovala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prioritnú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pozornosť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národnostnému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školstvu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V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súčasnosti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mnohých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slovenských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lokalitách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slovenský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jazyk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vyučuje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fakultatívne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alebo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ako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nepovinný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predmet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640"/>
              </a:lnSpc>
              <a:spcBef>
                <a:spcPct val="0"/>
              </a:spcBef>
            </a:pPr>
            <a:endParaRPr lang="en-US" sz="26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roku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1996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Matica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Slovenská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Ukrajine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iniciovala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otvorenie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školy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so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slovenským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vyučovacím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jazykom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Užhorode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9323" y="4552511"/>
            <a:ext cx="9643161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Matica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slovenská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Ukrajine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vypracovala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koncepčný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projekt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tejto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školy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ktorá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by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umožnila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všetkým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záujemcom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učiť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slovenský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jazyk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literatúru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slovenské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reálie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atď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Od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roku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1997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škola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úspešne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rozvíjala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9935" y="6695773"/>
            <a:ext cx="9681937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8"/>
              </a:lnSpc>
              <a:spcBef>
                <a:spcPct val="0"/>
              </a:spcBef>
            </a:pPr>
            <a:r>
              <a:rPr lang="en-US" sz="255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</a:t>
            </a:r>
            <a:r>
              <a:rPr lang="en-US" sz="2556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septembra</a:t>
            </a:r>
            <a:r>
              <a:rPr lang="en-US" sz="255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2011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škola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so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slovenským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vyučovacím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jazykom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bola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presťahovaná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novej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budovy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sk-SK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Budova školy 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bola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postavená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ešte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556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roku</a:t>
            </a:r>
            <a:r>
              <a:rPr lang="en-US" sz="25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1904.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9323" y="8826501"/>
            <a:ext cx="13499306" cy="86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Pracujú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k-SK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tam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učitelia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zo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Slovenska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ktorých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vyslalo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Ministerstvo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školstva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Slovenskej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republiky</a:t>
            </a:r>
            <a:r>
              <a:rPr lang="en-US" sz="25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Rovná rada čiernych stoličiek je umiestnená pri stene v miestnosti s drevenou podlahou. Nad stoličkami visí sedem rámovaných obrazov zobrazujúcich prírodné scenérie, prevažne lesy, rieky a hory. Na oboch stranách sú rohové stoly z dreva, pričom na ľavom stole je viditeľný malý predmet, pravdepodobne router alebo elektronické zariadenie. Miestnosť pôsobí ako čakáreň alebo galéria s jednoduchým, čistým usporiadaním."/>
          <p:cNvSpPr/>
          <p:nvPr/>
        </p:nvSpPr>
        <p:spPr>
          <a:xfrm>
            <a:off x="10434972" y="6591300"/>
            <a:ext cx="6921717" cy="3186492"/>
          </a:xfrm>
          <a:custGeom>
            <a:avLst/>
            <a:gdLst/>
            <a:ahLst/>
            <a:cxnLst/>
            <a:rect l="l" t="t" r="r" b="b"/>
            <a:pathLst>
              <a:path w="6921717" h="3186492">
                <a:moveTo>
                  <a:pt x="0" y="0"/>
                </a:moveTo>
                <a:lnTo>
                  <a:pt x="6921716" y="0"/>
                </a:lnTo>
                <a:lnTo>
                  <a:pt x="6921716" y="3186492"/>
                </a:lnTo>
                <a:lnTo>
                  <a:pt x="0" y="3186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6" r="-1726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434053" y="386110"/>
            <a:ext cx="1739674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roku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2011</a:t>
            </a:r>
            <a:r>
              <a:rPr lang="uk-UA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k-SK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bolo 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tejto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budove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slávnostne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otvorené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aj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Centrum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slovenskej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kultúry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ktoré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sk-SK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predstavuje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400" dirty="0" err="1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vyjadrenie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slovenského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národného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života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Zakarpatsku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060331"/>
            <a:ext cx="8999271" cy="6391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Slovenské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kultúrne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centrum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zaberá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samostatné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krídlo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budovy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Okrem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administratívnych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priestorov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nachádza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priestranná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konferenčná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sála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knižnica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archív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Slovenské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kultúrne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centrum „Matica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Slovenská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 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organizuje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výstavy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ukrajinských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aj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zahraničných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umelcov</a:t>
            </a:r>
            <a:r>
              <a:rPr lang="en-US" sz="2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Počas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celej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existencie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výstavnej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siene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organizácia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usporiadala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viac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ako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kolektívnych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individuálnych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tradičných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výstav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Steny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Slovenského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kultúrneho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centra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pripomínajú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obrazy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sochy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rôznych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období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tvorby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umelcov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ako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Volodymyr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Mykyta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Mykola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Dufynets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Michael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Peyter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Vladyslav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Ganzel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Vasyl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Sochka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Serhiy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Biba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Hanna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Landovská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Vladyslav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Buchyna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mnoho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ďalších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zakarpatských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umelcov</a:t>
            </a:r>
            <a:r>
              <a:rPr lang="en-US" sz="26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pic>
        <p:nvPicPr>
          <p:cNvPr id="6" name="Рисунок 5" descr="Skupina ľudí stojí vonku na nádvorí pred budovou z tehlového muriva s veľkými oblúkovými oknami. V popredí osoba hovorí do mikrofónu, zatiaľ čo ostatní stoja v rade, oblečení prevažne v oblekoch a formálnom oblečení. Za nimi sú umiestnené tri vlajky na stojanoch – slovenská vlajka a ďalšie dve vlajky. Na zemi je dekoratívna dlažba a vedľa skupiny je stôl s dokumentmi. Scéna pôsobí ako oficiálne alebo slávnostné podujatie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831" y="3282350"/>
            <a:ext cx="4157815" cy="3122629"/>
          </a:xfrm>
          <a:prstGeom prst="rect">
            <a:avLst/>
          </a:prstGeom>
        </p:spPr>
      </p:pic>
      <p:sp>
        <p:nvSpPr>
          <p:cNvPr id="7" name="Freeform 3" descr="Fotografia zachytáva slávnostné otvorenie Centra slovenskej kultúry v Užhorode. Niekoľko osôb v oblekoch stojí pred tehlovým stĺpom a pripravuje sa na prestrihnutie pásky. V rukách držia nožnice a stužku v slovenských farbách. V pozadí sú stromy, budova so šikmou strechou a časť slovenskej vlajky. Na pravej strane obrázka je vytlačený text: „Slávnostné otvorenie Centra slovenskej kultúry v Užhorode“."/>
          <p:cNvSpPr/>
          <p:nvPr/>
        </p:nvSpPr>
        <p:spPr>
          <a:xfrm>
            <a:off x="10668000" y="2060331"/>
            <a:ext cx="4119227" cy="2340219"/>
          </a:xfrm>
          <a:custGeom>
            <a:avLst/>
            <a:gdLst/>
            <a:ahLst/>
            <a:cxnLst/>
            <a:rect l="l" t="t" r="r" b="b"/>
            <a:pathLst>
              <a:path w="6921717" h="4057856">
                <a:moveTo>
                  <a:pt x="0" y="0"/>
                </a:moveTo>
                <a:lnTo>
                  <a:pt x="6921716" y="0"/>
                </a:lnTo>
                <a:lnTo>
                  <a:pt x="6921716" y="4057856"/>
                </a:lnTo>
                <a:lnTo>
                  <a:pt x="0" y="4057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otografia zobrazuje učebňu alebo knižnicu, kde skupina ľudí sedí pri dlhých stoloch a sleduje výklad. Vpredu pri tabuli stojí osoba, ktorá píše alebo vysvetľuje, zatiaľ čo ostatní si robia poznámky. Na stene je nástenka s fotografiami a plagátmi, v strede miestnosti sú zelené rastliny."/>
          <p:cNvSpPr/>
          <p:nvPr/>
        </p:nvSpPr>
        <p:spPr>
          <a:xfrm rot="314527">
            <a:off x="2223206" y="2503292"/>
            <a:ext cx="7009401" cy="5280415"/>
          </a:xfrm>
          <a:custGeom>
            <a:avLst/>
            <a:gdLst/>
            <a:ahLst/>
            <a:cxnLst/>
            <a:rect l="l" t="t" r="r" b="b"/>
            <a:pathLst>
              <a:path w="7009401" h="5280415">
                <a:moveTo>
                  <a:pt x="0" y="0"/>
                </a:moveTo>
                <a:lnTo>
                  <a:pt x="7009401" y="0"/>
                </a:lnTo>
                <a:lnTo>
                  <a:pt x="7009401" y="5280416"/>
                </a:lnTo>
                <a:lnTo>
                  <a:pt x="0" y="52804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 descr="Skupina ľudí stojí v miestnosti na koberci a drží v rukách certifikáty alebo diplomy. V pozadí je stena ozdobená farebnými papierovými kvetmi, plochá obrazovka zavesená na stene a vedľa nej stoja dve vlajky na stojanoch. Podlaha je drevená a miestnosť pôsobí ako učebňa alebo spoločenská miestnosť."/>
          <p:cNvSpPr/>
          <p:nvPr/>
        </p:nvSpPr>
        <p:spPr>
          <a:xfrm rot="-483392">
            <a:off x="11083009" y="2443386"/>
            <a:ext cx="3925592" cy="5234123"/>
          </a:xfrm>
          <a:custGeom>
            <a:avLst/>
            <a:gdLst/>
            <a:ahLst/>
            <a:cxnLst/>
            <a:rect l="l" t="t" r="r" b="b"/>
            <a:pathLst>
              <a:path w="3925592" h="5234123">
                <a:moveTo>
                  <a:pt x="0" y="0"/>
                </a:moveTo>
                <a:lnTo>
                  <a:pt x="3925592" y="0"/>
                </a:lnTo>
                <a:lnTo>
                  <a:pt x="3925592" y="5234122"/>
                </a:lnTo>
                <a:lnTo>
                  <a:pt x="0" y="5234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TextBox 4"/>
          <p:cNvSpPr txBox="1"/>
          <p:nvPr/>
        </p:nvSpPr>
        <p:spPr>
          <a:xfrm>
            <a:off x="1996643" y="571378"/>
            <a:ext cx="1488068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Centrum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</a:t>
            </a:r>
            <a:r>
              <a:rPr lang="sk-SK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ej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kultúr</a:t>
            </a:r>
            <a:r>
              <a:rPr lang="sk-SK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y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Užhorode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ponúka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kurzy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slovenského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jazyka</a:t>
            </a:r>
            <a:endParaRPr lang="en-US" sz="33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5540" y="8652510"/>
            <a:ext cx="17962460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Zakarpatskí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Slováci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vnímajú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jazyk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nielen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ako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zdedenú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tradíciu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ale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ako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výraz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vzťahu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vlastnému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národu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ako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prostriedok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šírenie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kultúrnych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hodnôt</a:t>
            </a:r>
            <a:r>
              <a:rPr lang="en-US" sz="3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66512" y="462178"/>
            <a:ext cx="7098966" cy="7414064"/>
          </a:xfrm>
          <a:custGeom>
            <a:avLst/>
            <a:gdLst/>
            <a:ahLst/>
            <a:cxnLst/>
            <a:rect l="l" t="t" r="r" b="b"/>
            <a:pathLst>
              <a:path w="7098966" h="7414064">
                <a:moveTo>
                  <a:pt x="0" y="0"/>
                </a:moveTo>
                <a:lnTo>
                  <a:pt x="7098966" y="0"/>
                </a:lnTo>
                <a:lnTo>
                  <a:pt x="7098966" y="7414063"/>
                </a:lnTo>
                <a:lnTo>
                  <a:pt x="0" y="74140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9423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98847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8270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5790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05214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4637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04061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10634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60057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9481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8904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65478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714901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 descr="Na fotografii prebieha rozhovor pred budovou s tehlovým stĺpom a kovovým plotom v pozadí. Osoba v bielej košeli drží mikrofón s zelenou penovou krytkou smerom k osobe v obleku, ktorá drží červenú knihu. Vedľa stojí kameraman s videokamerou na statíve, snímajúc scénu. V pozadí je niekoľko ďalších ľudí a stromy, čo naznačuje, že ide o verejné alebo mediálne podujatie"/>
          <p:cNvSpPr/>
          <p:nvPr/>
        </p:nvSpPr>
        <p:spPr>
          <a:xfrm>
            <a:off x="9564321" y="2982094"/>
            <a:ext cx="5365709" cy="4112853"/>
          </a:xfrm>
          <a:custGeom>
            <a:avLst/>
            <a:gdLst/>
            <a:ahLst/>
            <a:cxnLst/>
            <a:rect l="l" t="t" r="r" b="b"/>
            <a:pathLst>
              <a:path w="5365709" h="4112853">
                <a:moveTo>
                  <a:pt x="0" y="0"/>
                </a:moveTo>
                <a:lnTo>
                  <a:pt x="5365709" y="0"/>
                </a:lnTo>
                <a:lnTo>
                  <a:pt x="5365709" y="4112852"/>
                </a:lnTo>
                <a:lnTo>
                  <a:pt x="0" y="4112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56" r="-26643" b="-4221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Freeform 18" descr="text: Rozhovor s ministrom školstva SR Dušanom Čaplovičom - vedúca redakcie slovenského vysielania Zakarpatskej štátnej televíznej a rozhlasovej spoločnosti Gabika Brovdiová, podpredsedníčka MS v Ukrajine"/>
          <p:cNvSpPr/>
          <p:nvPr/>
        </p:nvSpPr>
        <p:spPr>
          <a:xfrm>
            <a:off x="16403726" y="2577355"/>
            <a:ext cx="1559750" cy="4922329"/>
          </a:xfrm>
          <a:custGeom>
            <a:avLst/>
            <a:gdLst/>
            <a:ahLst/>
            <a:cxnLst/>
            <a:rect l="l" t="t" r="r" b="b"/>
            <a:pathLst>
              <a:path w="1559750" h="4922329">
                <a:moveTo>
                  <a:pt x="0" y="0"/>
                </a:moveTo>
                <a:lnTo>
                  <a:pt x="1559750" y="0"/>
                </a:lnTo>
                <a:lnTo>
                  <a:pt x="1559750" y="4922328"/>
                </a:lnTo>
                <a:lnTo>
                  <a:pt x="0" y="4922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9" name="TextBox 19"/>
          <p:cNvSpPr txBox="1"/>
          <p:nvPr/>
        </p:nvSpPr>
        <p:spPr>
          <a:xfrm>
            <a:off x="870564" y="1562100"/>
            <a:ext cx="8395948" cy="692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roku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1996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začal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regionálny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rozhlas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televízia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iniciatívy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Matice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Slovenskej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vytvárať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programy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slovenskom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jazyku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tiež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prispelo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oživeniu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kultúry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zachovaniu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jazyka</a:t>
            </a: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Dlho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verejnoprávnom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televíznom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kanáli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„UA: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Zakarpatsko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vysielal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televízny</a:t>
            </a:r>
            <a:r>
              <a:rPr lang="en-US" sz="3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program </a:t>
            </a:r>
            <a:r>
              <a:rPr lang="en-US" sz="3200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„</a:t>
            </a:r>
            <a:r>
              <a:rPr lang="en-US" sz="3200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Slovenské</a:t>
            </a:r>
            <a:r>
              <a:rPr lang="en-US" sz="3200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pohľady</a:t>
            </a:r>
            <a:r>
              <a:rPr lang="en-US" sz="3200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“.</a:t>
            </a:r>
            <a:r>
              <a:rPr lang="ru-RU" sz="3200" b="1" i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dirty="0"/>
              <a:t>V </a:t>
            </a:r>
            <a:r>
              <a:rPr lang="en-US" sz="3200" dirty="0" err="1"/>
              <a:t>televízii</a:t>
            </a:r>
            <a:r>
              <a:rPr lang="en-US" sz="3200" dirty="0"/>
              <a:t> </a:t>
            </a:r>
            <a:r>
              <a:rPr lang="en-US" sz="3200" dirty="0" err="1"/>
              <a:t>boli</a:t>
            </a:r>
            <a:r>
              <a:rPr lang="en-US" sz="3200" dirty="0"/>
              <a:t> </a:t>
            </a:r>
            <a:r>
              <a:rPr lang="en-US" sz="3200" dirty="0" err="1"/>
              <a:t>aj</a:t>
            </a:r>
            <a:r>
              <a:rPr lang="en-US" sz="3200" dirty="0"/>
              <a:t> </a:t>
            </a:r>
            <a:r>
              <a:rPr lang="en-US" sz="3200" dirty="0" err="1"/>
              <a:t>televízne</a:t>
            </a:r>
            <a:r>
              <a:rPr lang="en-US" sz="3200" dirty="0"/>
              <a:t> program „</a:t>
            </a:r>
            <a:r>
              <a:rPr lang="en-US" sz="3200" dirty="0" err="1"/>
              <a:t>Slovenský</a:t>
            </a:r>
            <a:r>
              <a:rPr lang="en-US" sz="3200" dirty="0"/>
              <a:t> </a:t>
            </a:r>
            <a:r>
              <a:rPr lang="en-US" sz="3200" dirty="0" err="1"/>
              <a:t>kaleidoskop</a:t>
            </a:r>
            <a:r>
              <a:rPr lang="en-US" sz="3200" dirty="0"/>
              <a:t>“  „</a:t>
            </a:r>
            <a:r>
              <a:rPr lang="en-US" sz="3200" dirty="0" err="1"/>
              <a:t>Sprav</a:t>
            </a:r>
            <a:r>
              <a:rPr lang="en-US" sz="3200" dirty="0"/>
              <a:t>. Relax. </a:t>
            </a:r>
            <a:r>
              <a:rPr lang="en-US" sz="3200" dirty="0" err="1"/>
              <a:t>Zábava</a:t>
            </a:r>
            <a:r>
              <a:rPr lang="en-US" sz="3200" dirty="0"/>
              <a:t>“</a:t>
            </a:r>
            <a:r>
              <a:rPr lang="ru-RU" sz="3200" dirty="0"/>
              <a:t>.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ru-RU" sz="3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4480"/>
              </a:lnSpc>
              <a:spcBef>
                <a:spcPct val="0"/>
              </a:spcBef>
            </a:pPr>
            <a:endParaRPr lang="ru-RU" sz="3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70564" y="9124818"/>
            <a:ext cx="1574103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ru-RU" dirty="0"/>
              <a:t>* </a:t>
            </a:r>
            <a:r>
              <a:rPr lang="en-US" dirty="0" err="1"/>
              <a:t>Televízne</a:t>
            </a:r>
            <a:r>
              <a:rPr lang="en-US" dirty="0"/>
              <a:t> </a:t>
            </a:r>
            <a:r>
              <a:rPr lang="en-US" dirty="0" err="1"/>
              <a:t>programy</a:t>
            </a:r>
            <a:r>
              <a:rPr lang="en-US" dirty="0"/>
              <a:t> v </a:t>
            </a:r>
            <a:r>
              <a:rPr lang="en-US" dirty="0" err="1"/>
              <a:t>slovenčine</a:t>
            </a:r>
            <a:r>
              <a:rPr lang="en-US" dirty="0"/>
              <a:t> </a:t>
            </a:r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tiež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od 2022.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dirty="0"/>
              <a:t> </a:t>
            </a:r>
            <a:r>
              <a:rPr lang="en-US" dirty="0" err="1"/>
              <a:t>slovenské</a:t>
            </a:r>
            <a:r>
              <a:rPr lang="en-US" dirty="0"/>
              <a:t> </a:t>
            </a:r>
            <a:r>
              <a:rPr lang="en-US" dirty="0" err="1"/>
              <a:t>správy</a:t>
            </a:r>
            <a:r>
              <a:rPr lang="en-US" dirty="0"/>
              <a:t> v </a:t>
            </a:r>
            <a:r>
              <a:rPr lang="en-US" dirty="0" err="1"/>
              <a:t>rozhlase</a:t>
            </a:r>
            <a:r>
              <a:rPr lang="en-US" dirty="0"/>
              <a:t>.</a:t>
            </a: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6075" y="3485935"/>
            <a:ext cx="15944115" cy="462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Mnohé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jej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jedinečných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projektov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súťaží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festivalov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stali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tradičnými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majú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regionálny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význam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Medzi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najznámejšie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patria 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festival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slovenského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ľudového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umenia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„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Slovenská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veselica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“,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súťaž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slovenských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ľudových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piesní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„</a:t>
            </a:r>
            <a:r>
              <a:rPr lang="sk-SK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Zlatý slávik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regionálna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prehliadka-súťaž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slovenských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ľudových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piesní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), 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„</a:t>
            </a:r>
            <a:r>
              <a:rPr lang="sk-SK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Čaro rozprávky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regionálna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prehliadka-súťaž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recitátorov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</a:t>
            </a:r>
            <a:r>
              <a:rPr lang="sk-SK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ej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próz</a:t>
            </a:r>
            <a:r>
              <a:rPr lang="sk-SK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36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poézie</a:t>
            </a:r>
            <a:r>
              <a:rPr lang="en-US" sz="36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), 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„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Slovenský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Betlehem“</a:t>
            </a:r>
            <a:r>
              <a:rPr lang="sk-SK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sk-SK" sz="3699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prehliadka-súťaž kolied, vinšov a vianočných scénok</a:t>
            </a:r>
            <a:r>
              <a:rPr lang="en-US" sz="3699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.</a:t>
            </a:r>
            <a:r>
              <a:rPr lang="en-US" sz="3699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2566" y="1396078"/>
            <a:ext cx="17463300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Matica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Slovenská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spolupráci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miestnymi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samosprávami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organizuje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Zakarpatsku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množstvo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udalost</a:t>
            </a:r>
            <a:r>
              <a:rPr lang="sk-SK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í</a:t>
            </a:r>
            <a:endParaRPr lang="en-US" sz="36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49423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98847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48270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55790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05214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54637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04061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10634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60057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9481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958904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65478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3" y="0"/>
                </a:lnTo>
                <a:lnTo>
                  <a:pt x="1349423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714901" y="0"/>
            <a:ext cx="1349423" cy="924355"/>
          </a:xfrm>
          <a:custGeom>
            <a:avLst/>
            <a:gdLst/>
            <a:ahLst/>
            <a:cxnLst/>
            <a:rect l="l" t="t" r="r" b="b"/>
            <a:pathLst>
              <a:path w="1349423" h="924355">
                <a:moveTo>
                  <a:pt x="0" y="0"/>
                </a:moveTo>
                <a:lnTo>
                  <a:pt x="1349424" y="0"/>
                </a:lnTo>
                <a:lnTo>
                  <a:pt x="1349424" y="924355"/>
                </a:lnTo>
                <a:lnTo>
                  <a:pt x="0" y="924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18" name="Прямоугольник 17"/>
          <p:cNvSpPr/>
          <p:nvPr/>
        </p:nvSpPr>
        <p:spPr>
          <a:xfrm>
            <a:off x="1349423" y="8801100"/>
            <a:ext cx="16365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*</a:t>
            </a:r>
            <a:r>
              <a:rPr lang="uk-UA" sz="2400" dirty="0" err="1"/>
              <a:t>Akcie</a:t>
            </a:r>
            <a:r>
              <a:rPr lang="uk-UA" sz="2400" dirty="0"/>
              <a:t> </a:t>
            </a:r>
            <a:r>
              <a:rPr lang="uk-UA" sz="2400" dirty="0" err="1"/>
              <a:t>Matice</a:t>
            </a:r>
            <a:r>
              <a:rPr lang="uk-UA" sz="2400" dirty="0"/>
              <a:t> </a:t>
            </a:r>
            <a:r>
              <a:rPr lang="uk-UA" sz="2400" dirty="0" err="1"/>
              <a:t>sa</a:t>
            </a:r>
            <a:r>
              <a:rPr lang="uk-UA" sz="2400" dirty="0"/>
              <a:t> </a:t>
            </a:r>
            <a:r>
              <a:rPr lang="uk-UA" sz="2400" dirty="0" err="1"/>
              <a:t>od</a:t>
            </a:r>
            <a:r>
              <a:rPr lang="uk-UA" sz="2400" dirty="0"/>
              <a:t> </a:t>
            </a:r>
            <a:r>
              <a:rPr lang="uk-UA" sz="2400" dirty="0" err="1"/>
              <a:t>roku</a:t>
            </a:r>
            <a:r>
              <a:rPr lang="uk-UA" sz="2400" dirty="0"/>
              <a:t> 2020 </a:t>
            </a:r>
            <a:r>
              <a:rPr lang="uk-UA" sz="2400" dirty="0" err="1"/>
              <a:t>nerovia</a:t>
            </a:r>
            <a:r>
              <a:rPr lang="uk-UA" sz="2400" dirty="0"/>
              <a:t> </a:t>
            </a:r>
            <a:r>
              <a:rPr lang="en-US" sz="2400" dirty="0" err="1"/>
              <a:t>kvôli</a:t>
            </a:r>
            <a:r>
              <a:rPr lang="en-US" sz="2400" dirty="0"/>
              <a:t> </a:t>
            </a:r>
            <a:r>
              <a:rPr lang="en-US" sz="2400" dirty="0" err="1"/>
              <a:t>epidémii</a:t>
            </a:r>
            <a:r>
              <a:rPr lang="en-US" sz="2400" dirty="0"/>
              <a:t> Covid-19</a:t>
            </a:r>
            <a:r>
              <a:rPr lang="uk-UA" sz="2400" dirty="0"/>
              <a:t>. </a:t>
            </a:r>
            <a:r>
              <a:rPr lang="uk-UA" sz="2400" dirty="0" err="1"/>
              <a:t>Od</a:t>
            </a:r>
            <a:r>
              <a:rPr lang="uk-UA" sz="2400" dirty="0"/>
              <a:t> </a:t>
            </a:r>
            <a:r>
              <a:rPr lang="uk-UA" sz="2400" dirty="0" err="1"/>
              <a:t>roku</a:t>
            </a:r>
            <a:r>
              <a:rPr lang="uk-UA" sz="2400" dirty="0"/>
              <a:t> 2024 </a:t>
            </a:r>
            <a:r>
              <a:rPr lang="uk-UA" sz="2400" dirty="0" err="1"/>
              <a:t>sa</a:t>
            </a:r>
            <a:r>
              <a:rPr lang="uk-UA" sz="2400" dirty="0"/>
              <a:t> </a:t>
            </a:r>
            <a:r>
              <a:rPr lang="uk-UA" sz="2400" dirty="0" err="1"/>
              <a:t>podarilo</a:t>
            </a:r>
            <a:r>
              <a:rPr lang="uk-UA" sz="2400" dirty="0"/>
              <a:t> </a:t>
            </a:r>
            <a:r>
              <a:rPr lang="uk-UA" sz="2400" dirty="0" err="1"/>
              <a:t>obnoviť</a:t>
            </a:r>
            <a:r>
              <a:rPr lang="uk-UA" sz="2400" dirty="0"/>
              <a:t> </a:t>
            </a:r>
            <a:r>
              <a:rPr lang="uk-UA" sz="2400" dirty="0" err="1"/>
              <a:t>len</a:t>
            </a:r>
            <a:r>
              <a:rPr lang="uk-UA" sz="2400" dirty="0"/>
              <a:t> </a:t>
            </a:r>
            <a:r>
              <a:rPr lang="uk-UA" sz="2400" b="1" dirty="0" err="1"/>
              <a:t>Čaro</a:t>
            </a:r>
            <a:r>
              <a:rPr lang="uk-UA" sz="2400" b="1" dirty="0"/>
              <a:t> </a:t>
            </a:r>
            <a:r>
              <a:rPr lang="uk-UA" sz="2400" b="1" dirty="0" err="1"/>
              <a:t>rozprávky</a:t>
            </a:r>
            <a:r>
              <a:rPr lang="uk-UA" sz="2400" b="1" dirty="0"/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105400" y="330390"/>
            <a:ext cx="8537853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Folklórny</a:t>
            </a:r>
            <a:r>
              <a:rPr lang="en-US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festival </a:t>
            </a:r>
            <a:r>
              <a:rPr lang="sk-SK" sz="36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Slovenská veselica</a:t>
            </a:r>
            <a:endParaRPr lang="en-US" sz="36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3400" y="6819900"/>
            <a:ext cx="17202868" cy="284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Folklórne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kolektívy</a:t>
            </a:r>
            <a:endParaRPr lang="en-US" sz="23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220"/>
              </a:lnSpc>
              <a:spcBef>
                <a:spcPct val="0"/>
              </a:spcBef>
            </a:pPr>
            <a:endParaRPr lang="en-US" sz="23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oblasti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rozvoja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slovenskej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kultúry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bol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od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roku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1992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zaznamenaný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citeľný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pokrok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Vo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väčšine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slovenských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lokalít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zakladali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folklórne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súbory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chrámové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zbory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Slovenka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 - 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pôsobiaci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detskej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umeleckej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škole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 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dedine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Sere</a:t>
            </a:r>
            <a:r>
              <a:rPr lang="sk-SK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</a:t>
            </a:r>
            <a:r>
              <a:rPr lang="sk-SK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(dnes neaktívny)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Známe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sú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aj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súbory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uk-UA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Liptáci</a:t>
            </a:r>
            <a:r>
              <a:rPr lang="uk-UA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»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Veľkého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Berezného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tanečný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súbor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uk-UA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«</a:t>
            </a:r>
            <a:r>
              <a:rPr lang="sk-SK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Turianska</a:t>
            </a:r>
            <a:r>
              <a:rPr lang="sk-SK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dolina</a:t>
            </a:r>
            <a:r>
              <a:rPr lang="uk-UA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»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Tur</a:t>
            </a:r>
            <a:r>
              <a:rPr lang="sk-SK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ej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Remet</a:t>
            </a:r>
            <a:r>
              <a:rPr lang="sk-SK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y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uk-UA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Beťári</a:t>
            </a:r>
            <a:r>
              <a:rPr lang="uk-UA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»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zo Sto</a:t>
            </a:r>
            <a:r>
              <a:rPr lang="sk-SK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rožnic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uk-UA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en-US" sz="23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Ružička</a:t>
            </a:r>
            <a:r>
              <a:rPr lang="uk-UA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»</a:t>
            </a:r>
            <a:r>
              <a:rPr lang="en-US" sz="23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Užhorodu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iné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Súbory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zúčastňujú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oblastných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festivaloch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Slovensku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sú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aj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pravidelnými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účastníkmi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oblastnej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slávnosti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slovenského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ľudového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umenia</a:t>
            </a:r>
            <a:r>
              <a:rPr lang="en-US" sz="23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pic>
        <p:nvPicPr>
          <p:cNvPr id="5" name="Рисунок 4" descr="Na fotografii je skupina tanečníkov oblečených v tradičných slovenských krojoch, ktorí vystupujú na javisku. V pozadí sú zavesené dve vlajky – ukrajinská vlajka naľavo a slovenská vlajka napravo. Medzi nimi je kruhový znak s nápisom „Slovenská veselica“. Pred javiskom je veľká kvetinová dekorácia s ružovými a bielymi kvetmi. Na javisku sú viditeľné mikrofóny a reproduktory, čo naznačuje, že ide o kultúrne podujatie alebo folklórny festival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2512439"/>
            <a:ext cx="5999086" cy="3886200"/>
          </a:xfrm>
          <a:prstGeom prst="rect">
            <a:avLst/>
          </a:prstGeom>
        </p:spPr>
      </p:pic>
      <p:pic>
        <p:nvPicPr>
          <p:cNvPr id="6" name="Рисунок 5" descr="Skupina ľudí pochoduje po ulici počas kultúrneho podujatia alebo folklórneho sprievodu. V popredí sú dve osoby v tradičných slovenských krojoch, jedna nesie tabuľu s nápisom „JAKUBOVANY“ a druhá drží veľkú slovenskú vlajku s dvojkrížom na trojvrší. Za nimi kráčajú hudobníci hrajúci na husliach a akordeóne, tiež oblečení v krojoch. V pozadí sú ďalší účastníci sprievodu a stromy lemujúce cestu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485900"/>
            <a:ext cx="6400800" cy="43076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E013E43E82A443B58191B40C649420" ma:contentTypeVersion="15" ma:contentTypeDescription="Umožňuje vytvoriť nový dokument." ma:contentTypeScope="" ma:versionID="1b1ffd8e696b8fb7fcba7f572b7f0a6f">
  <xsd:schema xmlns:xsd="http://www.w3.org/2001/XMLSchema" xmlns:xs="http://www.w3.org/2001/XMLSchema" xmlns:p="http://schemas.microsoft.com/office/2006/metadata/properties" xmlns:ns2="7acf32de-ce99-4715-9b70-b0fe3d623d8c" xmlns:ns3="50fb61df-dc2a-41e7-b905-d9f0d2572401" targetNamespace="http://schemas.microsoft.com/office/2006/metadata/properties" ma:root="true" ma:fieldsID="a5748b605d5178e7217c27ab8e67cf9f" ns2:_="" ns3:_="">
    <xsd:import namespace="7acf32de-ce99-4715-9b70-b0fe3d623d8c"/>
    <xsd:import namespace="50fb61df-dc2a-41e7-b905-d9f0d2572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f32de-ce99-4715-9b70-b0fe3d623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a" ma:readOnly="false" ma:fieldId="{5cf76f15-5ced-4ddc-b409-7134ff3c332f}" ma:taxonomyMulti="true" ma:sspId="3e489cff-7f36-47b2-aea3-388ec90836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b61df-dc2a-41e7-b905-d9f0d257240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80abad2-a49b-4647-8376-9fbf8da2ce99}" ma:internalName="TaxCatchAll" ma:showField="CatchAllData" ma:web="50fb61df-dc2a-41e7-b905-d9f0d2572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cf32de-ce99-4715-9b70-b0fe3d623d8c">
      <Terms xmlns="http://schemas.microsoft.com/office/infopath/2007/PartnerControls"/>
    </lcf76f155ced4ddcb4097134ff3c332f>
    <TaxCatchAll xmlns="50fb61df-dc2a-41e7-b905-d9f0d2572401" xsi:nil="true"/>
  </documentManagement>
</p:properties>
</file>

<file path=customXml/itemProps1.xml><?xml version="1.0" encoding="utf-8"?>
<ds:datastoreItem xmlns:ds="http://schemas.openxmlformats.org/officeDocument/2006/customXml" ds:itemID="{36631FD8-CD71-4AF0-AE92-89E3E288D1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f32de-ce99-4715-9b70-b0fe3d623d8c"/>
    <ds:schemaRef ds:uri="50fb61df-dc2a-41e7-b905-d9f0d25724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F8808E-BC4B-47CC-97D3-B70FB5EC2B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5C14F9-414A-4FEF-A353-E49A2C748ACC}">
  <ds:schemaRefs>
    <ds:schemaRef ds:uri="http://schemas.microsoft.com/office/2006/documentManagement/types"/>
    <ds:schemaRef ds:uri="7acf32de-ce99-4715-9b70-b0fe3d623d8c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50fb61df-dc2a-41e7-b905-d9f0d257240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1002</Words>
  <Application>Microsoft Office PowerPoint</Application>
  <PresentationFormat>Vlastná</PresentationFormat>
  <Paragraphs>66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5" baseType="lpstr">
      <vt:lpstr>Open Sans Bold Italics</vt:lpstr>
      <vt:lpstr>Open Sans Bold</vt:lpstr>
      <vt:lpstr>Open Sans Italics</vt:lpstr>
      <vt:lpstr>Times New Roman</vt:lpstr>
      <vt:lpstr>Arial</vt:lpstr>
      <vt:lpstr>Canva Sans</vt:lpstr>
      <vt:lpstr>Open Sans</vt:lpstr>
      <vt:lpstr>Calibri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Matica slovenská ako centrum pre oživenie a zachovanie kultúrnych tradícií Slovákov na Zakarpatsku: história a súčasnosť</dc:title>
  <dc:creator>Nsatalia</dc:creator>
  <cp:keywords>genealógia, Zakarpatsko, Matica </cp:keywords>
  <cp:lastModifiedBy>Stážisti</cp:lastModifiedBy>
  <cp:revision>37</cp:revision>
  <dcterms:created xsi:type="dcterms:W3CDTF">2006-08-16T00:00:00Z</dcterms:created>
  <dcterms:modified xsi:type="dcterms:W3CDTF">2025-11-13T11:05:41Z</dcterms:modified>
  <dc:identifier>DAGzJlliYC8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0x0101009EE013E43E82A443B58191B40C649420</vt:lpwstr>
  </property>
  <property fmtid="{D5CDD505-2E9C-101B-9397-08002B2CF9AE}" pid="3" name="MediaServiceImageTags">
    <vt:lpwstr/>
  </property>
</Properties>
</file>