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8"/>
  </p:notesMasterIdLst>
  <p:sldIdLst>
    <p:sldId id="256" r:id="rId5"/>
    <p:sldId id="266" r:id="rId6"/>
    <p:sldId id="268" r:id="rId7"/>
    <p:sldId id="257" r:id="rId8"/>
    <p:sldId id="267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864C60-6653-436A-9170-35FC6D773F92}" v="2" dt="2025-11-11T10:09:10.0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14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ážisti" userId="6c3dd6a6-2efb-4d77-87e3-0808df15d025" providerId="ADAL" clId="{5705E858-399F-43E2-9340-287617AEF6D7}"/>
    <pc:docChg chg="modSld">
      <pc:chgData name="Stážisti" userId="6c3dd6a6-2efb-4d77-87e3-0808df15d025" providerId="ADAL" clId="{5705E858-399F-43E2-9340-287617AEF6D7}" dt="2025-11-11T10:08:15.121" v="15" actId="962"/>
      <pc:docMkLst>
        <pc:docMk/>
      </pc:docMkLst>
      <pc:sldChg chg="modSp mod">
        <pc:chgData name="Stážisti" userId="6c3dd6a6-2efb-4d77-87e3-0808df15d025" providerId="ADAL" clId="{5705E858-399F-43E2-9340-287617AEF6D7}" dt="2025-11-11T10:04:21.683" v="1" actId="962"/>
        <pc:sldMkLst>
          <pc:docMk/>
          <pc:sldMk cId="0" sldId="256"/>
        </pc:sldMkLst>
        <pc:picChg chg="mod">
          <ac:chgData name="Stážisti" userId="6c3dd6a6-2efb-4d77-87e3-0808df15d025" providerId="ADAL" clId="{5705E858-399F-43E2-9340-287617AEF6D7}" dt="2025-11-11T10:04:21.683" v="1" actId="962"/>
          <ac:picMkLst>
            <pc:docMk/>
            <pc:sldMk cId="0" sldId="256"/>
            <ac:picMk id="7" creationId="{96452627-AD91-433B-A99C-E80DA8F7084F}"/>
          </ac:picMkLst>
        </pc:picChg>
      </pc:sldChg>
      <pc:sldChg chg="modSp mod">
        <pc:chgData name="Stážisti" userId="6c3dd6a6-2efb-4d77-87e3-0808df15d025" providerId="ADAL" clId="{5705E858-399F-43E2-9340-287617AEF6D7}" dt="2025-11-11T10:06:47.535" v="7" actId="962"/>
        <pc:sldMkLst>
          <pc:docMk/>
          <pc:sldMk cId="0" sldId="260"/>
        </pc:sldMkLst>
        <pc:picChg chg="mod">
          <ac:chgData name="Stážisti" userId="6c3dd6a6-2efb-4d77-87e3-0808df15d025" providerId="ADAL" clId="{5705E858-399F-43E2-9340-287617AEF6D7}" dt="2025-11-11T10:06:47.535" v="7" actId="962"/>
          <ac:picMkLst>
            <pc:docMk/>
            <pc:sldMk cId="0" sldId="260"/>
            <ac:picMk id="4" creationId="{AB87AC9E-186B-C016-563E-2892359AC310}"/>
          </ac:picMkLst>
        </pc:picChg>
      </pc:sldChg>
      <pc:sldChg chg="modSp mod">
        <pc:chgData name="Stážisti" userId="6c3dd6a6-2efb-4d77-87e3-0808df15d025" providerId="ADAL" clId="{5705E858-399F-43E2-9340-287617AEF6D7}" dt="2025-11-11T10:07:46.954" v="9" actId="962"/>
        <pc:sldMkLst>
          <pc:docMk/>
          <pc:sldMk cId="0" sldId="261"/>
        </pc:sldMkLst>
        <pc:picChg chg="mod">
          <ac:chgData name="Stážisti" userId="6c3dd6a6-2efb-4d77-87e3-0808df15d025" providerId="ADAL" clId="{5705E858-399F-43E2-9340-287617AEF6D7}" dt="2025-11-11T10:07:46.954" v="9" actId="962"/>
          <ac:picMkLst>
            <pc:docMk/>
            <pc:sldMk cId="0" sldId="261"/>
            <ac:picMk id="4" creationId="{C17BFA35-E43E-3BCC-3F9A-A0F5AB9D57F6}"/>
          </ac:picMkLst>
        </pc:picChg>
      </pc:sldChg>
      <pc:sldChg chg="modSp mod">
        <pc:chgData name="Stážisti" userId="6c3dd6a6-2efb-4d77-87e3-0808df15d025" providerId="ADAL" clId="{5705E858-399F-43E2-9340-287617AEF6D7}" dt="2025-11-11T10:08:15.121" v="15" actId="962"/>
        <pc:sldMkLst>
          <pc:docMk/>
          <pc:sldMk cId="0" sldId="262"/>
        </pc:sldMkLst>
        <pc:picChg chg="mod">
          <ac:chgData name="Stážisti" userId="6c3dd6a6-2efb-4d77-87e3-0808df15d025" providerId="ADAL" clId="{5705E858-399F-43E2-9340-287617AEF6D7}" dt="2025-11-11T10:08:15.121" v="15" actId="962"/>
          <ac:picMkLst>
            <pc:docMk/>
            <pc:sldMk cId="0" sldId="262"/>
            <ac:picMk id="4" creationId="{4666C8EF-2DD1-5803-E21F-920CBDC6C744}"/>
          </ac:picMkLst>
        </pc:picChg>
      </pc:sldChg>
      <pc:sldChg chg="modSp mod">
        <pc:chgData name="Stážisti" userId="6c3dd6a6-2efb-4d77-87e3-0808df15d025" providerId="ADAL" clId="{5705E858-399F-43E2-9340-287617AEF6D7}" dt="2025-11-11T10:06:20.396" v="5" actId="962"/>
        <pc:sldMkLst>
          <pc:docMk/>
          <pc:sldMk cId="3695479432" sldId="267"/>
        </pc:sldMkLst>
        <pc:picChg chg="mod">
          <ac:chgData name="Stážisti" userId="6c3dd6a6-2efb-4d77-87e3-0808df15d025" providerId="ADAL" clId="{5705E858-399F-43E2-9340-287617AEF6D7}" dt="2025-11-11T10:05:41.637" v="3" actId="962"/>
          <ac:picMkLst>
            <pc:docMk/>
            <pc:sldMk cId="3695479432" sldId="267"/>
            <ac:picMk id="7" creationId="{B7C02627-DC09-2D94-8303-8E5383233AD8}"/>
          </ac:picMkLst>
        </pc:picChg>
        <pc:picChg chg="mod">
          <ac:chgData name="Stážisti" userId="6c3dd6a6-2efb-4d77-87e3-0808df15d025" providerId="ADAL" clId="{5705E858-399F-43E2-9340-287617AEF6D7}" dt="2025-11-11T10:06:20.396" v="5" actId="962"/>
          <ac:picMkLst>
            <pc:docMk/>
            <pc:sldMk cId="3695479432" sldId="267"/>
            <ac:picMk id="9" creationId="{44EA82F5-563D-DAA0-5CF7-E8ECF72DAB3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77265-FCD6-4E07-B311-FE07B8C77A9F}" type="datetimeFigureOut">
              <a:rPr lang="sk-SK" smtClean="0"/>
              <a:t>11. 11. 2025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FDE7D-DD93-4FC1-A774-3C5620849AF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91275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Dovoľte mi predstaviť výskum, ktorý sa venuje slovenským národnostným školám v Maďarsku – priestoru, kde </a:t>
            </a:r>
            <a:r>
              <a:rPr lang="sk-SK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 stretáva </a:t>
            </a:r>
            <a:r>
              <a:rPr lang="sk-S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jazyk, identita a každodenný život menšiny. Výskum realizuje Spoločenskovedný ústav Centra spoločenských a psychologických vied SAV v Košiciach a Výskumný ústav Slovákov v Maďarsku sídliaci v </a:t>
            </a:r>
            <a:r>
              <a:rPr lang="sk-SK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Békešskej</a:t>
            </a:r>
            <a:r>
              <a:rPr lang="sk-SK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Čabe.</a:t>
            </a:r>
            <a:endParaRPr lang="sk-SK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166527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dirty="0"/>
              <a:t>Zistenia potvrdili, že všetky tri sledované </a:t>
            </a:r>
            <a:r>
              <a:rPr lang="sk-SK" dirty="0" err="1"/>
              <a:t>sociodemografické</a:t>
            </a:r>
            <a:r>
              <a:rPr lang="sk-SK" dirty="0"/>
              <a:t> faktory zohrávajú špecifickú, hoci rôzne silnú úlohu – a súčasne odhalili výrazný rozdiel medzi hodnotiacimi perspektívami učiteľov a žiakov. Vo všetkých troch analýzach sa potvrdila výrazná medzigeneračná priepasť: učitelia hodnotili význam školy, jazyka a kultúry podstatne vyššie než žiaci. Tento jav, známy aj z iných krajín, súvisí s rozdielnym prepojením jazyka na každodenný život – učitelia vnímajú slovenčinu ako súčasť profesie, kým žiaci ju hodnotia podľa využiteľnosti v rovesníckych skupinách a online prostredí. Ak jazyk nevstupuje do týchto neformálnych domén, jeho prestíž u mladých klesá. Preto je dôležité rozšíriť výučbu o digitálne a </a:t>
            </a:r>
            <a:r>
              <a:rPr lang="sk-SK" dirty="0" err="1"/>
              <a:t>lifestylové</a:t>
            </a:r>
            <a:r>
              <a:rPr lang="sk-SK" dirty="0"/>
              <a:t> kontexty, </a:t>
            </a:r>
            <a:r>
              <a:rPr lang="sk-SK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ktoré prepájajú formálne a neformálne učenie</a:t>
            </a:r>
            <a:r>
              <a:rPr lang="sk-SK" dirty="0"/>
              <a:t>.</a:t>
            </a:r>
          </a:p>
          <a:p>
            <a:r>
              <a:rPr lang="sk-SK" dirty="0"/>
              <a:t>Na druhej strane, pozitívnym zistením je vysoká profesijná zhoda učiteľov, ktorí konzistentne deklarujú silnú podporu všetkým sledovaným dimenziám. To vytvára priestor pre kolektívne intervencie a celoškolské jazykové politiky, ktoré prepájajú výučbu i mimoškolské aktivity.</a:t>
            </a: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112062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sk-SK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Výskum má aj svoje limity. Hlavným obmedzením tejto štúdie je relatívne malá vzorka slovenských stredoškolákov v Maďarsku. K tomu prispeli viaceré faktory: obmedzený prístup k potenciálnym respondentom, nízka ochota zapojiť sa, administratívne prekážky a logistické obmedzenia. Zber dát si navyše vyžadoval súhlas školy, rodičov aj samotných žiakov, čo ďalej znižovalo počet účastníkov. </a:t>
            </a: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Určitým obmedzením analýz je nerovnomerná distribúcia účastníkov výskumu medzi jednotlivými školami ako aj veková štruktúra učiteľov, čo ale zodpovedá ich reálnemu zastúpeniu. </a:t>
            </a:r>
            <a:r>
              <a:rPr lang="sk-SK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budúcnosti by bolo žiaduce rozšíriť výskum aj o kvalitatívne reprezentatívne dáta. Navyše, hoci sme identifikovali štatistické rozdiely, kauzálne vzťahy zostávajú nejasné; preto odporúčame </a:t>
            </a:r>
            <a:r>
              <a:rPr lang="sk-SK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longitudinálny</a:t>
            </a:r>
            <a:r>
              <a:rPr lang="sk-SK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dizajn a viacúrovňové modelovanie, ktoré zohľadní interakciu individuálnych a inštitucionálnych premenných.</a:t>
            </a:r>
            <a:endParaRPr lang="sk-SK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11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257112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Zhrnuté a podčiarknuté, slovenské školy v Maďarsku disponujú výrazným ľudským kapitálom v podobe entuziastických učiteľov a dvojjazyčné programy ponúkajú funkčný rámec pre pútavé a inkluzívne vzdelávanie. Kľúčovou výzvou zostáva preniesť učiteľské presvedčenie na žiakov, najmä na chlapcov a na bilingválnu mládež balansujúcu medzi dvoma jazykmi. Ak sa podarí vytvoriť didaktické prostredie, ktoré spája jazykovú kompetenciu s kultúrnym zážitkom a modernými formami komunikácie, slovenčina môže pre mladú generáciu nadobudnúť nielen formálnu, ale aj osobnú a emočnú hodnotu – čo je nevyhnutný predpoklad jej dlhodobej životaschopnosti v nadnárodnom kontexte.</a:t>
            </a:r>
            <a:endParaRPr lang="sk-SK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41434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Slovenské národnostné školstvo v Maďarsku je mimoriadne dôležité, pretože napriek tomu, že slovenská komunita predstavuje len zlomok obyvateľstva Maďarska, práve školy zohrávajú rozhodujúcu úlohu pri prenose jazyka a identity medzi generáciami. </a:t>
            </a:r>
          </a:p>
          <a:p>
            <a:r>
              <a:rPr lang="sk-SK" dirty="0"/>
              <a:t>Európske strategické dokumenty opakovane zdôrazňujú, že udržateľnosť menšinových jazykov závisí od vitality školských sietí a od pozitívnych jazykových postojov žiakov. </a:t>
            </a:r>
          </a:p>
          <a:p>
            <a:r>
              <a:rPr lang="sk-SK" dirty="0"/>
              <a:t>Napriek tomu ostáva domáce i medzinárodné poznanie o tom, ako tieto postoje formujú rod, typ školy alebo jazyková identita, pomerne fragmentované.</a:t>
            </a: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99062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Teoretické zdroje ukazujú, že slovenské školy musíme vnímať nielen ako miesto formálnej výučby, ale aj ako priestor, kde sa formuje kultúrna identita a národnostné povedomie. Viaceré výskumy poukazujú na generačné a rodové rozdiely – mladšia generácia často vníma slovenčinu ako málo praktickú, zatiaľ čo dievčatá vo väčšej miere vykazujú pozitívne postoje k slovenským školám a jazyku. Nedostatok personálnej a metodickej podpory však spôsobuje, že potenciál týchto škôl nie je plne využitý.</a:t>
            </a:r>
          </a:p>
          <a:p>
            <a:r>
              <a:rPr lang="sk-SK" dirty="0"/>
              <a:t>Dvojjazyčné školy sa preto javia ako veľmi perspektívny model. Nielenže spájajú jazyk s kultúrnymi aktivitami, ale aj posilňujú motiváciu a identifikačnú angažovanosť žiakov, pretože umožňujú prepájať slovenskú a maďarskú identitu. Ukazuje sa, že práve prepojenie jazykovej výučby s pozitívnymi emocionálnymi väzbami na kultúru je kľúčom k udržateľnosti slovenského školstva v Maďarsku. Preto je dôležité zamerať sa na to, ako túto hodnotu vnímajú jednotlivé skupiny učiteľov a žiakov s rôznym jazykovým, rodovým a školským pozadím, čo je aj hlavným cieľom tejto štúdie.</a:t>
            </a:r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47838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Cieľom tejto štúdie je analyzovať, ako učitelia a žiaci slovenských škôl v Maďarsku hodnotia význam národnostného školstva v závislosti od </a:t>
            </a:r>
            <a:r>
              <a:rPr lang="sk-SK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sociodemografických</a:t>
            </a:r>
            <a:r>
              <a:rPr lang="sk-SK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premenných ako sú rod, typ školy a materinský jazyk.</a:t>
            </a:r>
            <a:endParaRPr lang="sk-SK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8394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Vzorka učiteľov bola vybraná zámerne v roku 2019 na školách, kde sa vyučuje slovenský jazyk. Do výskumu sa zapojilo 139 pedagógov, prevažne žien (88,3 %), s priemerným vekom 48,7 roka. Tento vyšší vek, najmä u učiteliek, predstavuje vážny problém slovenského školstva v Maďarsku. </a:t>
            </a:r>
            <a:r>
              <a:rPr lang="sk-SK" sz="18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 svoj materinský jazyk priznalo 24,1% respondentov slovenčinu, 54% maďarčinu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sk-SK" sz="1800" kern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21,2% slovenčinu aj maďarčinu.</a:t>
            </a:r>
            <a:r>
              <a:rPr lang="sk-SK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k-SK" dirty="0"/>
              <a:t>Viac ako polovica učiteľov deklarovala slovenskú národnosť, 18 % maďarskú a približne 28 % obidve.</a:t>
            </a:r>
          </a:p>
          <a:p>
            <a:r>
              <a:rPr lang="sk-SK" dirty="0"/>
              <a:t>Vzorka žiakov bola získaná v roku 2024 na dvoch stredných školách – jednojazyčnej v Budapešti a dvojjazyčnej v </a:t>
            </a:r>
            <a:r>
              <a:rPr lang="sk-SK" dirty="0" err="1"/>
              <a:t>Békešskej</a:t>
            </a:r>
            <a:r>
              <a:rPr lang="sk-SK" dirty="0"/>
              <a:t> Čabe. Zúčastnilo sa 60 študentov vo veku 14 – 19 rokov, prevažne maďarskej národnosti a s maďarským materinským jazykom (takmer 90 %). Na jednojazyčnej škole študovalo 43 %, na dvojjazyčnej 57 % respondentov.</a:t>
            </a:r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30048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1536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Výsledky ukazujú jasné rodové rozdiely medzi žiakmi – dievčatá dosahovali vo všetkých sledovaných oblastiach vyššie hodnotenia než chlapci. Kým dievčatá prejavujú mierne pozitívny postoj k slovenčine a kultúre, chlapci sú zdržanlivejší a pripisujú im nižšiu prioritu, najmä v kultúrnej dimenzii. Učitelia naopak, bez ohľadu na rod, hodnotili význam slovenského jazyka, škôl i kultúrneho prostredia veľmi vysoko, čo naznačuje širokú profesionálnu zhodu. V porovnaní učiteľov a žiakov sa ukazuje výrazná medzigeneračná priepasť – učitelia sa s kultúrnou zložkou silne stotožňujú, kým žiaci, najmä chlapci, zostávajú rezervovaní. </a:t>
            </a:r>
          </a:p>
          <a:p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Výsledky naznačujú dva kľúčové javy. </a:t>
            </a:r>
            <a:r>
              <a:rPr lang="sk-SK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 prvé</a:t>
            </a: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existuje rodová nerovnosť v radoch žiakov – dievčatá prejavujú väčší záujem o jazykové a kultúrne aspekty slovenského školstva než chlapci. </a:t>
            </a:r>
            <a:r>
              <a:rPr lang="sk-SK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 druhé</a:t>
            </a:r>
            <a:r>
              <a:rPr lang="sk-SK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výrazná medzigeneračná priepasť naznačuje, že nadšenie a presvedčenie učiteľov sa automaticky neprenáša na žiakov. </a:t>
            </a:r>
            <a:r>
              <a:rPr lang="sk-SK" dirty="0"/>
              <a:t>Tieto zistenia poukazujú na potrebu cielenej motivácie, aby žiaci – predovšetkým chlapci – nachádzali v slovenčine a slovenskej kultúre osobný význam.  </a:t>
            </a: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123032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Analýza podľa typu školy ukázala jasné rozdiely medzi žiakmi jednojazyčných a dvojjazyčných škôl. V bilingválnom prostredí žiaci systematicky pripisovali slovenskému školstvu vyššiu dôležitosť – a to nielen pri hodnotení významu škôl či výučby jazyka, ale najmä pri vzťahu ku kultúre, kde rozdiel oproti jednojazyčným školám presiahol jeden bod. Dvojjazyčné prostredie teda neoslabuje postoj k slovenčine, ale naopak posilňuje jej hodnotu a podporuje kultúrnu identifikáciu.</a:t>
            </a:r>
          </a:p>
          <a:p>
            <a:r>
              <a:rPr lang="sk-SK" dirty="0"/>
              <a:t>Učitelia hodnotili význam slovenských škôl, jazyka i kultúrneho prostredia jednotne veľmi vysoko, bez ohľadu na model školy. V bilingválnych školách však kládli o niečo väčší dôraz na jazykovú výučbu a kultúru, čo naznačuje, že práve tu vnímajú potrebu aktívnej ochrany pred dominanciou maďarčiny. Porovnanie učiteľov a žiakov pritom odkrylo výraznú medzigeneračnú priepasť – markantnejšiu v jednojazyčných školách, miernejšiu v dvojjazyčných, kde rozdiely dosahovali asi polovicu. To znamená, že dvojjazyčný model nielen zvyšuje motiváciu žiakov, ale aj približuje ich postoje k učiteľom. </a:t>
            </a: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61616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Postoje žiakov sa výrazne líšia podľa materinského jazyka. Žiaci s deklarovaným mat. jazykom slovenským síce svoju znalosť hodnotia najvyššie a školy považujú za dôležité, no výučbu slovenčiny vnímajú ako menej významnú a ku kultúre majú najchladnejší vzťah. Žiaci s maďarčinou ako materinským jazykom vykazujú vyrovnané skóre a paradoxne pripisujú kultúrnej dimenzii vyššiu hodnotu než rodení Slováci. Najslabší záujem o školu aj výučbu jazyka prejavujú žiaci s obojakou jazykovou identitou, ktorí vo všetkých oblastiach dosahujú najnižšie priemery.</a:t>
            </a:r>
          </a:p>
          <a:p>
            <a:r>
              <a:rPr lang="sk-SK" dirty="0"/>
              <a:t>Učitelia naproti tomu hodnotia všetky štyri dimenzie mimoriadne vysoko bez ohľadu na vlastný materinský jazyk. Zaujímavé je, že práve bilingválne identifikovaní učitelia pripisujú slovenským školám najvyšší význam, kým učitelia s maďarčinou ako materinským jazykom zdôrazňujú dôležitosť výučby slovenčiny. Kultúrna zložka je vo vnímaní učiteľov univerzálne dôležitá.</a:t>
            </a:r>
          </a:p>
          <a:p>
            <a:r>
              <a:rPr lang="sk-SK" dirty="0"/>
              <a:t>Najväčšie rozdiely medzi učiteľmi a žiakmi sa ukazujú u rodených Slovákov, a to pri výučbe jazyka a vzťahu ku kultúre, ale aj u bilingválnych žiakov, ktorí slovenské školy vnímajú najmenej dôležito. Naopak, žiaci maďarského materinského jazyka sú hodnotovo učiteľom najbližší.</a:t>
            </a:r>
          </a:p>
          <a:p>
            <a:r>
              <a:rPr lang="sk-SK" dirty="0"/>
              <a:t>Z výsledkov vyplýva, že študenti s materinským jazykom slovenským prikladajú formálnej výučbe menší význam a menej sa stotožňujú s kultúrnou zložkou. Žiaci s materinským jazykom maďarským vykazujú pomerne vysokú motiváciu učiť sa slovenčinu, a preto je potrebné posilňovať ich jazykové kompetencie a kultúrne aktivity. Najväčšou výzvou sú bilingválni žiaci, u ktorých je potrebné jasnejšie ukotviť dvojjazyčnosť tak, aby slovenčina nebola vnímaná ako druhoradá. Pre všetky skupiny platí, že silné presvedčenie učiteľov musí byť prenesené na žiakov prostredníctvom </a:t>
            </a:r>
            <a:r>
              <a:rPr lang="sk-SK" dirty="0" err="1"/>
              <a:t>participatívnych</a:t>
            </a:r>
            <a:r>
              <a:rPr lang="sk-SK" dirty="0"/>
              <a:t> metód a spoločných projektov. </a:t>
            </a: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0FDE7D-DD93-4FC1-A774-3C5620849AF6}" type="slidenum">
              <a:rPr lang="sk-SK" smtClean="0"/>
              <a:t>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45735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334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6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350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304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5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2133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9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8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1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89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84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k-SK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83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urkovska@saske.s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8037" y="274321"/>
            <a:ext cx="7734211" cy="2423159"/>
          </a:xfrm>
        </p:spPr>
        <p:txBody>
          <a:bodyPr>
            <a:normAutofit/>
          </a:bodyPr>
          <a:lstStyle/>
          <a:p>
            <a:pPr algn="ctr"/>
            <a:r>
              <a:rPr lang="sk-SK" sz="4400" dirty="0"/>
              <a:t>Slovenské školy v Maďarsku ako pilier identity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2311" y="2940189"/>
            <a:ext cx="5618515" cy="977621"/>
          </a:xfrm>
        </p:spPr>
        <p:txBody>
          <a:bodyPr>
            <a:normAutofit/>
          </a:bodyPr>
          <a:lstStyle/>
          <a:p>
            <a:pPr algn="ctr"/>
            <a:r>
              <a:rPr lang="sk-SK" sz="2400" dirty="0"/>
              <a:t>reflexia učiteľov a študentov</a:t>
            </a:r>
            <a:endParaRPr sz="2400" dirty="0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C74F44D-D8E4-4D08-74D7-9FEE9C86DE61}"/>
              </a:ext>
            </a:extLst>
          </p:cNvPr>
          <p:cNvSpPr txBox="1"/>
          <p:nvPr/>
        </p:nvSpPr>
        <p:spPr>
          <a:xfrm>
            <a:off x="408791" y="4098664"/>
            <a:ext cx="83027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Mgr. Mária </a:t>
            </a:r>
            <a:r>
              <a:rPr lang="sk-SK" dirty="0" err="1"/>
              <a:t>Ďurkovská</a:t>
            </a:r>
            <a:r>
              <a:rPr lang="sk-SK" dirty="0"/>
              <a:t>, PhD.</a:t>
            </a:r>
          </a:p>
          <a:p>
            <a:r>
              <a:rPr lang="sk-SK" dirty="0"/>
              <a:t>Spoločenskovedný ústav</a:t>
            </a:r>
          </a:p>
          <a:p>
            <a:r>
              <a:rPr lang="sk-SK" dirty="0"/>
              <a:t>Centrum spoločenských a psychologických vied SAV  	</a:t>
            </a:r>
          </a:p>
          <a:p>
            <a:r>
              <a:rPr lang="sk-SK" dirty="0"/>
              <a:t>Karpatská 5, Košice</a:t>
            </a:r>
          </a:p>
          <a:p>
            <a:r>
              <a:rPr lang="sk-SK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durkovska@saske.sk</a:t>
            </a:r>
            <a:r>
              <a:rPr lang="sk-SK" dirty="0">
                <a:solidFill>
                  <a:srgbClr val="002060"/>
                </a:solidFill>
              </a:rPr>
              <a:t> </a:t>
            </a:r>
          </a:p>
        </p:txBody>
      </p:sp>
      <p:pic>
        <p:nvPicPr>
          <p:cNvPr id="7" name="Obrázok 6" descr="Logo k 50. výročiu vzniku Spoločenskovedného ústavu CSPV SAV. Na ľavej strane je veľké modré číslo „50“ s bielym kruhom obsahujúcim skratku „SVÚ“. Vpravo je text: „SPOLOČENSKOVEDNÝ ÚSTAV CSPV SAV 50. VÝROČIE VZNIKU“ v modrej farbe, pričom posledný riadok je zvýraznený tučným písmom.">
            <a:extLst>
              <a:ext uri="{FF2B5EF4-FFF2-40B4-BE49-F238E27FC236}">
                <a16:creationId xmlns:a16="http://schemas.microsoft.com/office/drawing/2014/main" id="{96452627-AD91-433B-A99C-E80DA8F708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3932" y="5114178"/>
            <a:ext cx="1905266" cy="4096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💬 Diskusia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882" y="2015733"/>
            <a:ext cx="8132781" cy="3450613"/>
          </a:xfrm>
        </p:spPr>
        <p:txBody>
          <a:bodyPr/>
          <a:lstStyle/>
          <a:p>
            <a:r>
              <a:rPr dirty="0" err="1"/>
              <a:t>Rodové</a:t>
            </a:r>
            <a:r>
              <a:rPr dirty="0"/>
              <a:t> </a:t>
            </a:r>
            <a:r>
              <a:rPr dirty="0" err="1"/>
              <a:t>rozdiely</a:t>
            </a:r>
            <a:r>
              <a:rPr dirty="0"/>
              <a:t>: 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	</a:t>
            </a:r>
            <a:r>
              <a:rPr dirty="0" err="1"/>
              <a:t>dievčatá</a:t>
            </a:r>
            <a:r>
              <a:rPr dirty="0"/>
              <a:t> – </a:t>
            </a:r>
            <a:r>
              <a:rPr dirty="0" err="1"/>
              <a:t>kultúrna</a:t>
            </a:r>
            <a:r>
              <a:rPr dirty="0"/>
              <a:t> </a:t>
            </a:r>
            <a:r>
              <a:rPr dirty="0" err="1"/>
              <a:t>citlivosť</a:t>
            </a:r>
            <a:r>
              <a:rPr dirty="0"/>
              <a:t> 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	</a:t>
            </a:r>
            <a:r>
              <a:rPr dirty="0" err="1"/>
              <a:t>chlapci</a:t>
            </a:r>
            <a:r>
              <a:rPr dirty="0"/>
              <a:t> – </a:t>
            </a:r>
            <a:r>
              <a:rPr dirty="0" err="1"/>
              <a:t>praktické</a:t>
            </a:r>
            <a:r>
              <a:rPr dirty="0"/>
              <a:t> </a:t>
            </a:r>
            <a:r>
              <a:rPr dirty="0" err="1"/>
              <a:t>vnímanie</a:t>
            </a:r>
            <a:endParaRPr dirty="0"/>
          </a:p>
          <a:p>
            <a:r>
              <a:rPr dirty="0" err="1"/>
              <a:t>Typ</a:t>
            </a:r>
            <a:r>
              <a:rPr dirty="0"/>
              <a:t> </a:t>
            </a:r>
            <a:r>
              <a:rPr dirty="0" err="1"/>
              <a:t>školy</a:t>
            </a:r>
            <a:r>
              <a:rPr dirty="0"/>
              <a:t>: </a:t>
            </a:r>
            <a:r>
              <a:rPr dirty="0" err="1"/>
              <a:t>dvojjazyčné</a:t>
            </a:r>
            <a:r>
              <a:rPr dirty="0"/>
              <a:t> </a:t>
            </a:r>
            <a:r>
              <a:rPr dirty="0" err="1"/>
              <a:t>prostredie</a:t>
            </a:r>
            <a:r>
              <a:rPr dirty="0"/>
              <a:t> </a:t>
            </a:r>
            <a:r>
              <a:rPr dirty="0" err="1"/>
              <a:t>podporuje</a:t>
            </a:r>
            <a:r>
              <a:rPr dirty="0"/>
              <a:t> </a:t>
            </a:r>
            <a:r>
              <a:rPr dirty="0" err="1"/>
              <a:t>identifikáciu</a:t>
            </a:r>
            <a:r>
              <a:rPr dirty="0"/>
              <a:t> a </a:t>
            </a:r>
            <a:r>
              <a:rPr dirty="0" err="1"/>
              <a:t>motiváciu</a:t>
            </a:r>
            <a:endParaRPr dirty="0"/>
          </a:p>
          <a:p>
            <a:r>
              <a:rPr dirty="0" err="1"/>
              <a:t>Prepojiť</a:t>
            </a:r>
            <a:r>
              <a:rPr dirty="0"/>
              <a:t> </a:t>
            </a:r>
            <a:r>
              <a:rPr dirty="0" err="1"/>
              <a:t>výučbu</a:t>
            </a:r>
            <a:r>
              <a:rPr dirty="0"/>
              <a:t> s </a:t>
            </a:r>
            <a:r>
              <a:rPr dirty="0" err="1"/>
              <a:t>digitálnym</a:t>
            </a:r>
            <a:r>
              <a:rPr dirty="0"/>
              <a:t> a </a:t>
            </a:r>
            <a:r>
              <a:rPr dirty="0" err="1"/>
              <a:t>zážitkovým</a:t>
            </a:r>
            <a:r>
              <a:rPr dirty="0"/>
              <a:t> </a:t>
            </a:r>
            <a:r>
              <a:rPr dirty="0" err="1"/>
              <a:t>svetom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⚠️ Limity výskumu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Malá </a:t>
            </a:r>
            <a:r>
              <a:rPr dirty="0" err="1"/>
              <a:t>vzorka</a:t>
            </a:r>
            <a:r>
              <a:rPr dirty="0"/>
              <a:t> </a:t>
            </a:r>
            <a:r>
              <a:rPr dirty="0" err="1"/>
              <a:t>študentov</a:t>
            </a:r>
            <a:r>
              <a:rPr lang="sk-SK" dirty="0"/>
              <a:t>, ktorej c</a:t>
            </a:r>
            <a:r>
              <a:rPr dirty="0" err="1"/>
              <a:t>hýba</a:t>
            </a:r>
            <a:r>
              <a:rPr dirty="0"/>
              <a:t> </a:t>
            </a:r>
            <a:r>
              <a:rPr dirty="0" err="1"/>
              <a:t>reprezentatívnosť</a:t>
            </a:r>
            <a:endParaRPr lang="sk-SK" dirty="0"/>
          </a:p>
          <a:p>
            <a:r>
              <a:rPr lang="sk-SK" dirty="0"/>
              <a:t>U učiteľov: nerovnomerná distribúcia účastníkov výskumu medzi jednotlivými školami ako aj veková štruktúra </a:t>
            </a:r>
            <a:endParaRPr dirty="0"/>
          </a:p>
          <a:p>
            <a:r>
              <a:rPr dirty="0" err="1"/>
              <a:t>Potrebné</a:t>
            </a:r>
            <a:r>
              <a:rPr dirty="0"/>
              <a:t> </a:t>
            </a:r>
            <a:r>
              <a:rPr dirty="0" err="1"/>
              <a:t>sú</a:t>
            </a:r>
            <a:r>
              <a:rPr dirty="0"/>
              <a:t> </a:t>
            </a:r>
            <a:r>
              <a:rPr dirty="0" err="1"/>
              <a:t>longitudinálne</a:t>
            </a:r>
            <a:r>
              <a:rPr dirty="0"/>
              <a:t> a </a:t>
            </a:r>
            <a:r>
              <a:rPr dirty="0" err="1"/>
              <a:t>viacúrovňové</a:t>
            </a:r>
            <a:r>
              <a:rPr dirty="0"/>
              <a:t> </a:t>
            </a:r>
            <a:r>
              <a:rPr dirty="0" err="1"/>
              <a:t>štúdie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✅ Záver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1" y="2015733"/>
            <a:ext cx="8229600" cy="3450613"/>
          </a:xfrm>
        </p:spPr>
        <p:txBody>
          <a:bodyPr/>
          <a:lstStyle/>
          <a:p>
            <a:r>
              <a:rPr dirty="0" err="1"/>
              <a:t>Silný</a:t>
            </a:r>
            <a:r>
              <a:rPr dirty="0"/>
              <a:t> </a:t>
            </a:r>
            <a:r>
              <a:rPr dirty="0" err="1"/>
              <a:t>kapitál</a:t>
            </a:r>
            <a:r>
              <a:rPr dirty="0"/>
              <a:t> </a:t>
            </a:r>
            <a:r>
              <a:rPr dirty="0" err="1"/>
              <a:t>učiteľov</a:t>
            </a:r>
            <a:endParaRPr dirty="0"/>
          </a:p>
          <a:p>
            <a:r>
              <a:rPr dirty="0" err="1"/>
              <a:t>Dvojjazyčné</a:t>
            </a:r>
            <a:r>
              <a:rPr dirty="0"/>
              <a:t> </a:t>
            </a:r>
            <a:r>
              <a:rPr dirty="0" err="1"/>
              <a:t>školy</a:t>
            </a:r>
            <a:r>
              <a:rPr dirty="0"/>
              <a:t> </a:t>
            </a:r>
            <a:r>
              <a:rPr dirty="0" err="1"/>
              <a:t>ako</a:t>
            </a:r>
            <a:r>
              <a:rPr dirty="0"/>
              <a:t> </a:t>
            </a:r>
            <a:r>
              <a:rPr dirty="0" err="1"/>
              <a:t>efektívny</a:t>
            </a:r>
            <a:r>
              <a:rPr dirty="0"/>
              <a:t> model</a:t>
            </a:r>
          </a:p>
          <a:p>
            <a:r>
              <a:rPr dirty="0" err="1"/>
              <a:t>Výzva</a:t>
            </a:r>
            <a:r>
              <a:rPr dirty="0"/>
              <a:t>: </a:t>
            </a:r>
            <a:r>
              <a:rPr dirty="0" err="1"/>
              <a:t>osloviť</a:t>
            </a:r>
            <a:r>
              <a:rPr dirty="0"/>
              <a:t> </a:t>
            </a:r>
            <a:r>
              <a:rPr dirty="0" err="1"/>
              <a:t>najmä</a:t>
            </a:r>
            <a:r>
              <a:rPr dirty="0"/>
              <a:t> </a:t>
            </a:r>
            <a:r>
              <a:rPr dirty="0" err="1"/>
              <a:t>chlapcov</a:t>
            </a:r>
            <a:r>
              <a:rPr dirty="0"/>
              <a:t> a </a:t>
            </a:r>
            <a:r>
              <a:rPr dirty="0" err="1"/>
              <a:t>bilingválnych</a:t>
            </a:r>
            <a:r>
              <a:rPr dirty="0"/>
              <a:t> </a:t>
            </a:r>
            <a:r>
              <a:rPr dirty="0" err="1"/>
              <a:t>žiakov</a:t>
            </a:r>
            <a:endParaRPr dirty="0"/>
          </a:p>
          <a:p>
            <a:r>
              <a:rPr dirty="0" err="1"/>
              <a:t>Spojenie</a:t>
            </a:r>
            <a:r>
              <a:rPr dirty="0"/>
              <a:t> </a:t>
            </a:r>
            <a:r>
              <a:rPr dirty="0" err="1"/>
              <a:t>jazyka</a:t>
            </a:r>
            <a:r>
              <a:rPr dirty="0"/>
              <a:t>, </a:t>
            </a:r>
            <a:r>
              <a:rPr dirty="0" err="1"/>
              <a:t>kultúry</a:t>
            </a:r>
            <a:r>
              <a:rPr dirty="0"/>
              <a:t> a </a:t>
            </a:r>
            <a:r>
              <a:rPr dirty="0" err="1"/>
              <a:t>moderných</a:t>
            </a:r>
            <a:r>
              <a:rPr dirty="0"/>
              <a:t> </a:t>
            </a:r>
            <a:r>
              <a:rPr dirty="0" err="1"/>
              <a:t>foriem</a:t>
            </a:r>
            <a:r>
              <a:rPr dirty="0"/>
              <a:t> </a:t>
            </a:r>
            <a:r>
              <a:rPr dirty="0" err="1"/>
              <a:t>učenia</a:t>
            </a:r>
            <a:r>
              <a:rPr dirty="0"/>
              <a:t> = </a:t>
            </a:r>
            <a:r>
              <a:rPr dirty="0" err="1"/>
              <a:t>kľúč</a:t>
            </a:r>
            <a:r>
              <a:rPr dirty="0"/>
              <a:t> k </a:t>
            </a:r>
            <a:r>
              <a:rPr dirty="0" err="1"/>
              <a:t>udržateľnosti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F20BC65-90BB-9C41-5E72-D50F41F14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2015733"/>
            <a:ext cx="7060429" cy="3450613"/>
          </a:xfrm>
        </p:spPr>
        <p:txBody>
          <a:bodyPr/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sz="4400" dirty="0"/>
              <a:t>ĎAKUJEM ZA POZORNOSŤ</a:t>
            </a:r>
          </a:p>
        </p:txBody>
      </p:sp>
    </p:spTree>
    <p:extLst>
      <p:ext uri="{BB962C8B-B14F-4D97-AF65-F5344CB8AC3E}">
        <p14:creationId xmlns:p14="http://schemas.microsoft.com/office/powerpoint/2010/main" val="1233148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91661D-DFC0-5874-4AEC-A86EE77C5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374904"/>
            <a:ext cx="6571343" cy="1344168"/>
          </a:xfrm>
        </p:spPr>
        <p:txBody>
          <a:bodyPr>
            <a:normAutofit fontScale="90000"/>
          </a:bodyPr>
          <a:lstStyle/>
          <a:p>
            <a:pPr algn="ctr"/>
            <a:r>
              <a:rPr lang="sk-SK" dirty="0"/>
              <a:t>🎓 Slovenské školy v Maďarsku: malé čísla, veľký význam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26675C0-3BD1-C9BE-7C40-576E45AAD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9" y="2404872"/>
            <a:ext cx="8401722" cy="3493008"/>
          </a:xfrm>
        </p:spPr>
        <p:txBody>
          <a:bodyPr>
            <a:normAutofit/>
          </a:bodyPr>
          <a:lstStyle/>
          <a:p>
            <a:r>
              <a:rPr lang="sk-SK" dirty="0"/>
              <a:t>Slovenská komunita tvorí len 0,3 % obyvateľstva (KSH, 2023), no školy zohrávajú rozhodujúcu úlohu pri prenose jazyka a identity medzi generáciami.</a:t>
            </a:r>
          </a:p>
          <a:p>
            <a:r>
              <a:rPr lang="sk-SK" dirty="0"/>
              <a:t>Európske dokumenty zdôrazňujú, že udržateľnosť menšinových jazykov závisí od vitality školskej siete a pozitívnych postojov študentov.</a:t>
            </a:r>
          </a:p>
          <a:p>
            <a:r>
              <a:rPr lang="sk-SK" dirty="0"/>
              <a:t>Vplyv rodu, typu školy a jazykovej identity na postoje študentov k slovenskému jazyku je málo preskúmaný.</a:t>
            </a:r>
          </a:p>
        </p:txBody>
      </p:sp>
    </p:spTree>
    <p:extLst>
      <p:ext uri="{BB962C8B-B14F-4D97-AF65-F5344CB8AC3E}">
        <p14:creationId xmlns:p14="http://schemas.microsoft.com/office/powerpoint/2010/main" val="248286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51975D-67BD-1FA8-FF00-044F09F46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310896"/>
            <a:ext cx="6571343" cy="1542859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Slovenčina medzi lavicami a kultúrou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1371E88-3069-0681-0936-5574CECF4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5733"/>
            <a:ext cx="8074151" cy="3450613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Slovenské školy = kľúčový nástroj zachovania identity v prostredí dominancie maďarčiny.</a:t>
            </a:r>
          </a:p>
          <a:p>
            <a:r>
              <a:rPr lang="sk-SK" dirty="0"/>
              <a:t>Problémy: nedostatok personálnej a metodickej podpory, slabšia motivácia žiakov a rodičov.</a:t>
            </a:r>
          </a:p>
          <a:p>
            <a:r>
              <a:rPr lang="sk-SK" dirty="0"/>
              <a:t>Empirické štúdie: rozdiely medzi generáciami a pohlaviami v postojoch k slovenčine (Homišinová, 2004, 2012).</a:t>
            </a:r>
          </a:p>
          <a:p>
            <a:r>
              <a:rPr lang="sk-SK" b="1" dirty="0"/>
              <a:t>Dievčatá</a:t>
            </a:r>
            <a:r>
              <a:rPr lang="sk-SK" dirty="0"/>
              <a:t> častejšie pozitívne postoje k škole i jazyku.</a:t>
            </a:r>
          </a:p>
          <a:p>
            <a:r>
              <a:rPr lang="sk-SK" dirty="0"/>
              <a:t>Výučba slovenčiny a kultúry = </a:t>
            </a:r>
            <a:r>
              <a:rPr lang="sk-SK" b="1" dirty="0"/>
              <a:t>integrálna súčasť </a:t>
            </a:r>
            <a:r>
              <a:rPr lang="sk-SK" b="1" dirty="0" err="1"/>
              <a:t>identitnej</a:t>
            </a:r>
            <a:r>
              <a:rPr lang="sk-SK" b="1" dirty="0"/>
              <a:t> formácie </a:t>
            </a:r>
            <a:r>
              <a:rPr lang="sk-SK" dirty="0"/>
              <a:t>mladých, nie len didaktický obsah.</a:t>
            </a:r>
          </a:p>
        </p:txBody>
      </p:sp>
    </p:spTree>
    <p:extLst>
      <p:ext uri="{BB962C8B-B14F-4D97-AF65-F5344CB8AC3E}">
        <p14:creationId xmlns:p14="http://schemas.microsoft.com/office/powerpoint/2010/main" val="4170013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🎯 </a:t>
            </a:r>
            <a:r>
              <a:rPr dirty="0" err="1"/>
              <a:t>Cieľ</a:t>
            </a:r>
            <a:r>
              <a:rPr dirty="0"/>
              <a:t> </a:t>
            </a:r>
            <a:r>
              <a:rPr lang="sk-SK" dirty="0"/>
              <a:t>VÝSKUMU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002" y="2015733"/>
            <a:ext cx="8304903" cy="3621274"/>
          </a:xfrm>
        </p:spPr>
        <p:txBody>
          <a:bodyPr/>
          <a:lstStyle/>
          <a:p>
            <a:r>
              <a:rPr lang="sk-SK" dirty="0"/>
              <a:t>A</a:t>
            </a:r>
            <a:r>
              <a:rPr dirty="0" err="1"/>
              <a:t>nalyzovať</a:t>
            </a:r>
            <a:r>
              <a:rPr dirty="0"/>
              <a:t>, </a:t>
            </a:r>
            <a:r>
              <a:rPr dirty="0" err="1"/>
              <a:t>ako</a:t>
            </a:r>
            <a:r>
              <a:rPr dirty="0"/>
              <a:t> </a:t>
            </a:r>
            <a:r>
              <a:rPr b="1" dirty="0" err="1"/>
              <a:t>žiaci</a:t>
            </a:r>
            <a:r>
              <a:rPr b="1" dirty="0"/>
              <a:t> a </a:t>
            </a:r>
            <a:r>
              <a:rPr b="1" dirty="0" err="1"/>
              <a:t>učitelia</a:t>
            </a:r>
            <a:r>
              <a:rPr b="1" dirty="0"/>
              <a:t> </a:t>
            </a:r>
            <a:r>
              <a:rPr b="1" dirty="0" err="1"/>
              <a:t>slovenských</a:t>
            </a:r>
            <a:r>
              <a:rPr b="1" dirty="0"/>
              <a:t> </a:t>
            </a:r>
            <a:r>
              <a:rPr b="1" dirty="0" err="1"/>
              <a:t>škôl</a:t>
            </a:r>
            <a:r>
              <a:rPr b="1" dirty="0"/>
              <a:t> v </a:t>
            </a:r>
            <a:r>
              <a:rPr b="1" dirty="0" err="1"/>
              <a:t>Maďarsku</a:t>
            </a:r>
            <a:r>
              <a:rPr b="1" dirty="0"/>
              <a:t> </a:t>
            </a:r>
            <a:r>
              <a:rPr dirty="0" err="1"/>
              <a:t>hodnotia</a:t>
            </a:r>
            <a:r>
              <a:rPr dirty="0"/>
              <a:t> </a:t>
            </a:r>
            <a:r>
              <a:rPr dirty="0" err="1"/>
              <a:t>význam</a:t>
            </a:r>
            <a:r>
              <a:rPr dirty="0"/>
              <a:t> </a:t>
            </a:r>
            <a:r>
              <a:rPr dirty="0" err="1"/>
              <a:t>národnostného</a:t>
            </a:r>
            <a:r>
              <a:rPr dirty="0"/>
              <a:t> </a:t>
            </a:r>
            <a:r>
              <a:rPr dirty="0" err="1"/>
              <a:t>školstva</a:t>
            </a:r>
            <a:r>
              <a:rPr dirty="0"/>
              <a:t>, </a:t>
            </a:r>
            <a:r>
              <a:rPr dirty="0" err="1"/>
              <a:t>výučbu</a:t>
            </a:r>
            <a:r>
              <a:rPr dirty="0"/>
              <a:t> </a:t>
            </a:r>
            <a:r>
              <a:rPr dirty="0" err="1"/>
              <a:t>slovenčiny</a:t>
            </a:r>
            <a:r>
              <a:rPr dirty="0"/>
              <a:t>, </a:t>
            </a:r>
            <a:r>
              <a:rPr dirty="0" err="1"/>
              <a:t>jazykové</a:t>
            </a:r>
            <a:r>
              <a:rPr dirty="0"/>
              <a:t> </a:t>
            </a:r>
            <a:r>
              <a:rPr dirty="0" err="1"/>
              <a:t>kompetencie</a:t>
            </a:r>
            <a:r>
              <a:rPr dirty="0"/>
              <a:t> a </a:t>
            </a:r>
            <a:r>
              <a:rPr dirty="0" err="1"/>
              <a:t>kultúrnu</a:t>
            </a:r>
            <a:r>
              <a:rPr dirty="0"/>
              <a:t> </a:t>
            </a:r>
            <a:r>
              <a:rPr dirty="0" err="1"/>
              <a:t>identitu</a:t>
            </a:r>
            <a:r>
              <a:rPr dirty="0"/>
              <a:t> </a:t>
            </a:r>
            <a:r>
              <a:rPr lang="sk-SK" dirty="0"/>
              <a:t>z pohľadu troch kľúčových faktorov: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/>
              <a:t>🧍 rod (chlapci </a:t>
            </a:r>
            <a:r>
              <a:rPr lang="sk-SK" dirty="0" err="1"/>
              <a:t>vs</a:t>
            </a:r>
            <a:r>
              <a:rPr lang="sk-SK" dirty="0"/>
              <a:t>. dievčatá / muži </a:t>
            </a:r>
            <a:r>
              <a:rPr lang="sk-SK" dirty="0" err="1"/>
              <a:t>vs</a:t>
            </a:r>
            <a:r>
              <a:rPr lang="sk-SK" dirty="0"/>
              <a:t>. ženy)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/>
              <a:t>🏫 typ školy (jednojazyčné </a:t>
            </a:r>
            <a:r>
              <a:rPr lang="sk-SK" dirty="0" err="1"/>
              <a:t>vs</a:t>
            </a:r>
            <a:r>
              <a:rPr lang="sk-SK" dirty="0"/>
              <a:t>. dvojjazyčné)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dirty="0"/>
              <a:t>🗣️ deklarovaný materinský jazyk (slovenský, maďarský, oba jazyky)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A5F1C5-0FFD-2FE9-EB30-9BD02BC45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491" y="290456"/>
            <a:ext cx="6571343" cy="671569"/>
          </a:xfrm>
        </p:spPr>
        <p:txBody>
          <a:bodyPr/>
          <a:lstStyle/>
          <a:p>
            <a:r>
              <a:rPr lang="sk-SK" dirty="0"/>
              <a:t>👥 Výskumný súbor</a:t>
            </a:r>
          </a:p>
        </p:txBody>
      </p:sp>
      <p:pic>
        <p:nvPicPr>
          <p:cNvPr id="7" name="Zástupný objekt pre obsah 6" descr="Infografika s názvom „Pedagógovia (N = 139)“ obsahuje štatistické údaje o učiteľoch slovenčiny alebo vyučujúcich v slovenčine.">
            <a:extLst>
              <a:ext uri="{FF2B5EF4-FFF2-40B4-BE49-F238E27FC236}">
                <a16:creationId xmlns:a16="http://schemas.microsoft.com/office/drawing/2014/main" id="{B7C02627-DC09-2D94-8303-8E5383233A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0630" y="1172584"/>
            <a:ext cx="5199187" cy="4723391"/>
          </a:xfrm>
        </p:spPr>
      </p:pic>
      <p:pic>
        <p:nvPicPr>
          <p:cNvPr id="9" name="Obrázok 8" descr="Infografika s názvom „Študenti (N = 60)“ obsahuje štatistické údaje o študentoch z roku 2024">
            <a:extLst>
              <a:ext uri="{FF2B5EF4-FFF2-40B4-BE49-F238E27FC236}">
                <a16:creationId xmlns:a16="http://schemas.microsoft.com/office/drawing/2014/main" id="{44EA82F5-563D-DAA0-5CF7-E8ECF72DAB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9816" y="1172584"/>
            <a:ext cx="3481017" cy="4723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479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521"/>
            <a:ext cx="6571343" cy="787612"/>
          </a:xfrm>
        </p:spPr>
        <p:txBody>
          <a:bodyPr/>
          <a:lstStyle/>
          <a:p>
            <a:r>
              <a:rPr dirty="0"/>
              <a:t>🧪 </a:t>
            </a:r>
            <a:r>
              <a:rPr dirty="0" err="1"/>
              <a:t>Metodika</a:t>
            </a:r>
            <a:r>
              <a:rPr dirty="0"/>
              <a:t> </a:t>
            </a:r>
            <a:r>
              <a:rPr dirty="0" err="1"/>
              <a:t>výskumu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5733"/>
            <a:ext cx="9143999" cy="390097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k-SK" dirty="0"/>
              <a:t>Viacpoložková premenná, skúmajúca názory na štyri faktory:  </a:t>
            </a:r>
          </a:p>
          <a:p>
            <a:r>
              <a:rPr lang="sk-SK" b="1" dirty="0"/>
              <a:t>faktor zachovania slovenského jazyka</a:t>
            </a:r>
            <a:r>
              <a:rPr lang="sk-SK" dirty="0"/>
              <a:t>: </a:t>
            </a:r>
            <a:r>
              <a:rPr lang="sk-SK" i="1" dirty="0"/>
              <a:t>Národnostné školy sa stali najdôležitejším faktorom zachovania materinského/slovenského jazyka</a:t>
            </a:r>
            <a:r>
              <a:rPr lang="sk-SK" dirty="0"/>
              <a:t>; </a:t>
            </a:r>
          </a:p>
          <a:p>
            <a:r>
              <a:rPr lang="sk-SK" b="1" dirty="0"/>
              <a:t>faktor upevňovania etnických vzťahov</a:t>
            </a:r>
            <a:r>
              <a:rPr lang="sk-SK" dirty="0"/>
              <a:t>: </a:t>
            </a:r>
            <a:r>
              <a:rPr lang="sk-SK" i="1" dirty="0"/>
              <a:t>Výučba slovenčiny napomáha upevňovať etnické vzťahy k slovenskej národnosti v Maďarsku</a:t>
            </a:r>
            <a:r>
              <a:rPr lang="sk-SK" dirty="0"/>
              <a:t>; </a:t>
            </a:r>
          </a:p>
          <a:p>
            <a:r>
              <a:rPr lang="sk-SK" b="1" dirty="0"/>
              <a:t>faktor znalosti slovenčiny</a:t>
            </a:r>
            <a:r>
              <a:rPr lang="sk-SK" dirty="0"/>
              <a:t>:  </a:t>
            </a:r>
            <a:r>
              <a:rPr lang="sk-SK" i="1" dirty="0"/>
              <a:t>Znalosť slovenčiny upevňuje vzťah k slovenskému národu na Slovensku</a:t>
            </a:r>
          </a:p>
          <a:p>
            <a:r>
              <a:rPr lang="sk-SK" b="1" dirty="0"/>
              <a:t>faktor potreby oboznamovania sa so slovenskou kultúrou</a:t>
            </a:r>
            <a:r>
              <a:rPr lang="sk-SK" dirty="0"/>
              <a:t>:  </a:t>
            </a:r>
            <a:r>
              <a:rPr lang="sk-SK" i="1" dirty="0"/>
              <a:t>Oboznamovanie sa so slovenskou ľudovou kultúrou v národnostných  školách je veľmi potrebné a obohacujúce</a:t>
            </a:r>
          </a:p>
          <a:p>
            <a:pPr marL="0" indent="0">
              <a:buNone/>
            </a:pPr>
            <a:r>
              <a:rPr lang="sk-SK" dirty="0">
                <a:effectLst/>
                <a:latin typeface="+mj-lt"/>
                <a:ea typeface="Calibri" panose="020F0502020204030204" pitchFamily="34" charset="0"/>
              </a:rPr>
              <a:t>Otázka pre pedagógov a študentov: Do akej miery súhlasíte s nasledujúcimi výrokmi?</a:t>
            </a:r>
          </a:p>
          <a:p>
            <a:pPr marL="0" indent="0">
              <a:buNone/>
            </a:pPr>
            <a:r>
              <a:rPr dirty="0" err="1"/>
              <a:t>Respondenti</a:t>
            </a:r>
            <a:r>
              <a:rPr dirty="0"/>
              <a:t> </a:t>
            </a:r>
            <a:r>
              <a:rPr dirty="0" err="1"/>
              <a:t>odpovedali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škále</a:t>
            </a:r>
            <a:r>
              <a:rPr dirty="0"/>
              <a:t> 1–7</a:t>
            </a:r>
            <a:r>
              <a:rPr lang="sk-SK" dirty="0"/>
              <a:t>, pričom 1=rozhodne nesúhlasím a 7=rozhodne súhlasím. 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👩‍🏫 </a:t>
            </a:r>
            <a:r>
              <a:rPr dirty="0" err="1"/>
              <a:t>Výsledky</a:t>
            </a:r>
            <a:r>
              <a:rPr dirty="0"/>
              <a:t>: </a:t>
            </a:r>
            <a:r>
              <a:rPr dirty="0" err="1"/>
              <a:t>Podľa</a:t>
            </a:r>
            <a:r>
              <a:rPr dirty="0"/>
              <a:t> </a:t>
            </a:r>
            <a:r>
              <a:rPr dirty="0" err="1"/>
              <a:t>rodu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367" y="2015733"/>
            <a:ext cx="8466268" cy="3836427"/>
          </a:xfrm>
        </p:spPr>
        <p:txBody>
          <a:bodyPr/>
          <a:lstStyle/>
          <a:p>
            <a:r>
              <a:rPr b="1" dirty="0" err="1"/>
              <a:t>Dievčatá</a:t>
            </a:r>
            <a:r>
              <a:rPr dirty="0"/>
              <a:t>: </a:t>
            </a:r>
            <a:r>
              <a:rPr dirty="0" err="1"/>
              <a:t>pozitívnejší</a:t>
            </a:r>
            <a:r>
              <a:rPr dirty="0"/>
              <a:t> </a:t>
            </a:r>
            <a:r>
              <a:rPr dirty="0" err="1"/>
              <a:t>vzťah</a:t>
            </a:r>
            <a:r>
              <a:rPr dirty="0"/>
              <a:t> </a:t>
            </a:r>
            <a:r>
              <a:rPr dirty="0" err="1"/>
              <a:t>ku</a:t>
            </a:r>
            <a:r>
              <a:rPr dirty="0"/>
              <a:t> </a:t>
            </a:r>
            <a:r>
              <a:rPr dirty="0" err="1"/>
              <a:t>škole</a:t>
            </a:r>
            <a:r>
              <a:rPr dirty="0"/>
              <a:t>, </a:t>
            </a:r>
            <a:r>
              <a:rPr dirty="0" err="1"/>
              <a:t>jazyku</a:t>
            </a:r>
            <a:r>
              <a:rPr dirty="0"/>
              <a:t> a </a:t>
            </a:r>
            <a:r>
              <a:rPr dirty="0" err="1"/>
              <a:t>kultúre</a:t>
            </a:r>
            <a:r>
              <a:rPr dirty="0"/>
              <a:t> </a:t>
            </a:r>
            <a:r>
              <a:rPr dirty="0" err="1"/>
              <a:t>než</a:t>
            </a:r>
            <a:r>
              <a:rPr dirty="0"/>
              <a:t> </a:t>
            </a:r>
            <a:r>
              <a:rPr dirty="0" err="1"/>
              <a:t>chlapci</a:t>
            </a:r>
            <a:endParaRPr dirty="0"/>
          </a:p>
          <a:p>
            <a:r>
              <a:rPr b="1" dirty="0" err="1"/>
              <a:t>Učitelia</a:t>
            </a:r>
            <a:r>
              <a:rPr dirty="0"/>
              <a:t>: </a:t>
            </a:r>
            <a:r>
              <a:rPr dirty="0" err="1"/>
              <a:t>veľmi</a:t>
            </a:r>
            <a:r>
              <a:rPr dirty="0"/>
              <a:t> </a:t>
            </a:r>
            <a:r>
              <a:rPr dirty="0" err="1"/>
              <a:t>vysoké</a:t>
            </a:r>
            <a:r>
              <a:rPr dirty="0"/>
              <a:t> </a:t>
            </a:r>
            <a:r>
              <a:rPr dirty="0" err="1"/>
              <a:t>hodnoty</a:t>
            </a:r>
            <a:r>
              <a:rPr dirty="0"/>
              <a:t> bez </a:t>
            </a:r>
            <a:r>
              <a:rPr lang="sk-SK" dirty="0"/>
              <a:t>výrazného </a:t>
            </a:r>
            <a:r>
              <a:rPr dirty="0" err="1"/>
              <a:t>rodového</a:t>
            </a:r>
            <a:r>
              <a:rPr dirty="0"/>
              <a:t> </a:t>
            </a:r>
            <a:r>
              <a:rPr dirty="0" err="1"/>
              <a:t>rozdielu</a:t>
            </a:r>
            <a:endParaRPr dirty="0"/>
          </a:p>
          <a:p>
            <a:r>
              <a:rPr dirty="0" err="1"/>
              <a:t>Zreteľná</a:t>
            </a:r>
            <a:r>
              <a:rPr dirty="0"/>
              <a:t> </a:t>
            </a:r>
            <a:r>
              <a:rPr dirty="0" err="1"/>
              <a:t>medzigeneračná</a:t>
            </a:r>
            <a:r>
              <a:rPr dirty="0"/>
              <a:t> </a:t>
            </a:r>
            <a:r>
              <a:rPr dirty="0" err="1"/>
              <a:t>priepasť</a:t>
            </a:r>
            <a:r>
              <a:rPr dirty="0"/>
              <a:t> – </a:t>
            </a:r>
            <a:r>
              <a:rPr dirty="0" err="1"/>
              <a:t>najmä</a:t>
            </a:r>
            <a:r>
              <a:rPr dirty="0"/>
              <a:t> v </a:t>
            </a:r>
            <a:r>
              <a:rPr dirty="0" err="1"/>
              <a:t>kultúrnej</a:t>
            </a:r>
            <a:r>
              <a:rPr dirty="0"/>
              <a:t> </a:t>
            </a:r>
            <a:r>
              <a:rPr dirty="0" err="1"/>
              <a:t>dimenzii</a:t>
            </a:r>
            <a:endParaRPr dirty="0"/>
          </a:p>
        </p:txBody>
      </p:sp>
      <p:pic>
        <p:nvPicPr>
          <p:cNvPr id="4" name="Obrázok 3" descr="Dva stĺpcové grafy porovnávajú priemerné hodnoty podľa pohlavia v štyroch kategóriách: Národnostné školy, Výučba slovenčiny, Znalosť slovenčiny, Slovenská kultúra.">
            <a:extLst>
              <a:ext uri="{FF2B5EF4-FFF2-40B4-BE49-F238E27FC236}">
                <a16:creationId xmlns:a16="http://schemas.microsoft.com/office/drawing/2014/main" id="{AB87AC9E-186B-C016-563E-2892359AC3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40" y="3752458"/>
            <a:ext cx="5760720" cy="195643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459" y="804520"/>
            <a:ext cx="7874597" cy="1049235"/>
          </a:xfrm>
        </p:spPr>
        <p:txBody>
          <a:bodyPr/>
          <a:lstStyle/>
          <a:p>
            <a:pPr algn="ctr"/>
            <a:r>
              <a:rPr dirty="0"/>
              <a:t>🏫 </a:t>
            </a:r>
            <a:r>
              <a:rPr dirty="0" err="1"/>
              <a:t>Výsledky</a:t>
            </a:r>
            <a:r>
              <a:rPr dirty="0"/>
              <a:t>: </a:t>
            </a:r>
            <a:r>
              <a:rPr dirty="0" err="1"/>
              <a:t>Podľa</a:t>
            </a:r>
            <a:r>
              <a:rPr dirty="0"/>
              <a:t> </a:t>
            </a:r>
            <a:r>
              <a:rPr dirty="0" err="1"/>
              <a:t>typu</a:t>
            </a:r>
            <a:r>
              <a:rPr dirty="0"/>
              <a:t> </a:t>
            </a:r>
            <a:r>
              <a:rPr dirty="0" err="1"/>
              <a:t>školy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095" y="2015733"/>
            <a:ext cx="8197326" cy="3450613"/>
          </a:xfrm>
        </p:spPr>
        <p:txBody>
          <a:bodyPr/>
          <a:lstStyle/>
          <a:p>
            <a:r>
              <a:rPr dirty="0" err="1"/>
              <a:t>Dvojjazyčné</a:t>
            </a:r>
            <a:r>
              <a:rPr dirty="0"/>
              <a:t> </a:t>
            </a:r>
            <a:r>
              <a:rPr dirty="0" err="1"/>
              <a:t>školy</a:t>
            </a:r>
            <a:r>
              <a:rPr dirty="0"/>
              <a:t> </a:t>
            </a:r>
            <a:r>
              <a:rPr dirty="0" err="1"/>
              <a:t>zvyšujú</a:t>
            </a:r>
            <a:r>
              <a:rPr dirty="0"/>
              <a:t> </a:t>
            </a:r>
            <a:r>
              <a:rPr dirty="0" err="1"/>
              <a:t>motiváciu</a:t>
            </a:r>
            <a:r>
              <a:rPr dirty="0"/>
              <a:t> </a:t>
            </a:r>
            <a:r>
              <a:rPr dirty="0" err="1"/>
              <a:t>žiakov</a:t>
            </a:r>
            <a:r>
              <a:rPr dirty="0"/>
              <a:t> a </a:t>
            </a:r>
            <a:r>
              <a:rPr dirty="0" err="1"/>
              <a:t>kultúrnu</a:t>
            </a:r>
            <a:r>
              <a:rPr dirty="0"/>
              <a:t> </a:t>
            </a:r>
            <a:r>
              <a:rPr dirty="0" err="1"/>
              <a:t>identifikáciu</a:t>
            </a:r>
            <a:endParaRPr dirty="0"/>
          </a:p>
          <a:p>
            <a:r>
              <a:rPr dirty="0" err="1"/>
              <a:t>Učitelia</a:t>
            </a:r>
            <a:r>
              <a:rPr dirty="0"/>
              <a:t>: </a:t>
            </a:r>
            <a:r>
              <a:rPr dirty="0" err="1"/>
              <a:t>vysoké</a:t>
            </a:r>
            <a:r>
              <a:rPr dirty="0"/>
              <a:t> </a:t>
            </a:r>
            <a:r>
              <a:rPr dirty="0" err="1"/>
              <a:t>skóre</a:t>
            </a:r>
            <a:r>
              <a:rPr dirty="0"/>
              <a:t> </a:t>
            </a:r>
            <a:r>
              <a:rPr dirty="0" err="1"/>
              <a:t>naprieč</a:t>
            </a:r>
            <a:r>
              <a:rPr dirty="0"/>
              <a:t> </a:t>
            </a:r>
            <a:r>
              <a:rPr dirty="0" err="1"/>
              <a:t>všetkými</a:t>
            </a:r>
            <a:r>
              <a:rPr dirty="0"/>
              <a:t> </a:t>
            </a:r>
            <a:r>
              <a:rPr dirty="0" err="1"/>
              <a:t>modelmi</a:t>
            </a:r>
            <a:endParaRPr dirty="0"/>
          </a:p>
          <a:p>
            <a:r>
              <a:rPr dirty="0"/>
              <a:t>V </a:t>
            </a:r>
            <a:r>
              <a:rPr dirty="0" err="1"/>
              <a:t>jednojazyčných</a:t>
            </a:r>
            <a:r>
              <a:rPr dirty="0"/>
              <a:t> </a:t>
            </a:r>
            <a:r>
              <a:rPr dirty="0" err="1"/>
              <a:t>školách</a:t>
            </a:r>
            <a:r>
              <a:rPr dirty="0"/>
              <a:t> </a:t>
            </a:r>
            <a:r>
              <a:rPr dirty="0" err="1"/>
              <a:t>väčšia</a:t>
            </a:r>
            <a:r>
              <a:rPr dirty="0"/>
              <a:t> </a:t>
            </a:r>
            <a:r>
              <a:rPr dirty="0" err="1"/>
              <a:t>priepasť</a:t>
            </a:r>
            <a:r>
              <a:rPr dirty="0"/>
              <a:t> </a:t>
            </a:r>
            <a:r>
              <a:rPr dirty="0" err="1"/>
              <a:t>medzi</a:t>
            </a:r>
            <a:r>
              <a:rPr dirty="0"/>
              <a:t> </a:t>
            </a:r>
            <a:r>
              <a:rPr dirty="0" err="1"/>
              <a:t>učiteľmi</a:t>
            </a:r>
            <a:r>
              <a:rPr dirty="0"/>
              <a:t> a </a:t>
            </a:r>
            <a:r>
              <a:rPr dirty="0" err="1"/>
              <a:t>žiakmi</a:t>
            </a:r>
            <a:endParaRPr dirty="0"/>
          </a:p>
        </p:txBody>
      </p:sp>
      <p:pic>
        <p:nvPicPr>
          <p:cNvPr id="4" name="Obrázok 3" descr="Dva stĺpcové grafy porovnávajú priemerné hodnoty podľa typu školy (jednojazyčná vs. dvojjazyčná) v štyroch kategóriách: Národnostné školy, Výučba slovenčiny, Znalosť slovenčiny, Slovenská kultúra.">
            <a:extLst>
              <a:ext uri="{FF2B5EF4-FFF2-40B4-BE49-F238E27FC236}">
                <a16:creationId xmlns:a16="http://schemas.microsoft.com/office/drawing/2014/main" id="{C17BFA35-E43E-3BCC-3F9A-A0F5AB9D5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2398" y="3605849"/>
            <a:ext cx="5760720" cy="20224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824" y="804520"/>
            <a:ext cx="7992931" cy="1049235"/>
          </a:xfrm>
        </p:spPr>
        <p:txBody>
          <a:bodyPr/>
          <a:lstStyle/>
          <a:p>
            <a:pPr algn="ctr"/>
            <a:r>
              <a:rPr dirty="0"/>
              <a:t>🗣️ </a:t>
            </a:r>
            <a:r>
              <a:rPr dirty="0" err="1"/>
              <a:t>Výsledky</a:t>
            </a:r>
            <a:r>
              <a:rPr dirty="0"/>
              <a:t>: </a:t>
            </a:r>
            <a:r>
              <a:rPr dirty="0" err="1"/>
              <a:t>Podľa</a:t>
            </a:r>
            <a:r>
              <a:rPr dirty="0"/>
              <a:t> </a:t>
            </a:r>
            <a:r>
              <a:rPr dirty="0" err="1"/>
              <a:t>materinského</a:t>
            </a:r>
            <a:r>
              <a:rPr dirty="0"/>
              <a:t> </a:t>
            </a:r>
            <a:r>
              <a:rPr dirty="0" err="1"/>
              <a:t>jazyka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75" y="2015733"/>
            <a:ext cx="8606118" cy="3450613"/>
          </a:xfrm>
        </p:spPr>
        <p:txBody>
          <a:bodyPr/>
          <a:lstStyle/>
          <a:p>
            <a:r>
              <a:rPr dirty="0" err="1"/>
              <a:t>Slovensky</a:t>
            </a:r>
            <a:r>
              <a:rPr dirty="0"/>
              <a:t> </a:t>
            </a:r>
            <a:r>
              <a:rPr dirty="0" err="1"/>
              <a:t>hovoriaci</a:t>
            </a:r>
            <a:r>
              <a:rPr dirty="0"/>
              <a:t> </a:t>
            </a:r>
            <a:r>
              <a:rPr dirty="0" err="1"/>
              <a:t>žiaci</a:t>
            </a:r>
            <a:r>
              <a:rPr dirty="0"/>
              <a:t> </a:t>
            </a:r>
            <a:r>
              <a:rPr lang="sk-SK" dirty="0"/>
              <a:t>viac </a:t>
            </a:r>
            <a:r>
              <a:rPr dirty="0" err="1"/>
              <a:t>podceňujú</a:t>
            </a:r>
            <a:r>
              <a:rPr dirty="0"/>
              <a:t> </a:t>
            </a:r>
            <a:r>
              <a:rPr dirty="0" err="1"/>
              <a:t>výučbu</a:t>
            </a:r>
            <a:r>
              <a:rPr dirty="0"/>
              <a:t> a </a:t>
            </a:r>
            <a:r>
              <a:rPr dirty="0" err="1"/>
              <a:t>kultúru</a:t>
            </a:r>
            <a:endParaRPr dirty="0"/>
          </a:p>
          <a:p>
            <a:r>
              <a:rPr dirty="0" err="1"/>
              <a:t>Maďarskí</a:t>
            </a:r>
            <a:r>
              <a:rPr dirty="0"/>
              <a:t> </a:t>
            </a:r>
            <a:r>
              <a:rPr dirty="0" err="1"/>
              <a:t>žiaci</a:t>
            </a:r>
            <a:r>
              <a:rPr dirty="0"/>
              <a:t>: </a:t>
            </a:r>
            <a:r>
              <a:rPr dirty="0" err="1"/>
              <a:t>vyrovnané</a:t>
            </a:r>
            <a:r>
              <a:rPr dirty="0"/>
              <a:t> a </a:t>
            </a:r>
            <a:r>
              <a:rPr dirty="0" err="1"/>
              <a:t>vyššie</a:t>
            </a:r>
            <a:r>
              <a:rPr dirty="0"/>
              <a:t> </a:t>
            </a:r>
            <a:r>
              <a:rPr dirty="0" err="1"/>
              <a:t>skóre</a:t>
            </a:r>
            <a:endParaRPr dirty="0"/>
          </a:p>
          <a:p>
            <a:r>
              <a:rPr dirty="0" err="1"/>
              <a:t>Bilingválni</a:t>
            </a:r>
            <a:r>
              <a:rPr dirty="0"/>
              <a:t> </a:t>
            </a:r>
            <a:r>
              <a:rPr dirty="0" err="1"/>
              <a:t>žiaci</a:t>
            </a:r>
            <a:r>
              <a:rPr dirty="0"/>
              <a:t>: </a:t>
            </a:r>
            <a:r>
              <a:rPr dirty="0" err="1"/>
              <a:t>najnižšia</a:t>
            </a:r>
            <a:r>
              <a:rPr dirty="0"/>
              <a:t> </a:t>
            </a:r>
            <a:r>
              <a:rPr dirty="0" err="1"/>
              <a:t>motivácia</a:t>
            </a:r>
            <a:endParaRPr dirty="0"/>
          </a:p>
          <a:p>
            <a:r>
              <a:rPr dirty="0" err="1"/>
              <a:t>Učitelia</a:t>
            </a:r>
            <a:r>
              <a:rPr dirty="0"/>
              <a:t>: </a:t>
            </a:r>
            <a:r>
              <a:rPr dirty="0" err="1"/>
              <a:t>vysoká</a:t>
            </a:r>
            <a:r>
              <a:rPr dirty="0"/>
              <a:t> </a:t>
            </a:r>
            <a:r>
              <a:rPr dirty="0" err="1"/>
              <a:t>zhoda</a:t>
            </a:r>
            <a:r>
              <a:rPr dirty="0"/>
              <a:t> </a:t>
            </a:r>
            <a:r>
              <a:rPr dirty="0" err="1"/>
              <a:t>naprieč</a:t>
            </a:r>
            <a:r>
              <a:rPr dirty="0"/>
              <a:t> </a:t>
            </a:r>
            <a:r>
              <a:rPr dirty="0" err="1"/>
              <a:t>všetkými</a:t>
            </a:r>
            <a:r>
              <a:rPr dirty="0"/>
              <a:t> </a:t>
            </a:r>
            <a:r>
              <a:rPr dirty="0" err="1"/>
              <a:t>skupinami</a:t>
            </a:r>
            <a:endParaRPr dirty="0"/>
          </a:p>
        </p:txBody>
      </p:sp>
      <p:pic>
        <p:nvPicPr>
          <p:cNvPr id="4" name="Obrázok 3" descr="Dva stĺpcové grafy porovnávajú priemerné hodnoty podľa materinského jazyka (slovenský, maďarský, oba jazyky) v štyroch kategóriách: Národnostné školy, Výučba slovenčiny, Znalosť slovenčiny, Slovenská kultúra.">
            <a:extLst>
              <a:ext uri="{FF2B5EF4-FFF2-40B4-BE49-F238E27FC236}">
                <a16:creationId xmlns:a16="http://schemas.microsoft.com/office/drawing/2014/main" id="{4666C8EF-2DD1-5803-E21F-920CBDC6C7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578" y="4037318"/>
            <a:ext cx="6012815" cy="1981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aléria">
  <a:themeElements>
    <a:clrScheme name="Galé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é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é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cf32de-ce99-4715-9b70-b0fe3d623d8c">
      <Terms xmlns="http://schemas.microsoft.com/office/infopath/2007/PartnerControls"/>
    </lcf76f155ced4ddcb4097134ff3c332f>
    <TaxCatchAll xmlns="50fb61df-dc2a-41e7-b905-d9f0d257240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EE013E43E82A443B58191B40C649420" ma:contentTypeVersion="15" ma:contentTypeDescription="Umožňuje vytvoriť nový dokument." ma:contentTypeScope="" ma:versionID="1b1ffd8e696b8fb7fcba7f572b7f0a6f">
  <xsd:schema xmlns:xsd="http://www.w3.org/2001/XMLSchema" xmlns:xs="http://www.w3.org/2001/XMLSchema" xmlns:p="http://schemas.microsoft.com/office/2006/metadata/properties" xmlns:ns2="7acf32de-ce99-4715-9b70-b0fe3d623d8c" xmlns:ns3="50fb61df-dc2a-41e7-b905-d9f0d2572401" targetNamespace="http://schemas.microsoft.com/office/2006/metadata/properties" ma:root="true" ma:fieldsID="a5748b605d5178e7217c27ab8e67cf9f" ns2:_="" ns3:_="">
    <xsd:import namespace="7acf32de-ce99-4715-9b70-b0fe3d623d8c"/>
    <xsd:import namespace="50fb61df-dc2a-41e7-b905-d9f0d25724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cf32de-ce99-4715-9b70-b0fe3d623d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Značky obrázka" ma:readOnly="false" ma:fieldId="{5cf76f15-5ced-4ddc-b409-7134ff3c332f}" ma:taxonomyMulti="true" ma:sspId="3e489cff-7f36-47b2-aea3-388ec90836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fb61df-dc2a-41e7-b905-d9f0d257240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80abad2-a49b-4647-8376-9fbf8da2ce99}" ma:internalName="TaxCatchAll" ma:showField="CatchAllData" ma:web="50fb61df-dc2a-41e7-b905-d9f0d257240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Zdieľa sa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Zdieľané s podrobnosťa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B15F23-FE9C-41B5-8014-01FD3B886D5C}">
  <ds:schemaRefs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7acf32de-ce99-4715-9b70-b0fe3d623d8c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50fb61df-dc2a-41e7-b905-d9f0d2572401"/>
  </ds:schemaRefs>
</ds:datastoreItem>
</file>

<file path=customXml/itemProps2.xml><?xml version="1.0" encoding="utf-8"?>
<ds:datastoreItem xmlns:ds="http://schemas.openxmlformats.org/officeDocument/2006/customXml" ds:itemID="{AA9F0B80-F7EE-4AA6-84F3-3C108F0B590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D24BE2-FF0E-41A9-B3BE-BCE73328B0D0}"/>
</file>

<file path=docProps/app.xml><?xml version="1.0" encoding="utf-8"?>
<Properties xmlns="http://schemas.openxmlformats.org/officeDocument/2006/extended-properties" xmlns:vt="http://schemas.openxmlformats.org/officeDocument/2006/docPropsVTypes">
  <Template>Galéria</Template>
  <TotalTime>801</TotalTime>
  <Words>2035</Words>
  <Application>Microsoft Office PowerPoint</Application>
  <PresentationFormat>Prezentácia na obrazovke (4:3)</PresentationFormat>
  <Paragraphs>95</Paragraphs>
  <Slides>13</Slides>
  <Notes>12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Gill Sans MT</vt:lpstr>
      <vt:lpstr>Times New Roman</vt:lpstr>
      <vt:lpstr>Galéria</vt:lpstr>
      <vt:lpstr>Slovenské školy v Maďarsku ako pilier identity </vt:lpstr>
      <vt:lpstr>🎓 Slovenské školy v Maďarsku: malé čísla, veľký význam</vt:lpstr>
      <vt:lpstr>Slovenčina medzi lavicami a kultúrou</vt:lpstr>
      <vt:lpstr>🎯 Cieľ VÝSKUMU</vt:lpstr>
      <vt:lpstr>👥 Výskumný súbor</vt:lpstr>
      <vt:lpstr>🧪 Metodika výskumu</vt:lpstr>
      <vt:lpstr>👩‍🏫 Výsledky: Podľa rodu</vt:lpstr>
      <vt:lpstr>🏫 Výsledky: Podľa typu školy</vt:lpstr>
      <vt:lpstr>🗣️ Výsledky: Podľa materinského jazyka</vt:lpstr>
      <vt:lpstr>💬 Diskusia</vt:lpstr>
      <vt:lpstr>⚠️ Limity výskumu</vt:lpstr>
      <vt:lpstr>✅ Záver</vt:lpstr>
      <vt:lpstr>Prezentácia programu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Slovenské školy v Maďarsku ako pilier identity </dc:title>
  <dc:subject/>
  <dc:creator>SvU</dc:creator>
  <cp:keywords>genealógia, školstvo, Maďarsko, Slovensko</cp:keywords>
  <dc:description>generated using python-pptx</dc:description>
  <cp:lastModifiedBy>Stážisti</cp:lastModifiedBy>
  <cp:revision>18</cp:revision>
  <dcterms:created xsi:type="dcterms:W3CDTF">2013-01-27T09:14:16Z</dcterms:created>
  <dcterms:modified xsi:type="dcterms:W3CDTF">2025-11-11T10:09:12Z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0x0101009EE013E43E82A443B58191B40C649420</vt:lpwstr>
  </property>
  <property fmtid="{D5CDD505-2E9C-101B-9397-08002B2CF9AE}" pid="3" name="MediaServiceImageTags">
    <vt:lpwstr/>
  </property>
</Properties>
</file>