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</p:sldMasterIdLst>
  <p:sldIdLst>
    <p:sldId id="256" r:id="rId5"/>
    <p:sldId id="257" r:id="rId6"/>
    <p:sldId id="262" r:id="rId7"/>
    <p:sldId id="263" r:id="rId8"/>
    <p:sldId id="261" r:id="rId9"/>
    <p:sldId id="260" r:id="rId10"/>
    <p:sldId id="264" r:id="rId11"/>
    <p:sldId id="265" r:id="rId12"/>
    <p:sldId id="266" r:id="rId13"/>
    <p:sldId id="258" r:id="rId1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BBA5D-584A-4BE5-967F-B44F970636B4}" v="16" dt="2025-11-13T11:07:19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13T11:07:19.987" v="15" actId="962"/>
      <pc:docMkLst>
        <pc:docMk/>
      </pc:docMkLst>
      <pc:sldChg chg="modSp">
        <pc:chgData name="Stážisti" userId="6c3dd6a6-2efb-4d77-87e3-0808df15d025" providerId="ADAL" clId="{5705E858-399F-43E2-9340-287617AEF6D7}" dt="2025-11-13T11:07:19.987" v="15" actId="962"/>
        <pc:sldMkLst>
          <pc:docMk/>
          <pc:sldMk cId="0" sldId="263"/>
        </pc:sldMkLst>
        <pc:picChg chg="mod">
          <ac:chgData name="Stážisti" userId="6c3dd6a6-2efb-4d77-87e3-0808df15d025" providerId="ADAL" clId="{5705E858-399F-43E2-9340-287617AEF6D7}" dt="2025-11-13T11:07:19.987" v="15" actId="962"/>
          <ac:picMkLst>
            <pc:docMk/>
            <pc:sldMk cId="0" sldId="263"/>
            <ac:picMk id="14344" creationId="{257114F8-187F-89BA-DA40-1A59D3113B4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50EE2BC7-40B3-36D1-9C75-B5FDE67A7ECB}"/>
              </a:ext>
            </a:extLst>
          </p:cNvPr>
          <p:cNvSpPr/>
          <p:nvPr/>
        </p:nvSpPr>
        <p:spPr>
          <a:xfrm>
            <a:off x="446088" y="3086100"/>
            <a:ext cx="11263312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35A170-F158-A0E9-22F3-0C1D63AC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pPr>
              <a:defRPr/>
            </a:pPr>
            <a:fld id="{9238D84C-860F-4D7A-AF66-FBC3169852EF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3E7FC9-EF9C-F85D-100F-2A046619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666CE5-0FF3-78D9-F9A8-51C7E7E8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463" y="5956300"/>
            <a:ext cx="1016000" cy="365125"/>
          </a:xfrm>
        </p:spPr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fld id="{FD532649-121D-4468-9686-214F2FB3F940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5461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F6FE81-EFD6-7DEC-6C0D-D1400572EE6A}"/>
              </a:ext>
            </a:extLst>
          </p:cNvPr>
          <p:cNvSpPr>
            <a:spLocks noChangeAspect="1"/>
          </p:cNvSpPr>
          <p:nvPr/>
        </p:nvSpPr>
        <p:spPr>
          <a:xfrm>
            <a:off x="439738" y="614363"/>
            <a:ext cx="11309350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006D-4EF6-1BE3-4875-021ACA7D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93477-E8AF-4B53-99C3-CCA08776893B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F02F-1AA0-4E3D-1F33-27F361268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B84FB-B507-4ACA-266E-E23F2E587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46E08-5FBD-4458-AC3B-D2F67D201B55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2139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25D08F4-CD75-1B70-5DE3-26110E67461F}"/>
              </a:ext>
            </a:extLst>
          </p:cNvPr>
          <p:cNvSpPr>
            <a:spLocks noChangeAspect="1"/>
          </p:cNvSpPr>
          <p:nvPr/>
        </p:nvSpPr>
        <p:spPr>
          <a:xfrm>
            <a:off x="8839200" y="600075"/>
            <a:ext cx="2906713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D36D03-3F2E-3EBC-904E-7950B4207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3188" y="5956300"/>
            <a:ext cx="1328737" cy="365125"/>
          </a:xfrm>
        </p:spPr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pPr>
              <a:defRPr/>
            </a:pPr>
            <a:fld id="{F60C6021-9756-48A9-973F-680E0991D648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B6F55B-C741-799F-CC82-0EE8F44C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700" y="5951538"/>
            <a:ext cx="7896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D5D8EA-4017-047D-4111-99A01145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338" y="5956300"/>
            <a:ext cx="1163637" cy="365125"/>
          </a:xfrm>
        </p:spPr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fld id="{330385BC-3DEB-464E-89F6-8DD47EB5422C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43141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4004CAF-0336-66B9-BC58-C168E907FC74}"/>
              </a:ext>
            </a:extLst>
          </p:cNvPr>
          <p:cNvSpPr>
            <a:spLocks noChangeAspect="1"/>
          </p:cNvSpPr>
          <p:nvPr/>
        </p:nvSpPr>
        <p:spPr>
          <a:xfrm>
            <a:off x="439738" y="614363"/>
            <a:ext cx="11309350" cy="11890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BF5B83-EFD1-1CDD-06A2-1CFD3146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94F7B-3BA9-4601-86FA-997D0D074017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CCFA7B-2FCD-3989-9DAC-06BC22D5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A8872-50FD-D14A-F10E-DAFC1C35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835A2-C40C-41E5-B2C2-7415E6E8139F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99953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22B499C-68CF-5542-4C0C-6C53D4FB292D}"/>
              </a:ext>
            </a:extLst>
          </p:cNvPr>
          <p:cNvSpPr>
            <a:spLocks noChangeAspect="1"/>
          </p:cNvSpPr>
          <p:nvPr/>
        </p:nvSpPr>
        <p:spPr>
          <a:xfrm>
            <a:off x="447675" y="5141913"/>
            <a:ext cx="11290300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A5E88-A6A4-7662-3C13-A24D5A3A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pPr>
              <a:defRPr/>
            </a:pPr>
            <a:fld id="{D69B6D21-4E07-4469-BA36-43AA1B5A6990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4030B3-2022-346C-8568-4844CCC6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99A714-67D4-B172-AF52-494FB03B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fld id="{2FD56E41-043B-4950-A3A6-02F0F90DD49A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60868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1DDCBC-3151-4C6C-B095-E5FDBBF793FA}"/>
              </a:ext>
            </a:extLst>
          </p:cNvPr>
          <p:cNvSpPr>
            <a:spLocks noChangeAspect="1"/>
          </p:cNvSpPr>
          <p:nvPr/>
        </p:nvSpPr>
        <p:spPr>
          <a:xfrm>
            <a:off x="446088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C15657D-90E1-926E-BB55-285BB15D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0D2B9-5DFE-4D59-888F-84723427B5CB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E956C3F-8E5B-DB4E-EA18-9F1C3EA4D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6829783-ECEB-FAF0-C75B-6DAC3D70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C37FC-DB5D-4947-985C-784B2A48DC36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11280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F258C2A-B239-3F11-BB35-E7C9463AC4AB}"/>
              </a:ext>
            </a:extLst>
          </p:cNvPr>
          <p:cNvSpPr>
            <a:spLocks noChangeAspect="1"/>
          </p:cNvSpPr>
          <p:nvPr/>
        </p:nvSpPr>
        <p:spPr>
          <a:xfrm>
            <a:off x="446088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A78A3A-DE46-2CCF-C283-EB8D281E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BDF7B-BBC5-4A06-92EE-48F59A46DE25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9E562-FD5E-1CF5-1B20-9FD8059A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41A59C-7D12-43EB-0FA8-21222096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0E22B-2E0C-4A8D-BD31-4033BA3D04A6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09077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F76FF3B-0BBB-4688-6A37-29299C8E3F9E}"/>
              </a:ext>
            </a:extLst>
          </p:cNvPr>
          <p:cNvSpPr>
            <a:spLocks noChangeAspect="1"/>
          </p:cNvSpPr>
          <p:nvPr/>
        </p:nvSpPr>
        <p:spPr>
          <a:xfrm>
            <a:off x="441325" y="606425"/>
            <a:ext cx="112998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F7C58C-5285-5697-ABA3-48B93E2A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A81A3-77B3-4F59-AA31-0DE339BF45C7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A20CB-2F39-256C-F779-49D6766D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634EF-B446-C984-6E3B-5015573B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7874-DD30-49A5-82CA-066F2470009C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19323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07BEE8-C740-318C-10DC-A6C3F589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319B4-1704-4B49-BA33-6DA389CABBB0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239BFC-5381-4BEE-E068-49682EFB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25A7A1-22AD-2CA6-7099-733E00EC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DFF5D-6AC4-46F4-8177-A3A809407055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3405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76E1C951-43E0-0197-3B8A-C16A1F8C695B}"/>
              </a:ext>
            </a:extLst>
          </p:cNvPr>
          <p:cNvSpPr>
            <a:spLocks noChangeAspect="1"/>
          </p:cNvSpPr>
          <p:nvPr/>
        </p:nvSpPr>
        <p:spPr>
          <a:xfrm>
            <a:off x="447675" y="5141913"/>
            <a:ext cx="11298238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96794B7-F564-833B-F1E8-AD09F357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pPr>
              <a:defRPr/>
            </a:pPr>
            <a:fld id="{59A8FB62-BD92-4C68-BC53-AA9522A5D53C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06F4E03-BA0B-1A02-E50C-8752948D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970CD47-2418-76F4-D4C9-0295ADC4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ACFC"/>
                </a:solidFill>
              </a:defRPr>
            </a:lvl1pPr>
          </a:lstStyle>
          <a:p>
            <a:fld id="{D637E77D-78A7-4916-979C-597F1A026472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61851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 noProof="0"/>
              <a:t>Ak chcete pridať obrázok, kliknite na ikonu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37AFEB-35B6-9A58-BD9B-A97D99D3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900D4-B77C-4350-A22A-08DE19A12C4C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22505F-1FAB-9D92-54C8-FF70B57B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736E49-F4ED-AEA1-0201-A14D32C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21D5C-AAA3-418A-AFFD-54ECF42974C4}" type="slidenum">
              <a:rPr lang="en-US" altLang="sk-SK"/>
              <a:pPr/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92704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23985-7A88-CD28-7DE0-1C8F8374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704850"/>
            <a:ext cx="11029950" cy="11890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k-SK" altLang="sk-SK"/>
              <a:t>Upravte štýly predlohy textu</a:t>
            </a:r>
            <a:endParaRPr lang="en-US" altLang="sk-SK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8EF0FC1-EB64-C08F-5F05-E1A89B6976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81025" y="2335213"/>
            <a:ext cx="110299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Upravte štýl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  <a:endParaRPr lang="en-US" alt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1E7E-1394-16DF-F058-922E1EBA4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713" y="595630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A212C75-3225-4A40-AB80-82D332D30C19}" type="datetimeFigureOut">
              <a:rPr lang="en-US" altLang="sk-SK"/>
              <a:pPr>
                <a:defRPr/>
              </a:pPr>
              <a:t>11/13/2025</a:t>
            </a:fld>
            <a:endParaRPr lang="en-US" alt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4FF8E-D10F-88C1-29A9-137A55393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025" y="5951538"/>
            <a:ext cx="6916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3E22-38DF-21AA-8924-1F1757EFC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463" y="5956300"/>
            <a:ext cx="10525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fld id="{2361F98E-67AC-42A1-AC8C-85EB2A967859}" type="slidenum">
              <a:rPr lang="en-US" altLang="sk-SK"/>
              <a:pPr/>
              <a:t>‹#›</a:t>
            </a:fld>
            <a:endParaRPr lang="en-US" altLang="sk-S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86C57-3683-BFF7-4158-8EFC8B5421E9}"/>
              </a:ext>
            </a:extLst>
          </p:cNvPr>
          <p:cNvSpPr/>
          <p:nvPr/>
        </p:nvSpPr>
        <p:spPr>
          <a:xfrm>
            <a:off x="446088" y="457200"/>
            <a:ext cx="3703637" cy="95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9394AF-C9BF-D6A0-87D8-92213B77FA64}"/>
              </a:ext>
            </a:extLst>
          </p:cNvPr>
          <p:cNvSpPr/>
          <p:nvPr/>
        </p:nvSpPr>
        <p:spPr>
          <a:xfrm>
            <a:off x="8042275" y="454025"/>
            <a:ext cx="3703638" cy="984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C84A10-B0C4-B5FA-86C7-36AAE28CC306}"/>
              </a:ext>
            </a:extLst>
          </p:cNvPr>
          <p:cNvSpPr/>
          <p:nvPr/>
        </p:nvSpPr>
        <p:spPr>
          <a:xfrm>
            <a:off x="4241800" y="457200"/>
            <a:ext cx="3703638" cy="92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54" r:id="rId7"/>
    <p:sldLayoutId id="2147484062" r:id="rId8"/>
    <p:sldLayoutId id="2147484055" r:id="rId9"/>
    <p:sldLayoutId id="2147484063" r:id="rId10"/>
    <p:sldLayoutId id="214748406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1pPr>
      <a:lvl2pPr marL="62865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2pPr>
      <a:lvl3pPr marL="898525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3pPr>
      <a:lvl4pPr marL="1241425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4pPr>
      <a:lvl5pPr marL="1601788" indent="-233363" algn="l" defTabSz="457200" rtl="0" eaLnBrk="0" fontAlgn="base" hangingPunct="0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76CAEFE0-8512-B99F-0B2F-70169B9223F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417513" y="374650"/>
            <a:ext cx="11312525" cy="1993900"/>
          </a:xfrm>
        </p:spPr>
        <p:txBody>
          <a:bodyPr/>
          <a:lstStyle/>
          <a:p>
            <a:pPr eaLnBrk="1" hangingPunct="1"/>
            <a:r>
              <a:rPr lang="sk-SK" altLang="sk-SK" sz="5400" b="1" cap="none" dirty="0">
                <a:cs typeface="Arial" panose="020B0604020202020204" pitchFamily="34" charset="0"/>
              </a:rPr>
              <a:t>Nitrianske stopy v slovenskom zahraničí</a:t>
            </a:r>
          </a:p>
        </p:txBody>
      </p:sp>
      <p:sp>
        <p:nvSpPr>
          <p:cNvPr id="11267" name="Obdĺžnik 3">
            <a:extLst>
              <a:ext uri="{FF2B5EF4-FFF2-40B4-BE49-F238E27FC236}">
                <a16:creationId xmlns:a16="http://schemas.microsoft.com/office/drawing/2014/main" id="{88279BBD-8C84-C43C-0A16-0F8DFCC4B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3113088"/>
            <a:ext cx="83756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b="1" dirty="0">
                <a:solidFill>
                  <a:schemeClr val="bg1"/>
                </a:solidFill>
                <a:cs typeface="Arial" panose="020B0604020202020204" pitchFamily="34" charset="0"/>
              </a:rPr>
              <a:t>prof. PhDr. Boris MICHALÍK, PhD.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b="1" dirty="0">
                <a:solidFill>
                  <a:schemeClr val="bg1"/>
                </a:solidFill>
                <a:cs typeface="Arial" panose="020B0604020202020204" pitchFamily="34" charset="0"/>
              </a:rPr>
              <a:t>prof. PhDr. Jaroslav ČUKAN, CSc.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Ústav manažmentu kultúry a turizmu,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kulturológie a etnológie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Filozofická fakulta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Univerzita Konštantína Filozofa v Nitre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E-mail: bmichalik@ukf.sk, jcukan@ukf.sk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 typeface="Wingdings 2" panose="05020102010507070707" pitchFamily="18" charset="2"/>
              <a:buNone/>
            </a:pPr>
            <a:r>
              <a:rPr lang="sk-SK" altLang="sk-SK" sz="2300" dirty="0">
                <a:solidFill>
                  <a:schemeClr val="bg1"/>
                </a:solidFill>
                <a:cs typeface="Arial" panose="020B0604020202020204" pitchFamily="34" charset="0"/>
              </a:rPr>
              <a:t>Web: www.umktke.sk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64FD886-BA43-4EF7-17CD-0B7592F4194A}"/>
              </a:ext>
            </a:extLst>
          </p:cNvPr>
          <p:cNvSpPr txBox="1"/>
          <p:nvPr/>
        </p:nvSpPr>
        <p:spPr>
          <a:xfrm>
            <a:off x="417513" y="2368550"/>
            <a:ext cx="111045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b="1" dirty="0">
                <a:solidFill>
                  <a:schemeClr val="bg2"/>
                </a:solidFill>
                <a:latin typeface="+mj-lt"/>
              </a:rPr>
              <a:t>SLOVÁCI V ZAHRANIČÍ: SÚČASNOSŤ, TRENDY A PERSPEKTÍVY VÝSKUMU KRAJANSKEJ PROBLEMATIKY										      Trnava, 25. – 26. september 2025</a:t>
            </a:r>
          </a:p>
          <a:p>
            <a:pPr>
              <a:defRPr/>
            </a:pPr>
            <a:endParaRPr lang="sk-SK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1269" name="Picture 6" descr="Logo Ústavu manažmentu kultúry a turizmu, kulturológie a etnológie (ÚMKTKE) na tmavomodrom pozadí. Nápis je vytvorený veľkými písmenami v odtieňoch modrej a tyrkysovej. Pod logom je menší text: Ústav manažmentu kultúry a turizmu, kulturológie a etnológie.">
            <a:extLst>
              <a:ext uri="{FF2B5EF4-FFF2-40B4-BE49-F238E27FC236}">
                <a16:creationId xmlns:a16="http://schemas.microsoft.com/office/drawing/2014/main" id="{962F96F5-78E2-6119-3D2C-20C6D700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3113088"/>
            <a:ext cx="4008438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AA4A3C8C-159D-3295-9B10-D0E856835CB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81025" y="1322388"/>
            <a:ext cx="10993438" cy="1474787"/>
          </a:xfrm>
        </p:spPr>
        <p:txBody>
          <a:bodyPr/>
          <a:lstStyle/>
          <a:p>
            <a:r>
              <a:rPr lang="sk-SK" altLang="sk-SK" sz="4900" b="1" cap="none" dirty="0">
                <a:solidFill>
                  <a:srgbClr val="003F62"/>
                </a:solidFill>
              </a:rPr>
              <a:t>ĎAKUJEME ZA POZORNOSŤ!</a:t>
            </a:r>
            <a:endParaRPr lang="sk-SK" altLang="sk-SK" sz="4900" b="1" cap="none" dirty="0">
              <a:cs typeface="Arial" panose="020B0604020202020204" pitchFamily="34" charset="0"/>
            </a:endParaRPr>
          </a:p>
        </p:txBody>
      </p:sp>
      <p:pic>
        <p:nvPicPr>
          <p:cNvPr id="20483" name="Picture 6" descr="Logo Ústavu manažmentu kultúry a turizmu, kulturológie a etnológie (ÚMKTKE) na tmavomodrom pozadí. Skratka ÚMKTKE je zobrazená veľkými písmenami v odtieňoch modrej a tyrkysovej. Pod logom je text: Ústav manažmentu kultúry a turizmu, kulturológie a etnológie.">
            <a:extLst>
              <a:ext uri="{FF2B5EF4-FFF2-40B4-BE49-F238E27FC236}">
                <a16:creationId xmlns:a16="http://schemas.microsoft.com/office/drawing/2014/main" id="{2D94C1FC-1659-9CD2-4A1E-A6416F0D5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3132138"/>
            <a:ext cx="4006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02CF976-7F27-7C16-DC56-DB417FD4593E}"/>
              </a:ext>
            </a:extLst>
          </p:cNvPr>
          <p:cNvSpPr/>
          <p:nvPr/>
        </p:nvSpPr>
        <p:spPr>
          <a:xfrm>
            <a:off x="581025" y="3432175"/>
            <a:ext cx="6986588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Ústav manažmentu kultúry a turizmu, kulturológie a etnológie</a:t>
            </a:r>
          </a:p>
          <a:p>
            <a:pPr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Štefánikova 67, 949 74  Nitra</a:t>
            </a:r>
          </a:p>
          <a:p>
            <a:pPr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Tel.:+421 37 6408 361</a:t>
            </a:r>
          </a:p>
          <a:p>
            <a:pPr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E-mail: kmanazmentu@ukf.sk</a:t>
            </a:r>
          </a:p>
          <a:p>
            <a:pPr>
              <a:defRPr/>
            </a:pPr>
            <a:r>
              <a:rPr lang="sk-SK" sz="2800" b="1" dirty="0">
                <a:solidFill>
                  <a:schemeClr val="bg1"/>
                </a:solidFill>
                <a:latin typeface="+mj-lt"/>
              </a:rPr>
              <a:t>www.umktke.sk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FABBB9DD-72AF-CB39-0ACF-E874DF6148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/>
          <a:lstStyle/>
          <a:p>
            <a:pPr eaLnBrk="1" hangingPunct="1"/>
            <a:r>
              <a:rPr lang="sk-SK" altLang="sk-SK" sz="3600" b="1" cap="none"/>
              <a:t>Cieľ príspevku</a:t>
            </a:r>
            <a:endParaRPr lang="sk-SK" altLang="sk-SK" sz="3600" cap="none">
              <a:cs typeface="Arial" panose="020B0604020202020204" pitchFamily="34" charset="0"/>
            </a:endParaRPr>
          </a:p>
        </p:txBody>
      </p:sp>
      <p:sp>
        <p:nvSpPr>
          <p:cNvPr id="12291" name="Obdĺžnik 4">
            <a:extLst>
              <a:ext uri="{FF2B5EF4-FFF2-40B4-BE49-F238E27FC236}">
                <a16:creationId xmlns:a16="http://schemas.microsoft.com/office/drawing/2014/main" id="{AA61B5E0-D154-4DD7-C093-0956A4B97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2498725"/>
            <a:ext cx="110871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000" b="1">
                <a:solidFill>
                  <a:schemeClr val="bg2"/>
                </a:solidFill>
              </a:rPr>
              <a:t>predstaviť publikačné výsledky vedecko-výskumnej činnosti pracovníkov UKF v Nitre v slovenskom zahraničí         v priereze posledných 30 rokov (akcent na etnologický a kulturologický výskum)</a:t>
            </a:r>
          </a:p>
          <a:p>
            <a:pPr>
              <a:buFontTx/>
              <a:buChar char="-"/>
            </a:pPr>
            <a:r>
              <a:rPr lang="sk-SK" altLang="sk-SK" sz="3000" b="1">
                <a:solidFill>
                  <a:schemeClr val="bg2"/>
                </a:solidFill>
              </a:rPr>
              <a:t>oboznámiť odbornú verejnosť s aktuálnymi výskumami pracoviska</a:t>
            </a:r>
          </a:p>
          <a:p>
            <a:pPr>
              <a:buFontTx/>
              <a:buChar char="-"/>
            </a:pPr>
            <a:r>
              <a:rPr lang="sk-SK" altLang="sk-SK" sz="3000" b="1">
                <a:solidFill>
                  <a:schemeClr val="bg2"/>
                </a:solidFill>
              </a:rPr>
              <a:t>načrtnúť možnosti ďalších aktivít v skúmanom priestore</a:t>
            </a:r>
          </a:p>
          <a:p>
            <a:pPr>
              <a:buFontTx/>
              <a:buChar char="-"/>
            </a:pPr>
            <a:endParaRPr lang="sk-SK" altLang="sk-SK" sz="2700" b="1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F4952FC1-DC1A-6708-DF28-145D997247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/>
          <a:lstStyle/>
          <a:p>
            <a:pPr eaLnBrk="1" hangingPunct="1"/>
            <a:r>
              <a:rPr lang="sk-SK" altLang="sk-SK" sz="3600" b="1" cap="none"/>
              <a:t>Počiatky výskumu zahraničných Slovákov v Nitre</a:t>
            </a:r>
            <a:endParaRPr lang="sk-SK" altLang="sk-SK" sz="3600" cap="none">
              <a:cs typeface="Arial" panose="020B0604020202020204" pitchFamily="34" charset="0"/>
            </a:endParaRPr>
          </a:p>
        </p:txBody>
      </p:sp>
      <p:sp>
        <p:nvSpPr>
          <p:cNvPr id="13315" name="Obdĺžnik 4">
            <a:extLst>
              <a:ext uri="{FF2B5EF4-FFF2-40B4-BE49-F238E27FC236}">
                <a16:creationId xmlns:a16="http://schemas.microsoft.com/office/drawing/2014/main" id="{25480FDE-C83B-5A0C-E99F-7907ED55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2498725"/>
            <a:ext cx="114141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90. roky 20. storočia (Čukan, Botík, Garaj)</a:t>
            </a:r>
          </a:p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kontinuálne viac ako 30 rokov etnologických, kulturologických a geografických výskumov na Dolnej zemi (Čukan, Michalík, Žabenský, Letavajová, Kontriková Šusteková, Kurpaš, Zima, Fúsková, Járek, Ambrózová Lenovský, Chrastina)</a:t>
            </a:r>
          </a:p>
          <a:p>
            <a:pPr>
              <a:buFontTx/>
              <a:buChar char="-"/>
            </a:pPr>
            <a:endParaRPr lang="sk-SK" altLang="sk-SK" sz="2700" b="1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4868C969-D12F-D276-365E-41EBC9C775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altLang="sk-SK" sz="3600" b="1" cap="none" dirty="0"/>
              <a:t>Monografie o kultúre Slovákov v konkrétnych lokalitách</a:t>
            </a:r>
            <a:endParaRPr lang="sk-SK" altLang="sk-SK" sz="3600" cap="none" dirty="0">
              <a:cs typeface="Arial" panose="020B0604020202020204" pitchFamily="34" charset="0"/>
            </a:endParaRPr>
          </a:p>
        </p:txBody>
      </p:sp>
      <p:sp>
        <p:nvSpPr>
          <p:cNvPr id="14339" name="Obdĺžnik 4">
            <a:extLst>
              <a:ext uri="{FF2B5EF4-FFF2-40B4-BE49-F238E27FC236}">
                <a16:creationId xmlns:a16="http://schemas.microsoft.com/office/drawing/2014/main" id="{22877FAB-1F16-CAAD-137D-A2A3C94C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1682750"/>
            <a:ext cx="114808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endParaRPr lang="sk-SK" altLang="sk-SK" sz="3200" b="1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sk-SK" altLang="sk-SK" sz="3200" b="1" dirty="0" err="1">
                <a:solidFill>
                  <a:schemeClr val="bg2"/>
                </a:solidFill>
              </a:rPr>
              <a:t>Erdevík</a:t>
            </a:r>
            <a:r>
              <a:rPr lang="sk-SK" altLang="sk-SK" sz="3200" b="1" dirty="0">
                <a:solidFill>
                  <a:schemeClr val="bg2"/>
                </a:solidFill>
              </a:rPr>
              <a:t> (1995), </a:t>
            </a:r>
            <a:r>
              <a:rPr lang="sk-SK" altLang="sk-SK" sz="3200" b="1" dirty="0" err="1">
                <a:solidFill>
                  <a:schemeClr val="bg2"/>
                </a:solidFill>
              </a:rPr>
              <a:t>Borumlak</a:t>
            </a:r>
            <a:r>
              <a:rPr lang="sk-SK" altLang="sk-SK" sz="3200" b="1" dirty="0">
                <a:solidFill>
                  <a:schemeClr val="bg2"/>
                </a:solidFill>
              </a:rPr>
              <a:t> a </a:t>
            </a:r>
            <a:r>
              <a:rPr lang="sk-SK" altLang="sk-SK" sz="3200" b="1" dirty="0" err="1">
                <a:solidFill>
                  <a:schemeClr val="bg2"/>
                </a:solidFill>
              </a:rPr>
              <a:t>Varzaľ</a:t>
            </a:r>
            <a:r>
              <a:rPr lang="sk-SK" altLang="sk-SK" sz="3200" b="1" dirty="0">
                <a:solidFill>
                  <a:schemeClr val="bg2"/>
                </a:solidFill>
              </a:rPr>
              <a:t> (2006), </a:t>
            </a:r>
          </a:p>
          <a:p>
            <a:pPr>
              <a:buFontTx/>
              <a:buChar char="-"/>
            </a:pPr>
            <a:r>
              <a:rPr lang="sk-SK" altLang="sk-SK" sz="3200" b="1" dirty="0" err="1">
                <a:solidFill>
                  <a:schemeClr val="bg2"/>
                </a:solidFill>
              </a:rPr>
              <a:t>Butín</a:t>
            </a:r>
            <a:r>
              <a:rPr lang="sk-SK" altLang="sk-SK" sz="3200" b="1" dirty="0">
                <a:solidFill>
                  <a:schemeClr val="bg2"/>
                </a:solidFill>
              </a:rPr>
              <a:t> (2008), Pivnica (2010), </a:t>
            </a:r>
            <a:r>
              <a:rPr lang="sk-SK" altLang="sk-SK" sz="3200" b="1" dirty="0" err="1">
                <a:solidFill>
                  <a:schemeClr val="bg2"/>
                </a:solidFill>
              </a:rPr>
              <a:t>Boľovce</a:t>
            </a:r>
            <a:r>
              <a:rPr lang="sk-SK" altLang="sk-SK" sz="3200" b="1" dirty="0">
                <a:solidFill>
                  <a:schemeClr val="bg2"/>
                </a:solidFill>
              </a:rPr>
              <a:t> (2011), </a:t>
            </a:r>
          </a:p>
          <a:p>
            <a:pPr>
              <a:buFontTx/>
              <a:buChar char="-"/>
            </a:pPr>
            <a:endParaRPr lang="sk-SK" altLang="sk-SK" sz="3200" b="1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sk-SK" altLang="sk-SK" sz="2700" b="1" dirty="0">
              <a:solidFill>
                <a:schemeClr val="bg2"/>
              </a:solidFill>
            </a:endParaRPr>
          </a:p>
        </p:txBody>
      </p:sp>
      <p:pic>
        <p:nvPicPr>
          <p:cNvPr id="14340" name="Obrázok 1" descr="Obálka knihy s názvom Kultúrne tradície v Erdevíku: Korene a súčasnosť. Autori sú Jaroslav Čukan, Bernard Garaj a Marian Járek. Dizajn obálky obsahuje jednoduché kresby troch postáv v krojoch, znázornených abstraktnými čiarami a farebnými akcentmi na béžovom pozadí.">
            <a:extLst>
              <a:ext uri="{FF2B5EF4-FFF2-40B4-BE49-F238E27FC236}">
                <a16:creationId xmlns:a16="http://schemas.microsoft.com/office/drawing/2014/main" id="{233A3C07-772B-7769-4694-E57A6825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3575050"/>
            <a:ext cx="22193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ok 2" descr="Obálka knihy s názvom borumlak varzaľ vărzari borumlaca: spôsob života a kultúra Slovákov v Bihore. Autorom je Jaroslav Čukan a kolektív. Na obálke je fotografia kostola s bielou fasádou, červenou strechou a kamennou vežou, obklopeného stromami. V dolnej časti je uvedené vydavateľstvo Nadlak Nitra 2006.">
            <a:extLst>
              <a:ext uri="{FF2B5EF4-FFF2-40B4-BE49-F238E27FC236}">
                <a16:creationId xmlns:a16="http://schemas.microsoft.com/office/drawing/2014/main" id="{5DD9E57B-3663-276C-B492-EBAEBDF8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575050"/>
            <a:ext cx="21621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ázok 3" descr="Obálka knihy s názvom Butín: Kultúrne tradície Slovákov v rumunskom Banáte. Autorom je Jaroslav Čukan a kolektív. Na obálke je fotografia vidieckeho prostredia s pastvinou, kravami a domami v pozadí. V pravom okraji sú zvisle umiestnené menšie obrázky zobrazujúce kostol, tradičné stavby, predmety a scény z každodenného života. V dolnej časti je uvedené: Nitra 2008.">
            <a:extLst>
              <a:ext uri="{FF2B5EF4-FFF2-40B4-BE49-F238E27FC236}">
                <a16:creationId xmlns:a16="http://schemas.microsoft.com/office/drawing/2014/main" id="{313E1EAA-E370-DE7E-7486-3AC75C66D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587750"/>
            <a:ext cx="218757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ázok 4" descr="Obálka knihy s názvom Pivnica: Kultúrne tradície Slovákov v Báčke. Pozadie má textúru pripomínajúcu starý papier. Na ľavej strane sú tri čiernobiele fotografie: skupina ľudí v krojoch, tradičný dom a scéna z dedinského života. Vpravo je väčšia fotografia kostola s vysokou vežou. Názov knihy je výrazne uvedený v spodnej časti obálky.">
            <a:extLst>
              <a:ext uri="{FF2B5EF4-FFF2-40B4-BE49-F238E27FC236}">
                <a16:creationId xmlns:a16="http://schemas.microsoft.com/office/drawing/2014/main" id="{31FEC5AA-7BFC-DC9F-0CF9-D884A3514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3587750"/>
            <a:ext cx="2163763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ok 5" descr="Obálka knihy s názvom Boľovce: Kultúrne tradície Slovákov v Srieme. Pozadie je sýto modré, v hornej časti je jednoduchý grafický prvok zložený z čiernych bodov spojených čiarami. Názov knihy je umiestnený v dolnej časti, napísaný veľkými čiernymi písmenami, pričom slová sú čiastočne prekrývajúce sa.">
            <a:extLst>
              <a:ext uri="{FF2B5EF4-FFF2-40B4-BE49-F238E27FC236}">
                <a16:creationId xmlns:a16="http://schemas.microsoft.com/office/drawing/2014/main" id="{257114F8-187F-89BA-DA40-1A59D3113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3575050"/>
            <a:ext cx="2163762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77F831F-A9CB-41B8-5816-BD41E6E89B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altLang="sk-SK" sz="3600" b="1" cap="none" dirty="0"/>
              <a:t>Monografie o kultúre Slovákov v konkrétnych lokalitách</a:t>
            </a:r>
            <a:endParaRPr lang="sk-SK" altLang="sk-SK" sz="3600" cap="none" dirty="0">
              <a:cs typeface="Arial" panose="020B0604020202020204" pitchFamily="34" charset="0"/>
            </a:endParaRPr>
          </a:p>
        </p:txBody>
      </p:sp>
      <p:sp>
        <p:nvSpPr>
          <p:cNvPr id="15363" name="Obdĺžnik 4">
            <a:extLst>
              <a:ext uri="{FF2B5EF4-FFF2-40B4-BE49-F238E27FC236}">
                <a16:creationId xmlns:a16="http://schemas.microsoft.com/office/drawing/2014/main" id="{F5D03C21-99D5-036E-0742-04303676E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1938338"/>
            <a:ext cx="112744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Silbaš (2012), Soľany (2014), Vojlovica (2015), </a:t>
            </a:r>
          </a:p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Bajša (2025), Laliť (2026?)</a:t>
            </a:r>
          </a:p>
          <a:p>
            <a:pPr>
              <a:buFontTx/>
              <a:buChar char="-"/>
            </a:pPr>
            <a:endParaRPr lang="sk-SK" altLang="sk-SK" sz="3200" b="1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endParaRPr lang="sk-SK" altLang="sk-SK" sz="2700" b="1">
              <a:solidFill>
                <a:schemeClr val="bg2"/>
              </a:solidFill>
            </a:endParaRPr>
          </a:p>
        </p:txBody>
      </p:sp>
      <p:pic>
        <p:nvPicPr>
          <p:cNvPr id="15364" name="Obrázok 2" descr="Obálka knihy s názvom Silbaš: Kultúrne tradície Slovákov v Báčke. Pozadie je bordovo-červené s textúrou pripomínajúcou staré rukopisné písmo. Názov knihy je umiestnený v dolnej časti obálky veľkými bielymi písmenami.">
            <a:extLst>
              <a:ext uri="{FF2B5EF4-FFF2-40B4-BE49-F238E27FC236}">
                <a16:creationId xmlns:a16="http://schemas.microsoft.com/office/drawing/2014/main" id="{1F510225-9F1F-CE44-274F-0A0C42A4E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200400"/>
            <a:ext cx="23622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ok 3" descr="Obálka knihy s názvom Soľany: Kultúrne tradície Slovákov v Slavónii. Pozadie je tmavomodré s prechodmi do fialových odtieňov, vytvárajúce jemný lesklý efekt. Názov knihy je umiestnený v dolnej časti obálky veľkými bielymi písmenami.">
            <a:extLst>
              <a:ext uri="{FF2B5EF4-FFF2-40B4-BE49-F238E27FC236}">
                <a16:creationId xmlns:a16="http://schemas.microsoft.com/office/drawing/2014/main" id="{D30F2D45-C8B9-EFE3-7E29-E8066C16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200400"/>
            <a:ext cx="230346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ok 4" descr="Obálka knihy s názvom Vojlovica: Kultúrne tradície Slovákov v Banáte. Pozadie je oranžovo-červené s textúrou pripomínajúcou staré rukopisné písmo. Názov knihy je umiestnený v dolnej časti obálky veľkými modrými písmenami.">
            <a:extLst>
              <a:ext uri="{FF2B5EF4-FFF2-40B4-BE49-F238E27FC236}">
                <a16:creationId xmlns:a16="http://schemas.microsoft.com/office/drawing/2014/main" id="{96E02C11-545C-940C-EA15-FFC8A49E4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200400"/>
            <a:ext cx="246538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ázok 1" descr="Obálka knihy s názvom Bajša: Multikultúrne tradície Slovákov v Báčke. Pozadie tvorí umelecká ilustrácia dedinského prostredia s množstvom domov so šikmými červenými strechami, obklopených zeleňou. V hornej časti sú dve kostolné veže s červenými strechami a krížmi, vystupujúce nad stromami.">
            <a:extLst>
              <a:ext uri="{FF2B5EF4-FFF2-40B4-BE49-F238E27FC236}">
                <a16:creationId xmlns:a16="http://schemas.microsoft.com/office/drawing/2014/main" id="{CF1D78C5-A28D-FC65-CA54-0A2206BE9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3" y="3200400"/>
            <a:ext cx="24765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28FFCAF6-882C-56A0-14DE-724BBFDC5D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831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altLang="sk-SK" sz="3600" b="1" cap="none" dirty="0"/>
              <a:t>Monografie o kultúrnom potenciáli dolnozemských Slovákov</a:t>
            </a:r>
            <a:endParaRPr lang="sk-SK" altLang="sk-SK" sz="3600" cap="none" dirty="0">
              <a:cs typeface="Arial" panose="020B0604020202020204" pitchFamily="34" charset="0"/>
            </a:endParaRPr>
          </a:p>
        </p:txBody>
      </p:sp>
      <p:sp>
        <p:nvSpPr>
          <p:cNvPr id="16387" name="Obdĺžnik 4">
            <a:extLst>
              <a:ext uri="{FF2B5EF4-FFF2-40B4-BE49-F238E27FC236}">
                <a16:creationId xmlns:a16="http://schemas.microsoft.com/office/drawing/2014/main" id="{9046099B-EC34-5A2D-A332-C1A8D4E2D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938338"/>
            <a:ext cx="11087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Projekt APVV v rokoch 2016 - 2020</a:t>
            </a:r>
          </a:p>
          <a:p>
            <a:pPr>
              <a:buFontTx/>
              <a:buChar char="-"/>
            </a:pPr>
            <a:endParaRPr lang="sk-SK" altLang="sk-SK" sz="2700" b="1">
              <a:solidFill>
                <a:schemeClr val="bg2"/>
              </a:solidFill>
            </a:endParaRPr>
          </a:p>
        </p:txBody>
      </p:sp>
      <p:pic>
        <p:nvPicPr>
          <p:cNvPr id="16388" name="Obrázok 1" descr="Obálka knihy s názvom Kultúrny potenciál Slovákov v Chorvátsku. Na bielom pozadí je fotografia otvoreného okna s čiernym rámom, v ktorom sú vystavené tradičné slovenské bábiky v krojoch. Nad názvom knihy je uvedené: Kolektív autorov. V ľavom hornom rohu je malé logo vydavateľstva.">
            <a:extLst>
              <a:ext uri="{FF2B5EF4-FFF2-40B4-BE49-F238E27FC236}">
                <a16:creationId xmlns:a16="http://schemas.microsoft.com/office/drawing/2014/main" id="{595E7CFE-B2D1-212E-E3AB-54676655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767013"/>
            <a:ext cx="25019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ok 3" descr="Obálka knihy s názvom Kultúrny potenciál Slovákov v Banáte. Na bielom pozadí je umiestnená fotografia starého zdobeného knižného zväzku na ktorom ležia hnedé okuliare. Pod obrázkom je text: Kolektív autorov. V ľavom hornom rohu sa nachádza malé logo vydavateľstva.">
            <a:extLst>
              <a:ext uri="{FF2B5EF4-FFF2-40B4-BE49-F238E27FC236}">
                <a16:creationId xmlns:a16="http://schemas.microsoft.com/office/drawing/2014/main" id="{5D9741B1-156C-3B43-D641-8379521AD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2811463"/>
            <a:ext cx="2405062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ok 4" descr="Obálka knihy s názvom Kultúrny potenciál Slovákov v Srieme. Na bielom pozadí sú zobrazené štyri osoby oblečené v tradičných slovenských krojoch. Kroje pozostávajú z modrých sukní s čiernymi a bielymi vzormi, tmavých blúzok a farebných šálov v odtieňoch hnedej, oranžovej a zelenej. V hornej časti obálky je malé logo vydavateľstva, v dolnej časti text: Kolektív autorov.">
            <a:extLst>
              <a:ext uri="{FF2B5EF4-FFF2-40B4-BE49-F238E27FC236}">
                <a16:creationId xmlns:a16="http://schemas.microsoft.com/office/drawing/2014/main" id="{D54CF1D3-A7D8-B552-F303-0997AE8B4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767013"/>
            <a:ext cx="2420938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ázok 5" descr="Obálka knihy s názvom Kultúrny potenciál Slovákov v Báčke. Na bielom pozadí je umelecká ilustrácia vidieckeho prostredia: skupina ľudí v tradičných krojoch stojí na ceste, v okolí sú polia, stromy a voz s konským záprahom. V hornej časti obálky je malé logo vydavateľstva, v dolnej časti text: Kolektív autorov">
            <a:extLst>
              <a:ext uri="{FF2B5EF4-FFF2-40B4-BE49-F238E27FC236}">
                <a16:creationId xmlns:a16="http://schemas.microsoft.com/office/drawing/2014/main" id="{B921F509-055D-C872-78E2-B7546AD54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2938463"/>
            <a:ext cx="2414587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ázok 6" descr="Obálka knihy s názvom Kultúrny potenciál Slovákov v Rumunsku. Na bielom pozadí je fotografia šiestich detí stojacich vedľa seba, oblečených v ružových, červených a modrých odtieňoch oblečenia. V hornej časti obálky je malé logo vydavateľstva, v dolnej časti text: Kolektív autorov.">
            <a:extLst>
              <a:ext uri="{FF2B5EF4-FFF2-40B4-BE49-F238E27FC236}">
                <a16:creationId xmlns:a16="http://schemas.microsoft.com/office/drawing/2014/main" id="{13E1262B-AABD-1DFF-4967-88E29404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2938463"/>
            <a:ext cx="2341563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B3DFCAF6-30EF-0519-6CE4-B8DD154B20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altLang="sk-SK" sz="3200" b="1" cap="none" dirty="0">
                <a:solidFill>
                  <a:prstClr val="white"/>
                </a:solidFill>
              </a:rPr>
              <a:t>Monografie o kultúrnom potenciáli dolnozemských Slovákov</a:t>
            </a:r>
            <a:endParaRPr lang="sk-SK" altLang="sk-SK" sz="3600" cap="none" dirty="0">
              <a:cs typeface="Arial" panose="020B0604020202020204" pitchFamily="34" charset="0"/>
            </a:endParaRPr>
          </a:p>
        </p:txBody>
      </p:sp>
      <p:sp>
        <p:nvSpPr>
          <p:cNvPr id="17411" name="Obdĺžnik 4">
            <a:extLst>
              <a:ext uri="{FF2B5EF4-FFF2-40B4-BE49-F238E27FC236}">
                <a16:creationId xmlns:a16="http://schemas.microsoft.com/office/drawing/2014/main" id="{F0A49B3D-A346-C8BC-DD33-0FD40E371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938338"/>
            <a:ext cx="114141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  <a:defRPr/>
            </a:pPr>
            <a:r>
              <a:rPr lang="sk-SK" altLang="sk-SK" sz="3200" b="1" dirty="0">
                <a:solidFill>
                  <a:schemeClr val="bg2"/>
                </a:solidFill>
              </a:rPr>
              <a:t>Maďarsko komplexne nepublikované (2026-2027?)</a:t>
            </a:r>
          </a:p>
          <a:p>
            <a:pPr>
              <a:buFontTx/>
              <a:buChar char="-"/>
              <a:defRPr/>
            </a:pPr>
            <a:r>
              <a:rPr lang="sk-SK" altLang="sk-SK" sz="3200" b="1" dirty="0">
                <a:solidFill>
                  <a:schemeClr val="bg2"/>
                </a:solidFill>
              </a:rPr>
              <a:t>Dolnozemské odtiene slovenskej kultúry (2021)</a:t>
            </a:r>
          </a:p>
          <a:p>
            <a:pPr marL="0" indent="0">
              <a:defRPr/>
            </a:pPr>
            <a:endParaRPr lang="sk-SK" altLang="sk-SK" sz="3200" b="1" dirty="0">
              <a:solidFill>
                <a:schemeClr val="bg2"/>
              </a:solidFill>
            </a:endParaRPr>
          </a:p>
          <a:p>
            <a:pPr>
              <a:buFontTx/>
              <a:buChar char="-"/>
              <a:defRPr/>
            </a:pPr>
            <a:endParaRPr lang="sk-SK" altLang="sk-SK" sz="2700" b="1" dirty="0">
              <a:solidFill>
                <a:schemeClr val="bg2"/>
              </a:solidFill>
            </a:endParaRPr>
          </a:p>
        </p:txBody>
      </p:sp>
      <p:pic>
        <p:nvPicPr>
          <p:cNvPr id="17412" name="Obrázok 1" descr="Obálka knihy s názvom Kapitoly z minulosti a súčasnosti Slovákov v Békešskej Čabe. Pozadie tvorí historická fotografia rušného námestia s množstvom ľudí, konskými povozmi a stánkami. Vpravo je viditeľná veža kostola, v pozadí ďalšie budovy a veže. Názov knihy je uvedený modrým a čiernym písmom v hornej časti, pod ním mená autorov: Miroslav Kmeť, Tünde Tušková, Alžbeta Uhrinová et al. V dolnej časti je text: Békešská Čaba 2018.">
            <a:extLst>
              <a:ext uri="{FF2B5EF4-FFF2-40B4-BE49-F238E27FC236}">
                <a16:creationId xmlns:a16="http://schemas.microsoft.com/office/drawing/2014/main" id="{0422EB82-F84A-9B64-47AA-99E5D97E8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375025"/>
            <a:ext cx="223678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ok 1" descr="Obálka knihy s názvom Dolnozemské odtiene slovenskej kultúry. Na bielom pozadí je koláž fotografií zobrazujúcich tradičné slovenské prostredie: interiér s tkanými kobercami, keramickými nádobami, dreveným nábytkom a textíliami. V dolnej časti obálky je uvedené meno vydavateľstva a zoznam autorov: Jaroslav Čukan, Michal Kujpáš, Boris Michalík, Roman Zima, Marián Žabenský.">
            <a:extLst>
              <a:ext uri="{FF2B5EF4-FFF2-40B4-BE49-F238E27FC236}">
                <a16:creationId xmlns:a16="http://schemas.microsoft.com/office/drawing/2014/main" id="{2B00EEC7-D771-069D-2E1E-8D26AB23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3371850"/>
            <a:ext cx="228441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C17D073B-5C04-0CB3-3A79-029C2C240A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/>
          <a:lstStyle/>
          <a:p>
            <a:pPr eaLnBrk="1" hangingPunct="1"/>
            <a:r>
              <a:rPr lang="sk-SK" altLang="sk-SK" sz="3600" b="1" cap="none"/>
              <a:t>Individuálne teoreticko-metodologické diela</a:t>
            </a:r>
            <a:endParaRPr lang="sk-SK" altLang="sk-SK" sz="3600" cap="none">
              <a:cs typeface="Arial" panose="020B0604020202020204" pitchFamily="34" charset="0"/>
            </a:endParaRPr>
          </a:p>
        </p:txBody>
      </p:sp>
      <p:sp>
        <p:nvSpPr>
          <p:cNvPr id="18435" name="Obdĺžnik 4">
            <a:extLst>
              <a:ext uri="{FF2B5EF4-FFF2-40B4-BE49-F238E27FC236}">
                <a16:creationId xmlns:a16="http://schemas.microsoft.com/office/drawing/2014/main" id="{22664F79-D7F8-0B2B-830B-3CB7EB8B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938338"/>
            <a:ext cx="11414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Čukan, Kontriková Šusteková, Michalík</a:t>
            </a:r>
          </a:p>
          <a:p>
            <a:pPr>
              <a:buFontTx/>
              <a:buChar char="-"/>
            </a:pPr>
            <a:endParaRPr lang="sk-SK" altLang="sk-SK" sz="2700" b="1">
              <a:solidFill>
                <a:schemeClr val="bg2"/>
              </a:solidFill>
            </a:endParaRPr>
          </a:p>
        </p:txBody>
      </p:sp>
      <p:pic>
        <p:nvPicPr>
          <p:cNvPr id="18436" name="Obrázok 1" descr="Obálka knihy s názvom Tradičné zamestnania Slovákov na Dolnej zemi. Pozadie je svetloružové, v hornej časti je ilustrácia zobrazujúca drevené koleso, pracovné nástroje a drevené dosky, symbolizujúce remeselné činnosti. Vľavo hore je ružový grafický prvok pripomínajúci zohnutý roh papiera. Pod ilustráciou je uvedené meno autorky Ivana Šusteková a názov knihy ružovým písmom. V dolnej časti je text: Békešcsaba 2008.">
            <a:extLst>
              <a:ext uri="{FF2B5EF4-FFF2-40B4-BE49-F238E27FC236}">
                <a16:creationId xmlns:a16="http://schemas.microsoft.com/office/drawing/2014/main" id="{CE44097E-94E0-7706-B0AD-437265A25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719388"/>
            <a:ext cx="35750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ok 2" descr="bálka knihy s názvom Akulturačné procesy v prostredí dolnozemských Slovákov. Pozadie tvorí čiernobiela historická fotografia vidieckeho dvora: v popredí sú tri ošípané, za nimi stojí dobytok a voz s nákladom sena. Okolo sú osoby v dobovom oblečení, jedna drží vedro, ďalšia stojí pri krave. V pozadí je drevený plot, strom a budova so šikmou strechou. V dolnej časti obálky je meno autora Boris Michalík a text vydavateľstva: Vydavateľstvo Ivan Krasko, Nadlak 2015.">
            <a:extLst>
              <a:ext uri="{FF2B5EF4-FFF2-40B4-BE49-F238E27FC236}">
                <a16:creationId xmlns:a16="http://schemas.microsoft.com/office/drawing/2014/main" id="{6D1F0254-9F1C-BBE8-793A-85A79AA1E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2009775"/>
            <a:ext cx="310038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ok 3" descr="Obálka knihy s názvom Kultúrne tradície Slovákov v oblasti Bakonského lesa. Pozadie tvorí fotografia vodného mlyna s dreveným kolesom, cez ktoré preteká voda z viacerých malých vodopádov. V dolnej časti obálky je uvedené meno autorky Ivana Šusteková a kolektív, spolu s textom Nitra 2008. V ľavom hornom rohu sa nachádza ružové logo vydavateľstva">
            <a:extLst>
              <a:ext uri="{FF2B5EF4-FFF2-40B4-BE49-F238E27FC236}">
                <a16:creationId xmlns:a16="http://schemas.microsoft.com/office/drawing/2014/main" id="{EEEFA245-71B9-183B-DD71-AAEE441CA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2719388"/>
            <a:ext cx="35750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F42BC17B-FBF9-FBAD-E14F-BF7738AA2D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1025" y="871538"/>
            <a:ext cx="11029950" cy="646112"/>
          </a:xfrm>
        </p:spPr>
        <p:txBody>
          <a:bodyPr/>
          <a:lstStyle/>
          <a:p>
            <a:pPr eaLnBrk="1" hangingPunct="1"/>
            <a:r>
              <a:rPr lang="sk-SK" altLang="sk-SK" sz="3600" b="1" cap="none"/>
              <a:t>Súčasné a budúce výskumné aktivity</a:t>
            </a:r>
            <a:endParaRPr lang="sk-SK" altLang="sk-SK" sz="3600" cap="none">
              <a:cs typeface="Arial" panose="020B0604020202020204" pitchFamily="34" charset="0"/>
            </a:endParaRPr>
          </a:p>
        </p:txBody>
      </p:sp>
      <p:sp>
        <p:nvSpPr>
          <p:cNvPr id="19459" name="Obdĺžnik 4">
            <a:extLst>
              <a:ext uri="{FF2B5EF4-FFF2-40B4-BE49-F238E27FC236}">
                <a16:creationId xmlns:a16="http://schemas.microsoft.com/office/drawing/2014/main" id="{23443086-2C16-17A4-A9A6-4301424A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1812925"/>
            <a:ext cx="11414125" cy="59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sk-SK" altLang="sk-SK" sz="3200" b="1">
                <a:solidFill>
                  <a:srgbClr val="0071A6"/>
                </a:solidFill>
              </a:rPr>
              <a:t>projekt APVV 2024 – 2028 </a:t>
            </a:r>
            <a:r>
              <a:rPr lang="sk-SK" altLang="sk-SK" sz="3200" b="1">
                <a:solidFill>
                  <a:schemeClr val="bg2"/>
                </a:solidFill>
              </a:rPr>
              <a:t>PRACOVNÁ MIGRÁCIA Z RUMUNSKA, SRBSKA A UKRAJINY NA SLOVENSKO A JEJ KULTÚRNE A SPOLOČENSKÉ DÔSLEDKY</a:t>
            </a:r>
          </a:p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návrat k monografickým dielam o konkrétnych lokalitách (Bajša, Laliť)</a:t>
            </a:r>
          </a:p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generačná obmena kádrov</a:t>
            </a:r>
          </a:p>
          <a:p>
            <a:pPr>
              <a:buFontTx/>
              <a:buChar char="-"/>
            </a:pPr>
            <a:r>
              <a:rPr lang="sk-SK" altLang="sk-SK" sz="3200" b="1">
                <a:solidFill>
                  <a:schemeClr val="bg2"/>
                </a:solidFill>
              </a:rPr>
              <a:t>možnosť tvorby výskumných kolektívov z viacerých pracovísk s cieľom realizácie interdisciplinárnych projektov, nové cieľové krajiny výskumov, nová diaspóra</a:t>
            </a:r>
          </a:p>
          <a:p>
            <a:pPr>
              <a:buFontTx/>
              <a:buChar char="-"/>
            </a:pPr>
            <a:endParaRPr lang="sk-SK" altLang="sk-SK" sz="3200" b="1">
              <a:solidFill>
                <a:srgbClr val="0071A6"/>
              </a:solidFill>
            </a:endParaRPr>
          </a:p>
          <a:p>
            <a:pPr>
              <a:buFontTx/>
              <a:buChar char="-"/>
            </a:pPr>
            <a:endParaRPr lang="sk-SK" altLang="sk-SK" sz="2700" b="1">
              <a:solidFill>
                <a:srgbClr val="0071A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Vlastné 18">
      <a:dk1>
        <a:sysClr val="windowText" lastClr="000000"/>
      </a:dk1>
      <a:lt1>
        <a:sysClr val="window" lastClr="FFFFFF"/>
      </a:lt1>
      <a:dk2>
        <a:srgbClr val="595959"/>
      </a:dk2>
      <a:lt2>
        <a:srgbClr val="0071A6"/>
      </a:lt2>
      <a:accent1>
        <a:srgbClr val="0071A6"/>
      </a:accent1>
      <a:accent2>
        <a:srgbClr val="003F62"/>
      </a:accent2>
      <a:accent3>
        <a:srgbClr val="0071A6"/>
      </a:accent3>
      <a:accent4>
        <a:srgbClr val="D8D8D8"/>
      </a:accent4>
      <a:accent5>
        <a:srgbClr val="414141"/>
      </a:accent5>
      <a:accent6>
        <a:srgbClr val="0C0C0C"/>
      </a:accent6>
      <a:hlink>
        <a:srgbClr val="FFFFFF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KT" id="{F86276F1-1F38-4C5F-B3DF-C28E0B43DFA2}" vid="{E3F1DC87-8A2C-4250-A228-4A3C893692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09E71D-AB37-4B60-9828-460544AA2A29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0fb61df-dc2a-41e7-b905-d9f0d2572401"/>
    <ds:schemaRef ds:uri="7acf32de-ce99-4715-9b70-b0fe3d623d8c"/>
  </ds:schemaRefs>
</ds:datastoreItem>
</file>

<file path=customXml/itemProps2.xml><?xml version="1.0" encoding="utf-8"?>
<ds:datastoreItem xmlns:ds="http://schemas.openxmlformats.org/officeDocument/2006/customXml" ds:itemID="{B0B0DCF7-83CD-4BFA-8238-7EF3970F62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6F8DBF-0B29-424E-AB3D-56C84BD6FD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385</Words>
  <Application>Microsoft Office PowerPoint</Application>
  <PresentationFormat>Širokouhlá</PresentationFormat>
  <Paragraphs>42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Wingdings 2</vt:lpstr>
      <vt:lpstr>Dividenda</vt:lpstr>
      <vt:lpstr>Nitrianske stopy v slovenskom zahraničí</vt:lpstr>
      <vt:lpstr>Cieľ príspevku</vt:lpstr>
      <vt:lpstr>Počiatky výskumu zahraničných Slovákov v Nitre</vt:lpstr>
      <vt:lpstr>Monografie o kultúre Slovákov v konkrétnych lokalitách</vt:lpstr>
      <vt:lpstr>Monografie o kultúre Slovákov v konkrétnych lokalitách</vt:lpstr>
      <vt:lpstr>Monografie o kultúrnom potenciáli dolnozemských Slovákov</vt:lpstr>
      <vt:lpstr>Monografie o kultúrnom potenciáli dolnozemských Slovákov</vt:lpstr>
      <vt:lpstr>Individuálne teoreticko-metodologické diela</vt:lpstr>
      <vt:lpstr>Súčasné a budúce výskumné aktivity</vt:lpstr>
      <vt:lpstr>ĎAKUJEME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Nitrianske stopy v slovenskom zahraničí</dc:title>
  <dc:creator>roman</dc:creator>
  <cp:keywords>genealógia, Nitra, Slováci, zahraničie</cp:keywords>
  <cp:lastModifiedBy>Stážisti</cp:lastModifiedBy>
  <cp:revision>104</cp:revision>
  <dcterms:created xsi:type="dcterms:W3CDTF">2013-10-14T12:00:42Z</dcterms:created>
  <dcterms:modified xsi:type="dcterms:W3CDTF">2025-11-13T11:07:27Z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