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</p:sldMasterIdLst>
  <p:sldIdLst>
    <p:sldId id="256" r:id="rId5"/>
    <p:sldId id="258" r:id="rId6"/>
    <p:sldId id="257" r:id="rId7"/>
    <p:sldId id="271" r:id="rId8"/>
    <p:sldId id="259" r:id="rId9"/>
    <p:sldId id="262" r:id="rId10"/>
    <p:sldId id="263" r:id="rId11"/>
    <p:sldId id="264" r:id="rId12"/>
    <p:sldId id="266" r:id="rId13"/>
    <p:sldId id="269" r:id="rId14"/>
    <p:sldId id="270" r:id="rId15"/>
    <p:sldId id="268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7BD154-EF51-4CD9-B644-5C8561AEB933}" v="1" dt="2025-11-11T10:02:33.3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ážisti" userId="6c3dd6a6-2efb-4d77-87e3-0808df15d025" providerId="ADAL" clId="{5705E858-399F-43E2-9340-287617AEF6D7}"/>
    <pc:docChg chg="modSld">
      <pc:chgData name="Stážisti" userId="6c3dd6a6-2efb-4d77-87e3-0808df15d025" providerId="ADAL" clId="{5705E858-399F-43E2-9340-287617AEF6D7}" dt="2025-11-11T10:01:53.980" v="339" actId="962"/>
      <pc:docMkLst>
        <pc:docMk/>
      </pc:docMkLst>
      <pc:sldChg chg="modSp mod">
        <pc:chgData name="Stážisti" userId="6c3dd6a6-2efb-4d77-87e3-0808df15d025" providerId="ADAL" clId="{5705E858-399F-43E2-9340-287617AEF6D7}" dt="2025-11-11T09:52:21.003" v="5" actId="962"/>
        <pc:sldMkLst>
          <pc:docMk/>
          <pc:sldMk cId="3501043223" sldId="263"/>
        </pc:sldMkLst>
        <pc:picChg chg="mod">
          <ac:chgData name="Stážisti" userId="6c3dd6a6-2efb-4d77-87e3-0808df15d025" providerId="ADAL" clId="{5705E858-399F-43E2-9340-287617AEF6D7}" dt="2025-11-11T09:52:21.003" v="5" actId="962"/>
          <ac:picMkLst>
            <pc:docMk/>
            <pc:sldMk cId="3501043223" sldId="263"/>
            <ac:picMk id="6" creationId="{52600273-B6E0-CA2D-C4C6-A0396A5B0787}"/>
          </ac:picMkLst>
        </pc:picChg>
      </pc:sldChg>
      <pc:sldChg chg="modSp mod">
        <pc:chgData name="Stážisti" userId="6c3dd6a6-2efb-4d77-87e3-0808df15d025" providerId="ADAL" clId="{5705E858-399F-43E2-9340-287617AEF6D7}" dt="2025-11-11T09:52:57.336" v="15" actId="962"/>
        <pc:sldMkLst>
          <pc:docMk/>
          <pc:sldMk cId="632058154" sldId="264"/>
        </pc:sldMkLst>
        <pc:picChg chg="mod">
          <ac:chgData name="Stážisti" userId="6c3dd6a6-2efb-4d77-87e3-0808df15d025" providerId="ADAL" clId="{5705E858-399F-43E2-9340-287617AEF6D7}" dt="2025-11-11T09:52:57.336" v="15" actId="962"/>
          <ac:picMkLst>
            <pc:docMk/>
            <pc:sldMk cId="632058154" sldId="264"/>
            <ac:picMk id="4" creationId="{A0181B2D-CA42-47F0-D431-B5E71AB909EC}"/>
          </ac:picMkLst>
        </pc:picChg>
      </pc:sldChg>
      <pc:sldChg chg="modSp mod">
        <pc:chgData name="Stážisti" userId="6c3dd6a6-2efb-4d77-87e3-0808df15d025" providerId="ADAL" clId="{5705E858-399F-43E2-9340-287617AEF6D7}" dt="2025-11-11T09:53:46.780" v="81" actId="962"/>
        <pc:sldMkLst>
          <pc:docMk/>
          <pc:sldMk cId="652803202" sldId="266"/>
        </pc:sldMkLst>
        <pc:picChg chg="mod">
          <ac:chgData name="Stážisti" userId="6c3dd6a6-2efb-4d77-87e3-0808df15d025" providerId="ADAL" clId="{5705E858-399F-43E2-9340-287617AEF6D7}" dt="2025-11-11T09:53:46.780" v="81" actId="962"/>
          <ac:picMkLst>
            <pc:docMk/>
            <pc:sldMk cId="652803202" sldId="266"/>
            <ac:picMk id="4" creationId="{289EE40D-1B35-A6F9-4535-AF620B0C415B}"/>
          </ac:picMkLst>
        </pc:picChg>
      </pc:sldChg>
      <pc:sldChg chg="modSp mod">
        <pc:chgData name="Stážisti" userId="6c3dd6a6-2efb-4d77-87e3-0808df15d025" providerId="ADAL" clId="{5705E858-399F-43E2-9340-287617AEF6D7}" dt="2025-11-11T09:55:20.864" v="337" actId="962"/>
        <pc:sldMkLst>
          <pc:docMk/>
          <pc:sldMk cId="3216206839" sldId="269"/>
        </pc:sldMkLst>
        <pc:picChg chg="mod">
          <ac:chgData name="Stážisti" userId="6c3dd6a6-2efb-4d77-87e3-0808df15d025" providerId="ADAL" clId="{5705E858-399F-43E2-9340-287617AEF6D7}" dt="2025-11-11T09:55:20.864" v="337" actId="962"/>
          <ac:picMkLst>
            <pc:docMk/>
            <pc:sldMk cId="3216206839" sldId="269"/>
            <ac:picMk id="6" creationId="{DE79476E-D987-7B21-B739-AF88733B96B4}"/>
          </ac:picMkLst>
        </pc:picChg>
      </pc:sldChg>
      <pc:sldChg chg="modSp mod">
        <pc:chgData name="Stážisti" userId="6c3dd6a6-2efb-4d77-87e3-0808df15d025" providerId="ADAL" clId="{5705E858-399F-43E2-9340-287617AEF6D7}" dt="2025-11-11T10:01:53.980" v="339" actId="962"/>
        <pc:sldMkLst>
          <pc:docMk/>
          <pc:sldMk cId="3435691643" sldId="270"/>
        </pc:sldMkLst>
        <pc:picChg chg="mod">
          <ac:chgData name="Stážisti" userId="6c3dd6a6-2efb-4d77-87e3-0808df15d025" providerId="ADAL" clId="{5705E858-399F-43E2-9340-287617AEF6D7}" dt="2025-11-11T10:01:53.980" v="339" actId="962"/>
          <ac:picMkLst>
            <pc:docMk/>
            <pc:sldMk cId="3435691643" sldId="270"/>
            <ac:picMk id="4" creationId="{CA6D8BE0-09F1-9474-A729-B4C16227FFE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sk-SK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D62A47-2649-4AF8-893D-1E4CFCACF22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0D7D057-CFF0-43F3-8C3F-EF93F2E22B3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06553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62A47-2649-4AF8-893D-1E4CFCACF22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D057-CFF0-43F3-8C3F-EF93F2E22B3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5676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62A47-2649-4AF8-893D-1E4CFCACF22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D057-CFF0-43F3-8C3F-EF93F2E22B3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0462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62A47-2649-4AF8-893D-1E4CFCACF22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D057-CFF0-43F3-8C3F-EF93F2E22B3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83927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AD62A47-2649-4AF8-893D-1E4CFCACF22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00D7D057-CFF0-43F3-8C3F-EF93F2E22B3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60630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62A47-2649-4AF8-893D-1E4CFCACF22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D057-CFF0-43F3-8C3F-EF93F2E22B3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4348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62A47-2649-4AF8-893D-1E4CFCACF22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D057-CFF0-43F3-8C3F-EF93F2E22B3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3667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62A47-2649-4AF8-893D-1E4CFCACF22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D057-CFF0-43F3-8C3F-EF93F2E22B3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6715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62A47-2649-4AF8-893D-1E4CFCACF22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D057-CFF0-43F3-8C3F-EF93F2E22B3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6150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62A47-2649-4AF8-893D-1E4CFCACF22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sk-S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00D7D057-CFF0-43F3-8C3F-EF93F2E22B3F}" type="slidenum">
              <a:rPr lang="sk-SK" smtClean="0"/>
              <a:t>‹#›</a:t>
            </a:fld>
            <a:endParaRPr lang="sk-SK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8934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AD62A47-2649-4AF8-893D-1E4CFCACF22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00D7D057-CFF0-43F3-8C3F-EF93F2E22B3F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3468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sk-S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AD62A47-2649-4AF8-893D-1E4CFCACF22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0D7D057-CFF0-43F3-8C3F-EF93F2E22B3F}" type="slidenum">
              <a:rPr lang="sk-SK" smtClean="0"/>
              <a:t>‹#›</a:t>
            </a:fld>
            <a:endParaRPr lang="sk-SK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1102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miroslav.tizik@savba.sk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96223A-7EC3-537F-DC09-1E03636138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880" y="2091263"/>
            <a:ext cx="9180068" cy="2084497"/>
          </a:xfrm>
        </p:spPr>
        <p:txBody>
          <a:bodyPr/>
          <a:lstStyle/>
          <a:p>
            <a:r>
              <a:rPr lang="sk-SK" sz="3800" b="1" dirty="0"/>
              <a:t>Sociologický výskum dolnozemských Slovákov z roku 2001 - možnosti poznávania dynamiky života diaspóry.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A373BF6-AB96-DF99-977B-FF27729EF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880" y="4297680"/>
            <a:ext cx="9265920" cy="1087120"/>
          </a:xfrm>
        </p:spPr>
        <p:txBody>
          <a:bodyPr>
            <a:noAutofit/>
          </a:bodyPr>
          <a:lstStyle/>
          <a:p>
            <a:r>
              <a:rPr lang="sk-SK" sz="2200" b="1" dirty="0"/>
              <a:t>Doc. Mgr. Miroslav Tížik, PhD., Sociologický ústav SAV, </a:t>
            </a:r>
            <a:r>
              <a:rPr lang="sk-SK" sz="2200" b="1" dirty="0" err="1"/>
              <a:t>v.v.i</a:t>
            </a:r>
            <a:r>
              <a:rPr lang="sk-SK" sz="2200" b="1" dirty="0"/>
              <a:t>.</a:t>
            </a:r>
          </a:p>
          <a:p>
            <a:r>
              <a:rPr lang="sk-SK" sz="1800" b="1" dirty="0"/>
              <a:t>Konferencia Úradu pre Slovákov žijúcich v zahraničí „</a:t>
            </a:r>
            <a:r>
              <a:rPr lang="sk-SK" sz="1800" b="1" i="1" dirty="0"/>
              <a:t>Slováci v zahraničí: súčasnosť, trendy a perspektívy výskumu krajanskej problematiky</a:t>
            </a:r>
            <a:r>
              <a:rPr lang="sk-SK" sz="1800" b="1" dirty="0"/>
              <a:t>“, UCM Trnava, 25.-26. 9. 2025</a:t>
            </a:r>
          </a:p>
        </p:txBody>
      </p:sp>
    </p:spTree>
    <p:extLst>
      <p:ext uri="{BB962C8B-B14F-4D97-AF65-F5344CB8AC3E}">
        <p14:creationId xmlns:p14="http://schemas.microsoft.com/office/powerpoint/2010/main" val="1829676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21BE6FEB-E781-D291-30C7-E0C32BCF3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506534"/>
            <a:ext cx="11345332" cy="822733"/>
          </a:xfrm>
        </p:spPr>
        <p:txBody>
          <a:bodyPr>
            <a:normAutofit/>
          </a:bodyPr>
          <a:lstStyle/>
          <a:p>
            <a:r>
              <a:rPr lang="sk-SK" sz="3400" b="1" dirty="0"/>
              <a:t>Podmienky pre spokojný život v obci (</a:t>
            </a:r>
            <a:r>
              <a:rPr lang="sk-SK" sz="3400" b="1" dirty="0" err="1"/>
              <a:t>Strussová</a:t>
            </a:r>
            <a:r>
              <a:rPr lang="sk-SK" sz="3400" b="1" dirty="0"/>
              <a:t>, 2005, s. 60)</a:t>
            </a:r>
          </a:p>
        </p:txBody>
      </p:sp>
      <p:pic>
        <p:nvPicPr>
          <p:cNvPr id="6" name="Obrázok 5" descr="Tabuľka porovnáva päť kategórií hodnôt (rodinné zázemie, schopnosť tolerancie, národná/etnická identita, spolupatričnosť so skupinou, nezávislosť - domáci okruh) medzi šiestimi skupinami: SR REPR, SK, HU (Maďarsko), UA (Ukrajina), VOJ (Vojvodina) a RO (Rumunsko).">
            <a:extLst>
              <a:ext uri="{FF2B5EF4-FFF2-40B4-BE49-F238E27FC236}">
                <a16:creationId xmlns:a16="http://schemas.microsoft.com/office/drawing/2014/main" id="{DE79476E-D987-7B21-B739-AF88733B96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125" y="1905000"/>
            <a:ext cx="11483750" cy="4681060"/>
          </a:xfrm>
          <a:prstGeom prst="rect">
            <a:avLst/>
          </a:prstGeom>
        </p:spPr>
      </p:pic>
      <p:sp>
        <p:nvSpPr>
          <p:cNvPr id="3" name="Šípka: doprava 2">
            <a:extLst>
              <a:ext uri="{FF2B5EF4-FFF2-40B4-BE49-F238E27FC236}">
                <a16:creationId xmlns:a16="http://schemas.microsoft.com/office/drawing/2014/main" id="{95A2C507-B447-4A0A-9956-98E3FA1865BE}"/>
              </a:ext>
            </a:extLst>
          </p:cNvPr>
          <p:cNvSpPr/>
          <p:nvPr/>
        </p:nvSpPr>
        <p:spPr>
          <a:xfrm>
            <a:off x="3606800" y="2751666"/>
            <a:ext cx="4572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Šípka: doprava 6">
            <a:extLst>
              <a:ext uri="{FF2B5EF4-FFF2-40B4-BE49-F238E27FC236}">
                <a16:creationId xmlns:a16="http://schemas.microsoft.com/office/drawing/2014/main" id="{7AECFBE4-D161-40A1-AA67-CE307E3BDC4B}"/>
              </a:ext>
            </a:extLst>
          </p:cNvPr>
          <p:cNvSpPr/>
          <p:nvPr/>
        </p:nvSpPr>
        <p:spPr>
          <a:xfrm>
            <a:off x="9050867" y="3429000"/>
            <a:ext cx="4572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Šípka: doprava 7">
            <a:extLst>
              <a:ext uri="{FF2B5EF4-FFF2-40B4-BE49-F238E27FC236}">
                <a16:creationId xmlns:a16="http://schemas.microsoft.com/office/drawing/2014/main" id="{D83602F1-5EBD-4ED0-B349-071B08C9E8BC}"/>
              </a:ext>
            </a:extLst>
          </p:cNvPr>
          <p:cNvSpPr/>
          <p:nvPr/>
        </p:nvSpPr>
        <p:spPr>
          <a:xfrm>
            <a:off x="7704666" y="4143930"/>
            <a:ext cx="4572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Šípka: doprava 8">
            <a:extLst>
              <a:ext uri="{FF2B5EF4-FFF2-40B4-BE49-F238E27FC236}">
                <a16:creationId xmlns:a16="http://schemas.microsoft.com/office/drawing/2014/main" id="{D3EF1977-1061-4F15-AFC2-E5740DCB29FE}"/>
              </a:ext>
            </a:extLst>
          </p:cNvPr>
          <p:cNvSpPr/>
          <p:nvPr/>
        </p:nvSpPr>
        <p:spPr>
          <a:xfrm>
            <a:off x="10312400" y="5003799"/>
            <a:ext cx="4572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Šípka: doprava 9">
            <a:extLst>
              <a:ext uri="{FF2B5EF4-FFF2-40B4-BE49-F238E27FC236}">
                <a16:creationId xmlns:a16="http://schemas.microsoft.com/office/drawing/2014/main" id="{88E621F4-9EB1-4BAD-9925-F724BF7C3742}"/>
              </a:ext>
            </a:extLst>
          </p:cNvPr>
          <p:cNvSpPr/>
          <p:nvPr/>
        </p:nvSpPr>
        <p:spPr>
          <a:xfrm>
            <a:off x="8983133" y="5866834"/>
            <a:ext cx="4572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16206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ABC2D4-660C-3078-3DF5-5CFA0E3C2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396062"/>
            <a:ext cx="11226800" cy="882405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Atraktivita obce do budúcnosti (</a:t>
            </a:r>
            <a:r>
              <a:rPr lang="sk-SK" b="1" dirty="0" err="1"/>
              <a:t>Strussová</a:t>
            </a:r>
            <a:r>
              <a:rPr lang="sk-SK" b="1" dirty="0"/>
              <a:t>, 67)</a:t>
            </a:r>
          </a:p>
        </p:txBody>
      </p:sp>
      <p:pic>
        <p:nvPicPr>
          <p:cNvPr id="4" name="Obrázok 3" descr="Čiarový graf porovnáva tri kategórie: Optimistická vízia (zelená čiara so štvorcovými bodmi), Pesimistická vízia (čierna čiara s kosoštvorcami) a Nerozhodní (oranžová čiara s trojuholníkmi) pre šesť skupín: SR REPR, SK, HU (Maďarsko), UA (Ukrajina), VOJ (Vojvodina) a RO (Rumunsko).">
            <a:extLst>
              <a:ext uri="{FF2B5EF4-FFF2-40B4-BE49-F238E27FC236}">
                <a16:creationId xmlns:a16="http://schemas.microsoft.com/office/drawing/2014/main" id="{CA6D8BE0-09F1-9474-A729-B4C16227FF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414" y="1375869"/>
            <a:ext cx="10392586" cy="5086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691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E6BA70-F6BF-6397-58C3-CE0758110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1527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Ďalšie témy výskumu „U nás doma 2001“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0901992-606B-9779-56A7-8E134DB0D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33" y="1828799"/>
            <a:ext cx="11023600" cy="4461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dirty="0"/>
              <a:t>Sídlená stabilita – porovnávanie identifikácie s miestom kde žijem podľa dĺžky pobytu v obci</a:t>
            </a:r>
          </a:p>
          <a:p>
            <a:pPr marL="0" indent="0">
              <a:buNone/>
            </a:pPr>
            <a:r>
              <a:rPr lang="sk-SK" sz="2400" dirty="0"/>
              <a:t>Hodnotenie podmienok pre spokojný život v obci</a:t>
            </a:r>
          </a:p>
          <a:p>
            <a:pPr marL="0" indent="0">
              <a:buNone/>
            </a:pPr>
            <a:r>
              <a:rPr lang="sk-SK" sz="2400" dirty="0"/>
              <a:t>Identifikácia s obcou, školou, rodinou, generačnou skupinou...</a:t>
            </a:r>
          </a:p>
          <a:p>
            <a:pPr marL="0" indent="0">
              <a:buNone/>
            </a:pPr>
            <a:r>
              <a:rPr lang="sk-SK" sz="2400" dirty="0"/>
              <a:t>Atraktivita obcí do budúcnosti</a:t>
            </a:r>
          </a:p>
          <a:p>
            <a:pPr marL="0" indent="0">
              <a:buNone/>
            </a:pPr>
            <a:r>
              <a:rPr lang="sk-SK" sz="2400" dirty="0"/>
              <a:t>Národnostná a etnická tolerancia</a:t>
            </a:r>
          </a:p>
          <a:p>
            <a:pPr marL="0" indent="0">
              <a:buNone/>
            </a:pPr>
            <a:r>
              <a:rPr lang="sk-SK" sz="2400" dirty="0"/>
              <a:t>Potenciál migrácie</a:t>
            </a:r>
          </a:p>
          <a:p>
            <a:pPr marL="0" indent="0">
              <a:buNone/>
            </a:pPr>
            <a:r>
              <a:rPr lang="sk-SK" sz="2400" dirty="0"/>
              <a:t>Vzťah k a používanie slovenčiny a iných jazykov</a:t>
            </a:r>
          </a:p>
          <a:p>
            <a:pPr marL="0" indent="0">
              <a:buNone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4056435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9C5A9D-71E0-3556-6474-9F3963FD0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99939"/>
          </a:xfrm>
        </p:spPr>
        <p:txBody>
          <a:bodyPr>
            <a:normAutofit/>
          </a:bodyPr>
          <a:lstStyle/>
          <a:p>
            <a:r>
              <a:rPr lang="sk-SK" b="1" dirty="0"/>
              <a:t>4. Možnosti využitia pre ďalší výskum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0D65BB6-10F2-DD02-EED9-F24EADE0F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930400"/>
            <a:ext cx="10810240" cy="439928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sk-SK" sz="2400" dirty="0"/>
              <a:t>Aktuálne prebieha rekonštrukcia dátového súboru a </a:t>
            </a:r>
            <a:r>
              <a:rPr lang="sk-SK" sz="2400" dirty="0" err="1"/>
              <a:t>kontextuálnych</a:t>
            </a:r>
            <a:r>
              <a:rPr lang="sk-SK" sz="2400" dirty="0"/>
              <a:t> informácií pre umožnenie sprístupnenia v Slovenskom archíve sociálnych dát (SASD):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sk-SK" sz="2400" dirty="0"/>
              <a:t>Možnosti podrobnejšieho spracovania výsledkov: podľa všetkých skúmaných položiek a aj podrobnejšie triedenie v rámci jednotlivých prípadov (podľa obcí, veľkosti sídla) aj medzi krajinami (vzorkami)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sk-SK" sz="2400" dirty="0"/>
              <a:t>Možnosti opakovania výskumu a sledovania dynamiky zmeny za 25-30 rokov zmeny.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982530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A4DFCF21-38AD-44D4-03E1-C15FD9D15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1075611"/>
          </a:xfrm>
        </p:spPr>
        <p:txBody>
          <a:bodyPr/>
          <a:lstStyle/>
          <a:p>
            <a:r>
              <a:rPr lang="sk-SK" sz="5000" b="1" dirty="0"/>
              <a:t>Ďakujem za pozornosť!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57294B8-D420-4831-0A2C-6C6AC6DF4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3624" y="3169920"/>
            <a:ext cx="9070848" cy="2316480"/>
          </a:xfrm>
        </p:spPr>
        <p:txBody>
          <a:bodyPr>
            <a:noAutofit/>
          </a:bodyPr>
          <a:lstStyle/>
          <a:p>
            <a:r>
              <a:rPr lang="sk-SK" sz="2200" dirty="0"/>
              <a:t>Príspevok bol realizovaný v rámci riešenia grantovej úlohy VEGA 2/0130/25 „</a:t>
            </a:r>
            <a:r>
              <a:rPr lang="sk-SK" sz="2200" dirty="0" err="1"/>
              <a:t>Transnacionalizácia</a:t>
            </a:r>
            <a:r>
              <a:rPr lang="sk-SK" sz="2200" dirty="0"/>
              <a:t> vojvodinskej slovenskej komunity: politický rámec a každodenné praktiky interakcií“</a:t>
            </a:r>
            <a:r>
              <a:rPr lang="sk-SK" sz="2200" b="1" dirty="0"/>
              <a:t> </a:t>
            </a:r>
            <a:r>
              <a:rPr lang="sk-SK" sz="2200" dirty="0"/>
              <a:t> a APVV 2/0130/25 „Reprodukcie náboženských a svetonázorových štruktúr na Slovensku. Stopäťdesiat rokov zmien“ </a:t>
            </a:r>
          </a:p>
          <a:p>
            <a:r>
              <a:rPr lang="sk-SK" sz="2200" dirty="0"/>
              <a:t>Kontakt: </a:t>
            </a:r>
            <a:r>
              <a:rPr lang="sk-SK" sz="2200" dirty="0">
                <a:hlinkClick r:id="rId2"/>
              </a:rPr>
              <a:t>miroslav.tizik@savba.sk</a:t>
            </a:r>
            <a:r>
              <a:rPr lang="sk-SK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7536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FD1753-91D0-290D-EA4F-FECF67C0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67360"/>
            <a:ext cx="10058400" cy="1158240"/>
          </a:xfrm>
        </p:spPr>
        <p:txBody>
          <a:bodyPr>
            <a:normAutofit/>
          </a:bodyPr>
          <a:lstStyle/>
          <a:p>
            <a:r>
              <a:rPr lang="sk-SK" sz="5000" b="1" dirty="0"/>
              <a:t>Obsah prezentácie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32A36F0-3419-54CF-4543-170326065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280" y="1859280"/>
            <a:ext cx="11023600" cy="453136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sk-SK" sz="2800" dirty="0"/>
              <a:t>Zámery pôvodného výskumu a výskumný tím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sk-SK" sz="2800" dirty="0"/>
              <a:t>Metodológia výskumu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sk-SK" sz="2800" dirty="0"/>
              <a:t>Základné výsledky výskumu z roku 2001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sk-SK" sz="2800" dirty="0"/>
              <a:t>Možnosti využitia pre ďalší výskum</a:t>
            </a:r>
          </a:p>
        </p:txBody>
      </p:sp>
    </p:spTree>
    <p:extLst>
      <p:ext uri="{BB962C8B-B14F-4D97-AF65-F5344CB8AC3E}">
        <p14:creationId xmlns:p14="http://schemas.microsoft.com/office/powerpoint/2010/main" val="742167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636BAF-92F4-1E34-529E-7E263BBF9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18160"/>
            <a:ext cx="10058400" cy="861086"/>
          </a:xfrm>
        </p:spPr>
        <p:txBody>
          <a:bodyPr>
            <a:normAutofit/>
          </a:bodyPr>
          <a:lstStyle/>
          <a:p>
            <a:r>
              <a:rPr lang="sk-SK" b="1" dirty="0"/>
              <a:t>1. Zámery výskumu a výskumný tím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4036976-7BFD-1D5D-484D-899867D49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7" y="1464733"/>
            <a:ext cx="11209866" cy="5003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sz="1900" b="1" dirty="0"/>
              <a:t>Medzinárodný tím:</a:t>
            </a:r>
          </a:p>
          <a:p>
            <a:pPr marL="342900" indent="-342900">
              <a:buAutoNum type="arabicPeriod"/>
            </a:pPr>
            <a:r>
              <a:rPr lang="sk-SK" sz="1900" dirty="0"/>
              <a:t>Japonskí akademici – donori a zadávatelia výskumného zámeru (CHUO </a:t>
            </a:r>
            <a:r>
              <a:rPr lang="sk-SK" sz="1900" dirty="0" err="1"/>
              <a:t>University</a:t>
            </a:r>
            <a:r>
              <a:rPr lang="sk-SK" sz="1900" dirty="0"/>
              <a:t> v Tokiu, </a:t>
            </a:r>
            <a:r>
              <a:rPr lang="sk-SK" sz="1900" dirty="0" err="1"/>
              <a:t>Institute</a:t>
            </a:r>
            <a:r>
              <a:rPr lang="sk-SK" sz="1900" dirty="0"/>
              <a:t> of </a:t>
            </a:r>
            <a:r>
              <a:rPr lang="sk-SK" sz="1900" dirty="0" err="1"/>
              <a:t>Social</a:t>
            </a:r>
            <a:r>
              <a:rPr lang="sk-SK" sz="1900" dirty="0"/>
              <a:t> </a:t>
            </a:r>
            <a:r>
              <a:rPr lang="sk-SK" sz="1900" dirty="0" err="1"/>
              <a:t>Sciences</a:t>
            </a:r>
            <a:r>
              <a:rPr lang="sk-SK" sz="1900" dirty="0"/>
              <a:t>, prof. </a:t>
            </a:r>
            <a:r>
              <a:rPr lang="sk-SK" sz="1900" dirty="0" err="1"/>
              <a:t>Yoshimoto</a:t>
            </a:r>
            <a:r>
              <a:rPr lang="sk-SK" sz="1900" dirty="0"/>
              <a:t> Kawasaki)</a:t>
            </a:r>
          </a:p>
          <a:p>
            <a:pPr marL="342900" indent="-342900">
              <a:buFont typeface="Garamond" pitchFamily="18" charset="0"/>
              <a:buAutoNum type="arabicPeriod"/>
            </a:pPr>
            <a:r>
              <a:rPr lang="sk-SK" sz="1900" dirty="0"/>
              <a:t>Akademici zo Slovenska (Sociologický ústav SAV) – vypracovanie metodologických nástrojov (dotazníky) + expertné rozhovory s predstaviteľmi lokálnych elít. Tím: </a:t>
            </a:r>
            <a:r>
              <a:rPr lang="sk-SK" sz="2000" dirty="0"/>
              <a:t>Ľubomír </a:t>
            </a:r>
            <a:r>
              <a:rPr lang="sk-SK" sz="2000" dirty="0" err="1"/>
              <a:t>Falťan</a:t>
            </a:r>
            <a:r>
              <a:rPr lang="sk-SK" sz="2000" dirty="0"/>
              <a:t>, </a:t>
            </a:r>
            <a:r>
              <a:rPr lang="sk-SK" sz="2000" dirty="0" err="1"/>
              <a:t>Zdeněk</a:t>
            </a:r>
            <a:r>
              <a:rPr lang="sk-SK" sz="2000" dirty="0"/>
              <a:t> Šťastný, Mária </a:t>
            </a:r>
            <a:r>
              <a:rPr lang="sk-SK" sz="2000" dirty="0" err="1"/>
              <a:t>Strussová</a:t>
            </a:r>
            <a:r>
              <a:rPr lang="sk-SK" sz="2000" dirty="0"/>
              <a:t>, M</a:t>
            </a:r>
            <a:r>
              <a:rPr lang="pt-BR" sz="2000" dirty="0"/>
              <a:t>ária Malíková (do 1. 5. 2004), Aro Chikashige (doktorand z Institute</a:t>
            </a:r>
            <a:r>
              <a:rPr lang="sk-SK" sz="2000" dirty="0"/>
              <a:t> of </a:t>
            </a:r>
            <a:r>
              <a:rPr lang="sk-SK" sz="2000" dirty="0" err="1"/>
              <a:t>Social</a:t>
            </a:r>
            <a:r>
              <a:rPr lang="sk-SK" sz="2000" dirty="0"/>
              <a:t> </a:t>
            </a:r>
            <a:r>
              <a:rPr lang="sk-SK" sz="2000" dirty="0" err="1"/>
              <a:t>Sciences</a:t>
            </a:r>
            <a:r>
              <a:rPr lang="sk-SK" sz="2000" dirty="0"/>
              <a:t>, CHUO </a:t>
            </a:r>
            <a:r>
              <a:rPr lang="sk-SK" sz="2000" dirty="0" err="1"/>
              <a:t>University</a:t>
            </a:r>
            <a:r>
              <a:rPr lang="sk-SK" sz="2000" dirty="0"/>
              <a:t> </a:t>
            </a:r>
            <a:r>
              <a:rPr lang="sk-SK" sz="2000" dirty="0" err="1"/>
              <a:t>Tokyo</a:t>
            </a:r>
            <a:r>
              <a:rPr lang="sk-SK" sz="2000" dirty="0"/>
              <a:t>) a Ľubica </a:t>
            </a:r>
            <a:r>
              <a:rPr lang="sk-SK" sz="2000" dirty="0" err="1"/>
              <a:t>Falťanová</a:t>
            </a:r>
            <a:r>
              <a:rPr lang="sk-SK" sz="2000" dirty="0"/>
              <a:t> z Ústavu etnológie Slovenskej akadémie vied v Bratislave.</a:t>
            </a:r>
            <a:endParaRPr lang="sk-SK" sz="1900" dirty="0"/>
          </a:p>
          <a:p>
            <a:pPr marL="342900" indent="-342900">
              <a:buAutoNum type="arabicPeriod"/>
            </a:pPr>
            <a:r>
              <a:rPr lang="sk-SK" sz="1900" dirty="0"/>
              <a:t>Akademickí spolupracovníci v Maďarsku, na Ukrajine, v Rumunsku a Juhoslávii (Vojvodina) – zber dát (osobné štruktúrované rozhovory) – nedocenená časť projektu</a:t>
            </a:r>
          </a:p>
          <a:p>
            <a:pPr marL="0" indent="0">
              <a:buNone/>
            </a:pPr>
            <a:endParaRPr lang="sk-SK" sz="1900" b="1" dirty="0"/>
          </a:p>
          <a:p>
            <a:pPr marL="0" indent="0">
              <a:buNone/>
            </a:pPr>
            <a:r>
              <a:rPr lang="sk-SK" sz="1900" b="1" dirty="0"/>
              <a:t>Ciele výskumu:</a:t>
            </a:r>
          </a:p>
          <a:p>
            <a:pPr marL="0" indent="0">
              <a:buNone/>
            </a:pPr>
            <a:r>
              <a:rPr lang="sk-SK" sz="1900" dirty="0"/>
              <a:t>Ciele boli skúmať a porovnávať „lokálnu identitu a podoby </a:t>
            </a:r>
            <a:r>
              <a:rPr lang="sk-SK" sz="1900" dirty="0" err="1"/>
              <a:t>medzietnických</a:t>
            </a:r>
            <a:r>
              <a:rPr lang="sk-SK" sz="1900" dirty="0"/>
              <a:t> vzťahov v realite Slovenskej republiky s realitou života slovenskej menšiny na Zakarpatskej Ukrajine, v juhoslovanskej Vojvodine, rumunskom </a:t>
            </a:r>
            <a:r>
              <a:rPr lang="sk-SK" sz="1900" dirty="0" err="1"/>
              <a:t>Bihory</a:t>
            </a:r>
            <a:r>
              <a:rPr lang="sk-SK" sz="1900" dirty="0"/>
              <a:t> a v prostredí slovenskej menšiny žijúcej na území severného Maďarska.“ (Šťastný, 2005, s. 5) Sekundárny cieľ: Hľadanie odpovedí na otázku zachovania a udržania obyvateľov vo vidieckych sídlach – zabránenie vyľudňovaniu. </a:t>
            </a:r>
          </a:p>
          <a:p>
            <a:pPr marL="0" indent="0">
              <a:buNone/>
            </a:pPr>
            <a:endParaRPr lang="sk-SK" sz="1900" dirty="0"/>
          </a:p>
          <a:p>
            <a:pPr marL="0" indent="0">
              <a:buNone/>
            </a:pPr>
            <a:endParaRPr lang="sk-SK" sz="1900" dirty="0"/>
          </a:p>
        </p:txBody>
      </p:sp>
    </p:spTree>
    <p:extLst>
      <p:ext uri="{BB962C8B-B14F-4D97-AF65-F5344CB8AC3E}">
        <p14:creationId xmlns:p14="http://schemas.microsoft.com/office/powerpoint/2010/main" val="2835810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EA86D-869E-1829-B5AB-8F4439B02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74539"/>
          </a:xfrm>
        </p:spPr>
        <p:txBody>
          <a:bodyPr>
            <a:normAutofit/>
          </a:bodyPr>
          <a:lstStyle/>
          <a:p>
            <a:r>
              <a:rPr lang="sk-SK" dirty="0"/>
              <a:t>2. Metodológia výskumu: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F15EC48-56AE-7500-CD82-34DDE3CD6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267" y="1862667"/>
            <a:ext cx="11184466" cy="4546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200" dirty="0"/>
              <a:t>2 druhy štruktúrovaných rozhovorov:</a:t>
            </a:r>
          </a:p>
          <a:p>
            <a:pPr marL="0" indent="0">
              <a:buNone/>
            </a:pPr>
            <a:r>
              <a:rPr lang="sk-SK" sz="2200" dirty="0"/>
              <a:t>1. Reprezentatívny výskum dospelej populácie SR na vzorke 1300 respondentov</a:t>
            </a:r>
          </a:p>
          <a:p>
            <a:pPr marL="0" indent="0">
              <a:buNone/>
            </a:pPr>
            <a:endParaRPr lang="sk-SK" sz="2200" dirty="0"/>
          </a:p>
          <a:p>
            <a:pPr marL="0" indent="0">
              <a:buNone/>
            </a:pPr>
            <a:r>
              <a:rPr lang="sk-SK" sz="2200" dirty="0"/>
              <a:t>2. a) Nereprezentatívna sonda do vybraných sídiel s národnostne zmiešaným obyvateľstvom alebo dominantne menšinovým obyvateľstvom v SR (N=900)</a:t>
            </a:r>
          </a:p>
          <a:p>
            <a:pPr marL="0" indent="0">
              <a:buNone/>
            </a:pPr>
            <a:r>
              <a:rPr lang="sk-SK" sz="2200" dirty="0"/>
              <a:t>   b) Nereprezentatívne sondy slovenského obyvateľstva v zahraničí: Ukrajina (N=500), Maďarsko (N=200), Vojvodina (N=600 v 4 typovo odlišných obciach), Rumunsko (N=309).</a:t>
            </a:r>
          </a:p>
          <a:p>
            <a:endParaRPr lang="sk-SK" sz="2200" dirty="0"/>
          </a:p>
        </p:txBody>
      </p:sp>
    </p:spTree>
    <p:extLst>
      <p:ext uri="{BB962C8B-B14F-4D97-AF65-F5344CB8AC3E}">
        <p14:creationId xmlns:p14="http://schemas.microsoft.com/office/powerpoint/2010/main" val="60346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C3D2B7-7DE5-C826-D34E-F1E94A3B9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Existujúce zdroje o výskume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47D7228-F98A-9B66-9720-DDA41ABF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014194"/>
            <a:ext cx="10947400" cy="42012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200" dirty="0" err="1"/>
              <a:t>Zdenek</a:t>
            </a:r>
            <a:r>
              <a:rPr lang="sk-SK" sz="2200" dirty="0"/>
              <a:t> Šťastný </a:t>
            </a:r>
            <a:r>
              <a:rPr lang="sk-SK" sz="2200" dirty="0" err="1"/>
              <a:t>ed</a:t>
            </a:r>
            <a:r>
              <a:rPr lang="sk-SK" sz="2200" dirty="0"/>
              <a:t>. (2005): </a:t>
            </a:r>
            <a:r>
              <a:rPr lang="sk-SK" sz="2200" b="1" dirty="0"/>
              <a:t>Fenomén sídelno-priestorovej identity v multietnickom prostredí. Súbor autorských štúdií. Bratislava: Sociologický ústav SAV.</a:t>
            </a:r>
          </a:p>
          <a:p>
            <a:pPr marL="0" indent="0">
              <a:buNone/>
            </a:pPr>
            <a:r>
              <a:rPr lang="sk-SK" sz="2200" dirty="0"/>
              <a:t>Dátové súbory SK </a:t>
            </a:r>
            <a:r>
              <a:rPr lang="sk-SK" sz="2200" dirty="0" err="1"/>
              <a:t>repr</a:t>
            </a:r>
            <a:r>
              <a:rPr lang="sk-SK" sz="2200" dirty="0"/>
              <a:t>. + SK </a:t>
            </a:r>
            <a:r>
              <a:rPr lang="sk-SK" sz="2200" dirty="0" err="1"/>
              <a:t>nerepr</a:t>
            </a:r>
            <a:r>
              <a:rPr lang="sk-SK" sz="2200" dirty="0"/>
              <a:t>. + UA+RO+SRB+HU (archivácia do SASD)</a:t>
            </a:r>
          </a:p>
          <a:p>
            <a:pPr marL="0" indent="0">
              <a:buNone/>
            </a:pPr>
            <a:r>
              <a:rPr lang="sk-SK" sz="2200" dirty="0" err="1"/>
              <a:t>Kontextuálne</a:t>
            </a:r>
            <a:r>
              <a:rPr lang="sk-SK" sz="2200" dirty="0"/>
              <a:t> rozhovory s autormi a spolupracovníkmi (v stave spracovávania)</a:t>
            </a:r>
          </a:p>
          <a:p>
            <a:pPr marL="0" indent="0">
              <a:buNone/>
            </a:pPr>
            <a:endParaRPr lang="sk-SK" sz="2200" dirty="0"/>
          </a:p>
          <a:p>
            <a:pPr marL="0" indent="0">
              <a:buNone/>
            </a:pPr>
            <a:r>
              <a:rPr lang="sk-SK" sz="2200" dirty="0"/>
              <a:t>Zatiaľ nedostupné: </a:t>
            </a:r>
            <a:r>
              <a:rPr lang="en-US" sz="2200" dirty="0"/>
              <a:t>„Globalization, end of Socialism and</a:t>
            </a:r>
            <a:r>
              <a:rPr lang="sk-SK" sz="2200" dirty="0"/>
              <a:t> </a:t>
            </a:r>
            <a:r>
              <a:rPr lang="sk-SK" sz="2200" dirty="0" err="1"/>
              <a:t>Ethnic</a:t>
            </a:r>
            <a:r>
              <a:rPr lang="sk-SK" sz="2200" dirty="0"/>
              <a:t> Identity“, Y. Kawasaki.</a:t>
            </a:r>
          </a:p>
          <a:p>
            <a:pPr marL="0" indent="0">
              <a:buNone/>
            </a:pPr>
            <a:endParaRPr lang="sk-SK" sz="2200" dirty="0"/>
          </a:p>
        </p:txBody>
      </p:sp>
    </p:spTree>
    <p:extLst>
      <p:ext uri="{BB962C8B-B14F-4D97-AF65-F5344CB8AC3E}">
        <p14:creationId xmlns:p14="http://schemas.microsoft.com/office/powerpoint/2010/main" val="3052749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000E05-815D-BF64-4BCE-A37A5C0C3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17194"/>
            <a:ext cx="10058400" cy="718846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3. Výsledky výskumu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F3A3233-0C4A-0403-33BD-34DD64942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1532467"/>
            <a:ext cx="11196320" cy="48073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1. Komparácia jednotlivých položiek v dotazníkoch </a:t>
            </a:r>
          </a:p>
          <a:p>
            <a:pPr marL="0" indent="0">
              <a:buNone/>
            </a:pPr>
            <a:r>
              <a:rPr lang="sk-SK" dirty="0"/>
              <a:t>2. Komparácia indexov javov (tradičné </a:t>
            </a:r>
            <a:r>
              <a:rPr lang="sk-SK" dirty="0" err="1"/>
              <a:t>vs</a:t>
            </a:r>
            <a:r>
              <a:rPr lang="sk-SK" dirty="0"/>
              <a:t>. moderné hodnoty) </a:t>
            </a:r>
            <a:r>
              <a:rPr lang="sk-SK" dirty="0" err="1"/>
              <a:t>Škobla</a:t>
            </a:r>
            <a:r>
              <a:rPr lang="sk-SK" dirty="0"/>
              <a:t> (2005) využívajúci typológiu R. </a:t>
            </a:r>
            <a:r>
              <a:rPr lang="sk-SK" dirty="0" err="1"/>
              <a:t>Ingleharta</a:t>
            </a:r>
            <a:r>
              <a:rPr lang="sk-SK" dirty="0"/>
              <a:t>: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i="1" u="sng" dirty="0"/>
              <a:t>Tradičné hodnoty:						Sekulárno-racionálne hodnoty: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it-IT" dirty="0"/>
              <a:t>Rodina</a:t>
            </a:r>
            <a:r>
              <a:rPr lang="sk-SK" dirty="0"/>
              <a:t>							Sloboda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sk-SK" dirty="0"/>
              <a:t>Náboženstvo						Nezávislosť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pl-PL" dirty="0"/>
              <a:t>Pokora							</a:t>
            </a:r>
            <a:r>
              <a:rPr lang="sk-SK" dirty="0"/>
              <a:t>Viera vo vlastné schopnosti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sk-SK" dirty="0"/>
              <a:t>Rešpekt pred autoritami					Podnikavosť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b="1" i="1" u="sng" dirty="0"/>
          </a:p>
        </p:txBody>
      </p:sp>
    </p:spTree>
    <p:extLst>
      <p:ext uri="{BB962C8B-B14F-4D97-AF65-F5344CB8AC3E}">
        <p14:creationId xmlns:p14="http://schemas.microsoft.com/office/powerpoint/2010/main" val="1185418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D90CD147-8F39-C6B3-3C42-F1B8B0BD6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668" y="559430"/>
            <a:ext cx="10828866" cy="2996569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Tradičné hodnoty (podľa </a:t>
            </a:r>
            <a:r>
              <a:rPr lang="sk-SK" b="1" dirty="0" err="1"/>
              <a:t>Škobla</a:t>
            </a:r>
            <a:r>
              <a:rPr lang="sk-SK" b="1" dirty="0"/>
              <a:t> 2005: 35)</a:t>
            </a:r>
            <a:br>
              <a:rPr lang="sk-SK" b="1" dirty="0"/>
            </a:br>
            <a:r>
              <a:rPr lang="sk-SK" sz="3300" dirty="0"/>
              <a:t>koeficient je vypočítaný</a:t>
            </a:r>
            <a:br>
              <a:rPr lang="sk-SK" sz="3300" dirty="0"/>
            </a:br>
            <a:r>
              <a:rPr lang="sk-SK" sz="3300" dirty="0"/>
              <a:t>z hodnotenia poradia </a:t>
            </a:r>
            <a:br>
              <a:rPr lang="sk-SK" sz="3300" dirty="0"/>
            </a:br>
            <a:r>
              <a:rPr lang="sk-SK" sz="3300" dirty="0"/>
              <a:t>na päťstupňovej škále </a:t>
            </a:r>
            <a:br>
              <a:rPr lang="sk-SK" sz="3300" dirty="0"/>
            </a:br>
            <a:r>
              <a:rPr lang="sk-SK" sz="3300" dirty="0"/>
              <a:t>a môže mať </a:t>
            </a:r>
            <a:r>
              <a:rPr lang="pl-PL" sz="3300" dirty="0" err="1"/>
              <a:t>hodnotu</a:t>
            </a:r>
            <a:r>
              <a:rPr lang="pl-PL" sz="3300" dirty="0"/>
              <a:t> </a:t>
            </a:r>
            <a:br>
              <a:rPr lang="pl-PL" sz="3300" dirty="0"/>
            </a:br>
            <a:r>
              <a:rPr lang="pl-PL" sz="3300" dirty="0"/>
              <a:t>od najvyššej 1,00 </a:t>
            </a:r>
            <a:br>
              <a:rPr lang="pl-PL" sz="3300" dirty="0"/>
            </a:br>
            <a:r>
              <a:rPr lang="pl-PL" sz="3300" dirty="0"/>
              <a:t>po najnižšiu 0,00.</a:t>
            </a:r>
            <a:endParaRPr lang="sk-SK" sz="3300" dirty="0"/>
          </a:p>
        </p:txBody>
      </p:sp>
      <p:pic>
        <p:nvPicPr>
          <p:cNvPr id="6" name="Obrázok 5" descr="Čiarový graf porovnáva hodnoty piatich kategórií: Rodina, Náboženstvo, Pokora, Rešpekt pre autoritami pre šesť skupín: SR REPR, SK, Maďarsko, Ukrajina, Rumunsko, Vojvodina. Os X obsahuje uvedené kategórie, os Y hodnoty od 0,55 do 1.">
            <a:extLst>
              <a:ext uri="{FF2B5EF4-FFF2-40B4-BE49-F238E27FC236}">
                <a16:creationId xmlns:a16="http://schemas.microsoft.com/office/drawing/2014/main" id="{52600273-B6E0-CA2D-C4C6-A0396A5B0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763" y="1280160"/>
            <a:ext cx="6966341" cy="5160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043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F39705-D0B3-D3B5-4454-F26A89CE0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97933"/>
            <a:ext cx="10058400" cy="891566"/>
          </a:xfrm>
        </p:spPr>
        <p:txBody>
          <a:bodyPr/>
          <a:lstStyle/>
          <a:p>
            <a:r>
              <a:rPr lang="sk-SK" dirty="0"/>
              <a:t>Sekulárno-racionálne hodnoty</a:t>
            </a:r>
          </a:p>
        </p:txBody>
      </p:sp>
      <p:pic>
        <p:nvPicPr>
          <p:cNvPr id="4" name="Obrázok 3" descr="Čiarový graf porovnáva štyri hodnoty: Sloboda, Nezávislosť, Viera vo vlastné schopnosti, Podnikavosť pre šesť skupín: SR REPR, SK, Maďarsko, Ukrajina, Rumunsko, Vojvodina. Os X obsahuje uvedené kategórie, os Y hodnoty od 0,65 do 0,97.">
            <a:extLst>
              <a:ext uri="{FF2B5EF4-FFF2-40B4-BE49-F238E27FC236}">
                <a16:creationId xmlns:a16="http://schemas.microsoft.com/office/drawing/2014/main" id="{A0181B2D-CA42-47F0-D431-B5E71AB90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612" y="1320801"/>
            <a:ext cx="8881844" cy="5139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058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545129-9E49-A31D-DC39-BF58C55DD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533" y="455361"/>
            <a:ext cx="10058400" cy="789239"/>
          </a:xfrm>
        </p:spPr>
        <p:txBody>
          <a:bodyPr/>
          <a:lstStyle/>
          <a:p>
            <a:r>
              <a:rPr lang="sk-SK" dirty="0"/>
              <a:t>Hodnoty sebarealizácie (</a:t>
            </a:r>
            <a:r>
              <a:rPr lang="sk-SK" dirty="0" err="1"/>
              <a:t>Škobla</a:t>
            </a:r>
            <a:r>
              <a:rPr lang="sk-SK" dirty="0"/>
              <a:t>, s. 41)</a:t>
            </a:r>
          </a:p>
        </p:txBody>
      </p:sp>
      <p:pic>
        <p:nvPicPr>
          <p:cNvPr id="4" name="Obrázok 3" descr="Čiarový graf porovnáva štyri hodnoty: Vzdelanie, Práca, Tolerancia, Sociálna spravodlivosť pre šesť skupín: SR REPR, SK, HU, UA, RO, VOJ. ">
            <a:extLst>
              <a:ext uri="{FF2B5EF4-FFF2-40B4-BE49-F238E27FC236}">
                <a16:creationId xmlns:a16="http://schemas.microsoft.com/office/drawing/2014/main" id="{289EE40D-1B35-A6F9-4535-AF620B0C4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207" y="1166118"/>
            <a:ext cx="9049926" cy="5236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803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cf32de-ce99-4715-9b70-b0fe3d623d8c">
      <Terms xmlns="http://schemas.microsoft.com/office/infopath/2007/PartnerControls"/>
    </lcf76f155ced4ddcb4097134ff3c332f>
    <TaxCatchAll xmlns="50fb61df-dc2a-41e7-b905-d9f0d257240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EE013E43E82A443B58191B40C649420" ma:contentTypeVersion="15" ma:contentTypeDescription="Umožňuje vytvoriť nový dokument." ma:contentTypeScope="" ma:versionID="1b1ffd8e696b8fb7fcba7f572b7f0a6f">
  <xsd:schema xmlns:xsd="http://www.w3.org/2001/XMLSchema" xmlns:xs="http://www.w3.org/2001/XMLSchema" xmlns:p="http://schemas.microsoft.com/office/2006/metadata/properties" xmlns:ns2="7acf32de-ce99-4715-9b70-b0fe3d623d8c" xmlns:ns3="50fb61df-dc2a-41e7-b905-d9f0d2572401" targetNamespace="http://schemas.microsoft.com/office/2006/metadata/properties" ma:root="true" ma:fieldsID="a5748b605d5178e7217c27ab8e67cf9f" ns2:_="" ns3:_="">
    <xsd:import namespace="7acf32de-ce99-4715-9b70-b0fe3d623d8c"/>
    <xsd:import namespace="50fb61df-dc2a-41e7-b905-d9f0d25724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cf32de-ce99-4715-9b70-b0fe3d623d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Značky obrázka" ma:readOnly="false" ma:fieldId="{5cf76f15-5ced-4ddc-b409-7134ff3c332f}" ma:taxonomyMulti="true" ma:sspId="3e489cff-7f36-47b2-aea3-388ec90836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fb61df-dc2a-41e7-b905-d9f0d257240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80abad2-a49b-4647-8376-9fbf8da2ce99}" ma:internalName="TaxCatchAll" ma:showField="CatchAllData" ma:web="50fb61df-dc2a-41e7-b905-d9f0d25724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78A311-6D70-4A31-8445-2D2D169E4854}">
  <ds:schemaRefs>
    <ds:schemaRef ds:uri="http://purl.org/dc/dcmitype/"/>
    <ds:schemaRef ds:uri="50fb61df-dc2a-41e7-b905-d9f0d2572401"/>
    <ds:schemaRef ds:uri="http://purl.org/dc/elements/1.1/"/>
    <ds:schemaRef ds:uri="http://schemas.microsoft.com/office/2006/documentManagement/types"/>
    <ds:schemaRef ds:uri="http://purl.org/dc/terms/"/>
    <ds:schemaRef ds:uri="7acf32de-ce99-4715-9b70-b0fe3d623d8c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A70AC88-43B1-4A4D-B139-A36674BB05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4AB05F-DB9A-49D7-935D-CAFB82F826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cf32de-ce99-4715-9b70-b0fe3d623d8c"/>
    <ds:schemaRef ds:uri="50fb61df-dc2a-41e7-b905-d9f0d2572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204</TotalTime>
  <Words>783</Words>
  <Application>Microsoft Office PowerPoint</Application>
  <PresentationFormat>Širokouhlá</PresentationFormat>
  <Paragraphs>61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1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6" baseType="lpstr">
      <vt:lpstr>Garamond</vt:lpstr>
      <vt:lpstr>Savon</vt:lpstr>
      <vt:lpstr>Sociologický výskum dolnozemských Slovákov z roku 2001 - možnosti poznávania dynamiky života diaspóry.</vt:lpstr>
      <vt:lpstr>Obsah prezentácie </vt:lpstr>
      <vt:lpstr>1. Zámery výskumu a výskumný tím</vt:lpstr>
      <vt:lpstr>2. Metodológia výskumu:</vt:lpstr>
      <vt:lpstr>Existujúce zdroje o výskume</vt:lpstr>
      <vt:lpstr>3. Výsledky výskumu</vt:lpstr>
      <vt:lpstr>Tradičné hodnoty (podľa Škobla 2005: 35) koeficient je vypočítaný z hodnotenia poradia  na päťstupňovej škále  a môže mať hodnotu  od najvyššej 1,00  po najnižšiu 0,00.</vt:lpstr>
      <vt:lpstr>Sekulárno-racionálne hodnoty</vt:lpstr>
      <vt:lpstr>Hodnoty sebarealizácie (Škobla, s. 41)</vt:lpstr>
      <vt:lpstr>Podmienky pre spokojný život v obci (Strussová, 2005, s. 60)</vt:lpstr>
      <vt:lpstr>Atraktivita obce do budúcnosti (Strussová, 67)</vt:lpstr>
      <vt:lpstr>Ďalšie témy výskumu „U nás doma 2001“</vt:lpstr>
      <vt:lpstr>4. Možnosti využitia pre ďalší výskum</vt:lpstr>
      <vt:lpstr>Ďakujem za pozornosť!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Sociologický výskum dolnozemských Slovákov z roku 2001 - možnosti poznávania dynamiky života diaspóry.</dc:title>
  <dc:creator>Tížik Miroslav</dc:creator>
  <cp:keywords>genealógia, výskum, dolnozemskí Slováci</cp:keywords>
  <cp:lastModifiedBy>Stážisti</cp:lastModifiedBy>
  <cp:revision>23</cp:revision>
  <dcterms:created xsi:type="dcterms:W3CDTF">2025-09-19T19:29:10Z</dcterms:created>
  <dcterms:modified xsi:type="dcterms:W3CDTF">2025-11-11T10:02:37Z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0x0101009EE013E43E82A443B58191B40C649420</vt:lpwstr>
  </property>
  <property fmtid="{D5CDD505-2E9C-101B-9397-08002B2CF9AE}" pid="3" name="MediaServiceImageTags">
    <vt:lpwstr/>
  </property>
</Properties>
</file>