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8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</p:sldIdLst>
  <p:sldSz cx="9144000" cy="6858000" type="screen4x3"/>
  <p:notesSz cx="6858000" cy="9144000"/>
  <p:embeddedFontLst>
    <p:embeddedFont>
      <p:font typeface="Encode Sans Regular" panose="020B0604020202020204" charset="-18"/>
      <p:regular r:id="rId19"/>
    </p:embeddedFont>
    <p:embeddedFont>
      <p:font typeface="UCM Sans Black" panose="020B0604020202020204" charset="-18"/>
      <p:bold r:id="rId20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71678-572F-425A-B4B5-317540F0BD5B}" v="4" dt="2025-11-11T08:57:3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11T08:56:52.158" v="5" actId="962"/>
      <pc:docMkLst>
        <pc:docMk/>
      </pc:docMkLst>
      <pc:sldChg chg="modSp mod">
        <pc:chgData name="Stážisti" userId="6c3dd6a6-2efb-4d77-87e3-0808df15d025" providerId="ADAL" clId="{5705E858-399F-43E2-9340-287617AEF6D7}" dt="2025-11-11T08:56:09.426" v="3" actId="962"/>
        <pc:sldMkLst>
          <pc:docMk/>
          <pc:sldMk cId="112638709" sldId="257"/>
        </pc:sldMkLst>
        <pc:picChg chg="mod">
          <ac:chgData name="Stážisti" userId="6c3dd6a6-2efb-4d77-87e3-0808df15d025" providerId="ADAL" clId="{5705E858-399F-43E2-9340-287617AEF6D7}" dt="2025-11-11T08:56:09.426" v="3" actId="962"/>
          <ac:picMkLst>
            <pc:docMk/>
            <pc:sldMk cId="112638709" sldId="257"/>
            <ac:picMk id="3" creationId="{429ABA95-324C-735B-A1A1-E252FF829E13}"/>
          </ac:picMkLst>
        </pc:picChg>
      </pc:sldChg>
      <pc:sldChg chg="modSp">
        <pc:chgData name="Stážisti" userId="6c3dd6a6-2efb-4d77-87e3-0808df15d025" providerId="ADAL" clId="{5705E858-399F-43E2-9340-287617AEF6D7}" dt="2025-11-11T08:56:52.158" v="5" actId="962"/>
        <pc:sldMkLst>
          <pc:docMk/>
          <pc:sldMk cId="134427225" sldId="258"/>
        </pc:sldMkLst>
        <pc:graphicFrameChg chg="mod">
          <ac:chgData name="Stážisti" userId="6c3dd6a6-2efb-4d77-87e3-0808df15d025" providerId="ADAL" clId="{5705E858-399F-43E2-9340-287617AEF6D7}" dt="2025-11-11T08:56:52.158" v="5" actId="962"/>
          <ac:graphicFrameMkLst>
            <pc:docMk/>
            <pc:sldMk cId="134427225" sldId="258"/>
            <ac:graphicFrameMk id="4" creationId="{DC86BCC1-381B-3209-4CC9-553E7B99CEA5}"/>
          </ac:graphicFrameMkLst>
        </pc:graphicFrameChg>
      </pc:sldChg>
      <pc:sldChg chg="modSp mod">
        <pc:chgData name="Stážisti" userId="6c3dd6a6-2efb-4d77-87e3-0808df15d025" providerId="ADAL" clId="{5705E858-399F-43E2-9340-287617AEF6D7}" dt="2025-11-11T08:55:26.930" v="1" actId="962"/>
        <pc:sldMkLst>
          <pc:docMk/>
          <pc:sldMk cId="2125824805" sldId="268"/>
        </pc:sldMkLst>
        <pc:picChg chg="mod">
          <ac:chgData name="Stážisti" userId="6c3dd6a6-2efb-4d77-87e3-0808df15d025" providerId="ADAL" clId="{5705E858-399F-43E2-9340-287617AEF6D7}" dt="2025-11-11T08:55:26.930" v="1" actId="962"/>
          <ac:picMkLst>
            <pc:docMk/>
            <pc:sldMk cId="2125824805" sldId="268"/>
            <ac:picMk id="3" creationId="{01E4AE22-8EEA-BDF4-2F11-71888A3D81E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52;tefan%20I&#381;&#193;K\Desktop\Vyskum%20Zakarpatsko\Vyskum%202024\Po&#269;et%20Slov&#225;ko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sk-SK" sz="2400" dirty="0">
                <a:latin typeface="UCM Sans Black" pitchFamily="50" charset="-18"/>
                <a:ea typeface="UCM Sans Black" pitchFamily="50" charset="-18"/>
              </a:rPr>
              <a:t>Počet Slovákov v </a:t>
            </a:r>
            <a:r>
              <a:rPr lang="sk-SK" sz="2400" dirty="0" err="1">
                <a:latin typeface="UCM Sans Black" pitchFamily="50" charset="-18"/>
                <a:ea typeface="UCM Sans Black" pitchFamily="50" charset="-18"/>
              </a:rPr>
              <a:t>Zakarpatsku</a:t>
            </a:r>
            <a:endParaRPr lang="sk-SK" sz="2400" dirty="0">
              <a:latin typeface="UCM Sans Black" pitchFamily="50" charset="-18"/>
              <a:ea typeface="UCM Sans Black" pitchFamily="50" charset="-18"/>
            </a:endParaRPr>
          </a:p>
        </c:rich>
      </c:tx>
      <c:layout>
        <c:manualLayout>
          <c:xMode val="edge"/>
          <c:yMode val="edge"/>
          <c:x val="0.25800688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9393700787401577E-2"/>
          <c:y val="1.8855702902747205E-2"/>
          <c:w val="0.90838407699037615"/>
          <c:h val="0.8139430834767218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Hárok1!$A$2:$A$11</c:f>
              <c:numCache>
                <c:formatCode>General</c:formatCode>
                <c:ptCount val="10"/>
                <c:pt idx="0">
                  <c:v>1900</c:v>
                </c:pt>
                <c:pt idx="1">
                  <c:v>1910</c:v>
                </c:pt>
                <c:pt idx="2">
                  <c:v>1921</c:v>
                </c:pt>
                <c:pt idx="3">
                  <c:v>1930</c:v>
                </c:pt>
                <c:pt idx="4">
                  <c:v>1946</c:v>
                </c:pt>
                <c:pt idx="5">
                  <c:v>1959</c:v>
                </c:pt>
                <c:pt idx="6">
                  <c:v>1970</c:v>
                </c:pt>
                <c:pt idx="7">
                  <c:v>1979</c:v>
                </c:pt>
                <c:pt idx="8">
                  <c:v>1989</c:v>
                </c:pt>
                <c:pt idx="9">
                  <c:v>2001</c:v>
                </c:pt>
              </c:numCache>
            </c:numRef>
          </c:cat>
          <c:val>
            <c:numRef>
              <c:f>Hárok1!$B$2:$B$11</c:f>
              <c:numCache>
                <c:formatCode>General</c:formatCode>
                <c:ptCount val="10"/>
                <c:pt idx="0">
                  <c:v>8427</c:v>
                </c:pt>
                <c:pt idx="1">
                  <c:v>7742</c:v>
                </c:pt>
                <c:pt idx="2">
                  <c:v>10298</c:v>
                </c:pt>
                <c:pt idx="3">
                  <c:v>13242</c:v>
                </c:pt>
                <c:pt idx="4">
                  <c:v>13404</c:v>
                </c:pt>
                <c:pt idx="5">
                  <c:v>12289</c:v>
                </c:pt>
                <c:pt idx="6">
                  <c:v>9573</c:v>
                </c:pt>
                <c:pt idx="7">
                  <c:v>8245</c:v>
                </c:pt>
                <c:pt idx="8">
                  <c:v>7329</c:v>
                </c:pt>
                <c:pt idx="9">
                  <c:v>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6-4198-A1DC-4ED58E982DC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93015711"/>
        <c:axId val="893035391"/>
      </c:barChart>
      <c:catAx>
        <c:axId val="89301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3035391"/>
        <c:crosses val="autoZero"/>
        <c:auto val="1"/>
        <c:lblAlgn val="ctr"/>
        <c:lblOffset val="100"/>
        <c:noMultiLvlLbl val="0"/>
      </c:catAx>
      <c:valAx>
        <c:axId val="893035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3015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500" y="1807200"/>
            <a:ext cx="697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75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500" y="4561200"/>
            <a:ext cx="42984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DE34ED83-6814-4C66-8146-606A1B694524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09E6023B-3994-4584-997D-CAA2050B98C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12FF257-C4DF-49B8-BF79-C90F4C9F4E5C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F4826D5-8B99-41EA-98FF-4259238CFB6A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7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00" y="2563200"/>
            <a:ext cx="78867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F4204E3D-31FD-4214-8410-5382694E3C89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00" y="2700000"/>
            <a:ext cx="46332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1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1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1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1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6A100E52-B328-42FA-A5EE-3EB433D18AA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09E6023B-3994-4584-997D-CAA2050B98C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12FF257-C4DF-49B8-BF79-C90F4C9F4E5C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F4826D5-8B99-41EA-98FF-4259238CFB6A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500" y="1807200"/>
            <a:ext cx="697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75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500" y="4561200"/>
            <a:ext cx="42984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DE34ED83-6814-4C66-8146-606A1B694524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00" y="2563200"/>
            <a:ext cx="78867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F4204E3D-31FD-4214-8410-5382694E3C89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4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00" y="2700000"/>
            <a:ext cx="46332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1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1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1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1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6A100E52-B328-42FA-A5EE-3EB433D18AA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546BC-16F9-40BE-B82E-478D5415B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dirty="0"/>
              <a:t>Súčasný stav výskumu Slovákov </a:t>
            </a:r>
            <a:r>
              <a:rPr lang="sk-SK" sz="5400" dirty="0" err="1"/>
              <a:t>Zakarpatska</a:t>
            </a:r>
            <a:endParaRPr lang="sk-SK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5419C2-BACC-4A70-BA6F-A1BB83A4D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Mgr. Štefan </a:t>
            </a:r>
            <a:r>
              <a:rPr lang="sk-SK" dirty="0" err="1"/>
              <a:t>Ižák,</a:t>
            </a:r>
            <a:r>
              <a:rPr lang="sk-SK" dirty="0"/>
              <a:t> PhD.</a:t>
            </a:r>
          </a:p>
          <a:p>
            <a:r>
              <a:rPr lang="sk-SK" dirty="0"/>
              <a:t>Katedra etnológie a mimoeurópskych štúdií, FF UCM, Trnava</a:t>
            </a:r>
          </a:p>
          <a:p>
            <a:r>
              <a:rPr lang="sk-SK" dirty="0"/>
              <a:t>stefan.izak@ucm.sk</a:t>
            </a:r>
          </a:p>
        </p:txBody>
      </p:sp>
    </p:spTree>
    <p:extLst>
      <p:ext uri="{BB962C8B-B14F-4D97-AF65-F5344CB8AC3E}">
        <p14:creationId xmlns:p14="http://schemas.microsoft.com/office/powerpoint/2010/main" val="428412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E70D7-12ED-4CEC-BDCE-EC48832C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400" dirty="0"/>
              <a:t>Ivan Pop: </a:t>
            </a:r>
            <a:r>
              <a:rPr lang="sk-SK" sz="2400" dirty="0" err="1"/>
              <a:t>Dějiny</a:t>
            </a:r>
            <a:r>
              <a:rPr lang="sk-SK" sz="2400" dirty="0"/>
              <a:t> Podkarpatské Rusi v </a:t>
            </a:r>
            <a:r>
              <a:rPr lang="sk-SK" sz="2400" dirty="0" err="1"/>
              <a:t>datech</a:t>
            </a:r>
            <a:r>
              <a:rPr lang="sk-SK" sz="2400" dirty="0"/>
              <a:t>. 2005.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Vladimír </a:t>
            </a:r>
            <a:r>
              <a:rPr lang="sk-SK" sz="2400" dirty="0" err="1"/>
              <a:t>Kuštek</a:t>
            </a:r>
            <a:r>
              <a:rPr lang="sk-SK" sz="2400" dirty="0"/>
              <a:t>: Československý svet v Karpatoch. 2018.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Juraj </a:t>
            </a:r>
            <a:r>
              <a:rPr lang="sk-SK" sz="2400" dirty="0" err="1"/>
              <a:t>Žadanský</a:t>
            </a:r>
            <a:r>
              <a:rPr lang="sk-SK" sz="2400" dirty="0"/>
              <a:t>: Hospodársky a sociálny vývoj Podkarpatskej Rusi 1919-1939. 2022.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Jan</a:t>
            </a:r>
            <a:r>
              <a:rPr lang="sk-SK" sz="2400" dirty="0"/>
              <a:t> </a:t>
            </a:r>
            <a:r>
              <a:rPr lang="sk-SK" sz="2400" dirty="0" err="1"/>
              <a:t>Rychlík</a:t>
            </a:r>
            <a:r>
              <a:rPr lang="sk-SK" sz="2400" dirty="0"/>
              <a:t>, David Hubený, Stanislav </a:t>
            </a:r>
            <a:r>
              <a:rPr lang="sk-SK" sz="2400" dirty="0" err="1"/>
              <a:t>Holubec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8477A-9509-4056-88F6-1D5483E9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800" dirty="0"/>
              <a:t>Ukrajinské prostredie</a:t>
            </a:r>
            <a:br>
              <a:rPr lang="sk-SK" sz="2800" dirty="0"/>
            </a:br>
            <a:br>
              <a:rPr lang="sk-SK" sz="2800" dirty="0"/>
            </a:br>
            <a:r>
              <a:rPr lang="sk-SK" sz="2400" dirty="0" err="1"/>
              <a:t>Mykola</a:t>
            </a:r>
            <a:r>
              <a:rPr lang="sk-SK" sz="2400" dirty="0"/>
              <a:t> </a:t>
            </a:r>
            <a:r>
              <a:rPr lang="sk-SK" sz="2400" dirty="0" err="1"/>
              <a:t>Makara</a:t>
            </a:r>
            <a:r>
              <a:rPr lang="sk-SK" sz="2400" dirty="0"/>
              <a:t> a Ivan </a:t>
            </a:r>
            <a:r>
              <a:rPr lang="sk-SK" sz="2400" dirty="0" err="1"/>
              <a:t>Myhovyč</a:t>
            </a:r>
            <a:r>
              <a:rPr lang="sk-SK" sz="2400" dirty="0"/>
              <a:t> – história Slovákov </a:t>
            </a:r>
            <a:r>
              <a:rPr lang="sk-SK" sz="2400" dirty="0" err="1"/>
              <a:t>Zakarpatska</a:t>
            </a:r>
            <a:r>
              <a:rPr lang="sk-SK" sz="2400" dirty="0"/>
              <a:t>, etnogenéza v 90. rokoch, sociologické prieskumy. Monografia </a:t>
            </a:r>
            <a:r>
              <a:rPr lang="sk-SK" sz="2400" i="1" dirty="0" err="1"/>
              <a:t>Karpatamy</a:t>
            </a:r>
            <a:r>
              <a:rPr lang="sk-SK" sz="2400" i="1" dirty="0"/>
              <a:t> </a:t>
            </a:r>
            <a:r>
              <a:rPr lang="sk-SK" sz="2400" i="1" dirty="0" err="1"/>
              <a:t>Poridneni</a:t>
            </a:r>
            <a:r>
              <a:rPr lang="sk-SK" sz="2400" i="1" dirty="0"/>
              <a:t> </a:t>
            </a:r>
            <a:r>
              <a:rPr lang="sk-SK" sz="2400" dirty="0"/>
              <a:t>1999.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Mychajlo</a:t>
            </a:r>
            <a:r>
              <a:rPr lang="sk-SK" sz="2400" dirty="0"/>
              <a:t> </a:t>
            </a:r>
            <a:r>
              <a:rPr lang="sk-SK" sz="2400" dirty="0" err="1"/>
              <a:t>Zan</a:t>
            </a:r>
            <a:r>
              <a:rPr lang="sk-SK" sz="2400" dirty="0"/>
              <a:t> – etnické procesy menšín </a:t>
            </a:r>
            <a:r>
              <a:rPr lang="sk-SK" sz="2400" dirty="0" err="1"/>
              <a:t>Zakarpatska</a:t>
            </a:r>
            <a:r>
              <a:rPr lang="sk-SK" sz="2400" dirty="0"/>
              <a:t> vrátane Slovákov – 90. roky a počiatok 21. storočia.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Ihor</a:t>
            </a:r>
            <a:r>
              <a:rPr lang="sk-SK" sz="2400" dirty="0"/>
              <a:t> </a:t>
            </a:r>
            <a:r>
              <a:rPr lang="sk-SK" sz="2400" dirty="0" err="1"/>
              <a:t>Šnicer</a:t>
            </a:r>
            <a:r>
              <a:rPr lang="sk-SK" sz="2400" dirty="0"/>
              <a:t> – demografia Slovákov v 20. storočí.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Oleksander</a:t>
            </a:r>
            <a:r>
              <a:rPr lang="sk-SK" sz="2400" dirty="0"/>
              <a:t> </a:t>
            </a:r>
            <a:r>
              <a:rPr lang="sk-SK" sz="2400" dirty="0" err="1"/>
              <a:t>Malec</a:t>
            </a:r>
            <a:r>
              <a:rPr lang="sk-SK" sz="2400" dirty="0"/>
              <a:t> – etnické procesy menšín </a:t>
            </a:r>
            <a:r>
              <a:rPr lang="sk-SK" sz="2400" dirty="0" err="1"/>
              <a:t>Zakarpatska</a:t>
            </a:r>
            <a:r>
              <a:rPr lang="sk-SK" sz="2400" dirty="0"/>
              <a:t> vrátane Slovákov v období ZSSR a 90. rokoch.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Pavlo</a:t>
            </a:r>
            <a:r>
              <a:rPr lang="sk-SK" sz="2400" dirty="0"/>
              <a:t> </a:t>
            </a:r>
            <a:r>
              <a:rPr lang="sk-SK" sz="2400" dirty="0" err="1"/>
              <a:t>Chudiš</a:t>
            </a:r>
            <a:r>
              <a:rPr lang="sk-SK" sz="2400" dirty="0"/>
              <a:t>, Ivan </a:t>
            </a:r>
            <a:r>
              <a:rPr lang="sk-SK" sz="2400" dirty="0" err="1"/>
              <a:t>Vovkanyč</a:t>
            </a:r>
            <a:r>
              <a:rPr lang="sk-SK" sz="2400" dirty="0"/>
              <a:t> – </a:t>
            </a:r>
            <a:r>
              <a:rPr lang="sk-SK" sz="2400" dirty="0" err="1"/>
              <a:t>optácia</a:t>
            </a:r>
            <a:r>
              <a:rPr lang="sk-SK" sz="2400" dirty="0"/>
              <a:t>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Etnické procesy </a:t>
            </a:r>
            <a:r>
              <a:rPr lang="sk-SK" sz="2400" dirty="0" err="1"/>
              <a:t>Zakarpatska</a:t>
            </a:r>
            <a:r>
              <a:rPr lang="sk-SK" sz="2400" dirty="0"/>
              <a:t> – </a:t>
            </a:r>
            <a:r>
              <a:rPr lang="sk-SK" sz="2400" dirty="0" err="1"/>
              <a:t>Mychajlo</a:t>
            </a:r>
            <a:r>
              <a:rPr lang="sk-SK" sz="2400" dirty="0"/>
              <a:t> </a:t>
            </a:r>
            <a:r>
              <a:rPr lang="sk-SK" sz="2400" dirty="0" err="1"/>
              <a:t>Tyvodar</a:t>
            </a:r>
            <a:r>
              <a:rPr lang="sk-SK" sz="2400" dirty="0"/>
              <a:t>, </a:t>
            </a:r>
            <a:r>
              <a:rPr lang="sk-SK" sz="2400" dirty="0" err="1"/>
              <a:t>Jurij</a:t>
            </a:r>
            <a:r>
              <a:rPr lang="sk-SK" sz="2400" dirty="0"/>
              <a:t> </a:t>
            </a:r>
            <a:r>
              <a:rPr lang="sk-SK" sz="2400" dirty="0" err="1"/>
              <a:t>Levenec</a:t>
            </a:r>
            <a:r>
              <a:rPr lang="sk-SK" sz="2400" dirty="0"/>
              <a:t>, </a:t>
            </a:r>
            <a:r>
              <a:rPr lang="sk-SK" sz="2400" dirty="0" err="1"/>
              <a:t>Mykola</a:t>
            </a:r>
            <a:r>
              <a:rPr lang="sk-SK" sz="2400" dirty="0"/>
              <a:t> </a:t>
            </a:r>
            <a:r>
              <a:rPr lang="sk-SK" sz="2400" dirty="0" err="1"/>
              <a:t>Veheš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37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BA659-DC98-4810-8B29-A343C247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800" dirty="0"/>
              <a:t>Čo vieme, čo nie a kam ďalej?</a:t>
            </a:r>
            <a:br>
              <a:rPr lang="sk-SK" sz="2800" dirty="0"/>
            </a:br>
            <a:br>
              <a:rPr lang="sk-SK" sz="2800" dirty="0"/>
            </a:br>
            <a:r>
              <a:rPr lang="sk-SK" sz="2400" dirty="0"/>
              <a:t>Obdobie do ČSR: pri niektorých obciach vieme celkom dobre vystopovať slovenskú migráciu a život v </a:t>
            </a:r>
            <a:r>
              <a:rPr lang="sk-SK" sz="2400" dirty="0" err="1"/>
              <a:t>Zakarpatsku</a:t>
            </a:r>
            <a:r>
              <a:rPr lang="sk-SK" sz="2400" dirty="0"/>
              <a:t> (Klenovec, </a:t>
            </a:r>
            <a:r>
              <a:rPr lang="sk-SK" sz="2400" dirty="0" err="1"/>
              <a:t>Velykyj</a:t>
            </a:r>
            <a:r>
              <a:rPr lang="sk-SK" sz="2400" dirty="0"/>
              <a:t> </a:t>
            </a:r>
            <a:r>
              <a:rPr lang="sk-SK" sz="2400" dirty="0" err="1"/>
              <a:t>Bereznyj</a:t>
            </a:r>
            <a:r>
              <a:rPr lang="sk-SK" sz="2400" dirty="0"/>
              <a:t>).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Pri väčšine lokalít, ale nemáme presné informácie, skôr odhady, často podľa rímskokatolíckeho kostola alebo nejakej fabriky (Turia </a:t>
            </a:r>
            <a:r>
              <a:rPr lang="sk-SK" sz="2400" dirty="0" err="1"/>
              <a:t>Remeta</a:t>
            </a:r>
            <a:r>
              <a:rPr lang="sk-SK" sz="2400" dirty="0"/>
              <a:t>, </a:t>
            </a:r>
            <a:r>
              <a:rPr lang="sk-SK" sz="2400" dirty="0" err="1"/>
              <a:t>Dovhe</a:t>
            </a:r>
            <a:r>
              <a:rPr lang="sk-SK" sz="2400" dirty="0"/>
              <a:t>, </a:t>
            </a:r>
            <a:r>
              <a:rPr lang="sk-SK" sz="2400" dirty="0" err="1"/>
              <a:t>Perečyn</a:t>
            </a:r>
            <a:r>
              <a:rPr lang="sk-SK" sz="2400" dirty="0"/>
              <a:t>).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Prvá aj druhá svetová vojna – nespracované.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Medzivojnové obdobie ČSR – veľká pozornosť, veľa literatúry o vývoji na </a:t>
            </a:r>
            <a:r>
              <a:rPr lang="sk-SK" sz="2400" dirty="0" err="1"/>
              <a:t>Zakarpatsku</a:t>
            </a:r>
            <a:r>
              <a:rPr lang="sk-SK" sz="2400" dirty="0"/>
              <a:t> (CZ, SK, UA), ale pozornosť výhradne na Slovákov </a:t>
            </a:r>
            <a:r>
              <a:rPr lang="sk-SK" sz="2400" dirty="0" err="1"/>
              <a:t>Zakarpatska</a:t>
            </a:r>
            <a:r>
              <a:rPr lang="sk-SK" sz="2400" dirty="0"/>
              <a:t> do veľkej miery absentuje.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O spolkovom živote, náboženskom živote, etnickej identifikácii, tradičnej kultúre, vzťahoch s ostatnými etnikami a vieme málo. </a:t>
            </a:r>
            <a:br>
              <a:rPr lang="sk-SK" sz="2800" dirty="0"/>
            </a:b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3353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8BC36-5CFB-C2C4-984E-1BAD51DB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400" dirty="0" err="1"/>
              <a:t>Optácia</a:t>
            </a:r>
            <a:r>
              <a:rPr lang="sk-SK" sz="2400" dirty="0"/>
              <a:t> je omnoho viac spracovaná v ukrajinskej literatúre.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Málo o živote </a:t>
            </a:r>
            <a:r>
              <a:rPr lang="sk-SK" sz="2400" dirty="0" err="1"/>
              <a:t>optantov</a:t>
            </a:r>
            <a:r>
              <a:rPr lang="sk-SK" sz="2400" dirty="0"/>
              <a:t>, ktorí prišli do ČSR. 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Situácia Slovákov </a:t>
            </a:r>
            <a:r>
              <a:rPr lang="sk-SK" sz="2400" dirty="0" err="1"/>
              <a:t>Zakarpatska</a:t>
            </a:r>
            <a:r>
              <a:rPr lang="sk-SK" sz="2400" dirty="0"/>
              <a:t> v období ZSSR nespracovaná. Len pár ukrajinských autorov, ktorí sa problematiky dotkli cez </a:t>
            </a:r>
            <a:r>
              <a:rPr lang="sk-SK" sz="2400" dirty="0" err="1"/>
              <a:t>etnopolitiku</a:t>
            </a:r>
            <a:r>
              <a:rPr lang="sk-SK" sz="2400" dirty="0"/>
              <a:t> ZSSR k menšinám a vo všeobecnosti v </a:t>
            </a:r>
            <a:r>
              <a:rPr lang="sk-SK" sz="2400" dirty="0" err="1"/>
              <a:t>Zakarpatsku</a:t>
            </a:r>
            <a:r>
              <a:rPr lang="sk-SK" sz="2400" dirty="0"/>
              <a:t>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1991-2005 spracované v CZ, SK aj UA literatúre pomerne podrobne.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Tradičná kultúra spracovaná (</a:t>
            </a:r>
            <a:r>
              <a:rPr lang="sk-SK" sz="2400" dirty="0" err="1"/>
              <a:t>Benža</a:t>
            </a:r>
            <a:r>
              <a:rPr lang="sk-SK" sz="2400" dirty="0"/>
              <a:t> 2005). Chýba jej premena a využívanie (pretrvávanie) jej elementov dnes. 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Absencia výskumu aktuálnej situácie. Zmeny po roku 2005 a hlavne 2022.</a:t>
            </a:r>
          </a:p>
        </p:txBody>
      </p:sp>
    </p:spTree>
    <p:extLst>
      <p:ext uri="{BB962C8B-B14F-4D97-AF65-F5344CB8AC3E}">
        <p14:creationId xmlns:p14="http://schemas.microsoft.com/office/powerpoint/2010/main" val="281691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4BB14-3B46-BB3B-7BB8-14C55B90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800" dirty="0"/>
              <a:t>O čo sa snažím svojim výskumom ja?</a:t>
            </a:r>
            <a:br>
              <a:rPr lang="sk-SK" sz="2800" dirty="0"/>
            </a:br>
            <a:br>
              <a:rPr lang="sk-SK" sz="2400" dirty="0"/>
            </a:br>
            <a:r>
              <a:rPr lang="sk-SK" sz="2400" dirty="0"/>
              <a:t>Zachytiť atribúty slovenskej etnickej identity a stratégie ich udržiavania a formovania v období ZSSR a Ukrajiny.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Pomocou spomienok respondentov rekonštruovať vplyv sovietskej </a:t>
            </a:r>
            <a:r>
              <a:rPr lang="sk-SK" sz="2400" dirty="0" err="1"/>
              <a:t>etnopolitiky</a:t>
            </a:r>
            <a:r>
              <a:rPr lang="sk-SK" sz="2400" dirty="0"/>
              <a:t> a snahy Slovákov ako im čeliť.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Interpretovať vývoj slovenskej menšiny po roku 1991, adaptáciu na nové prostredie.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Pretrvávajú staré výzvy – asimilácia, príchod nových – emigrácia. Ale aj nové možnosti – slobodné zakladanie spolkov, médií, škôl, slobodné vyznávanie viery.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Vplyv vojny – príchod Ukrajincov z iných regiónov Ukrajiny, centralizácia TV vysielania, spočiatku išiel aj spolkový život do úzadia. 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Ukrajinizácia</a:t>
            </a:r>
            <a:r>
              <a:rPr lang="sk-SK" sz="2400" dirty="0"/>
              <a:t> náboženského života.</a:t>
            </a:r>
            <a:br>
              <a:rPr lang="sk-SK" sz="2400" dirty="0"/>
            </a:br>
            <a:br>
              <a:rPr lang="sk-SK" sz="2400" dirty="0"/>
            </a:b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38816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496F1-7457-DFCD-06DE-91FEA5EEB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 descr="Mapa Ukrajiny s vyznačenými administratívnymi oblasťami. Všetky oblasti sú zobrazené svetlou farbou, pričom Zakarpatská oblasť na západe krajiny je zvýraznená červenou farbou. Okraje mapy zobrazujú susedné štáty a pobrežie Čierneho mora na juhu.">
            <a:extLst>
              <a:ext uri="{FF2B5EF4-FFF2-40B4-BE49-F238E27FC236}">
                <a16:creationId xmlns:a16="http://schemas.microsoft.com/office/drawing/2014/main" id="{01E4AE22-8EEA-BDF4-2F11-71888A3D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216"/>
            <a:ext cx="9144000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36489-5959-4160-B7F0-7C920FC78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 descr="mapa Zakarpatskej oblasti na Ukrajine s vyznačenými hranicami, mestami a cestami. Územie je zobrazené v odtieňoch zelenej a hnedej, znázorňujúcich horský reliéf Karpát. Na mape sú označené hlavné mestá ako Užhorod, Mukačevo, Berehovo, Vinogradov, Chust, Rachiv a ďalšie. Viditeľné sú rieky, horské pásma a štátne hranice so Slovenskom, Poľskom, Rumunskom a Maďarskom.">
            <a:extLst>
              <a:ext uri="{FF2B5EF4-FFF2-40B4-BE49-F238E27FC236}">
                <a16:creationId xmlns:a16="http://schemas.microsoft.com/office/drawing/2014/main" id="{429ABA95-324C-735B-A1A1-E252FF82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" y="0"/>
            <a:ext cx="9076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E51F7-383E-4E72-8518-8CB928CC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16541A-DE87-4719-AD8D-CD43EAC6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Graf 3" descr="Stĺpcový graf s názvom Počet Slovákov v Zakarpatsku. Graf zobrazuje vývoj počtu Slovákov v rokoch 1900 až 2001. ">
            <a:extLst>
              <a:ext uri="{FF2B5EF4-FFF2-40B4-BE49-F238E27FC236}">
                <a16:creationId xmlns:a16="http://schemas.microsoft.com/office/drawing/2014/main" id="{DC86BCC1-381B-3209-4CC9-553E7B99C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239804"/>
              </p:ext>
            </p:extLst>
          </p:nvPr>
        </p:nvGraphicFramePr>
        <p:xfrm>
          <a:off x="0" y="439271"/>
          <a:ext cx="9144000" cy="641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2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34DBF-414F-4DA6-9B8C-96FE067F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5247"/>
          </a:xfrm>
        </p:spPr>
        <p:txBody>
          <a:bodyPr/>
          <a:lstStyle/>
          <a:p>
            <a:r>
              <a:rPr lang="sk-SK" sz="2800" dirty="0">
                <a:solidFill>
                  <a:schemeClr val="tx1"/>
                </a:solidFill>
              </a:rPr>
              <a:t>Slovenské a české prostredie:</a:t>
            </a:r>
            <a:br>
              <a:rPr lang="sk-SK" sz="2800" dirty="0">
                <a:solidFill>
                  <a:schemeClr val="tx1"/>
                </a:solidFill>
              </a:rPr>
            </a:br>
            <a:br>
              <a:rPr lang="sk-SK" sz="2800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Monografie venujúce sa histórii a etnológii Slovákov </a:t>
            </a:r>
            <a:r>
              <a:rPr lang="sk-SK" sz="2400" b="1" dirty="0" err="1">
                <a:solidFill>
                  <a:schemeClr val="tx1"/>
                </a:solidFill>
              </a:rPr>
              <a:t>Zakarpatska</a:t>
            </a:r>
            <a:r>
              <a:rPr lang="sk-SK" sz="2400" b="1" dirty="0">
                <a:solidFill>
                  <a:schemeClr val="tx1"/>
                </a:solidFill>
              </a:rPr>
              <a:t>:</a:t>
            </a:r>
            <a:br>
              <a:rPr lang="sk-SK" sz="2800" dirty="0">
                <a:solidFill>
                  <a:schemeClr val="tx1"/>
                </a:solidFill>
              </a:rPr>
            </a:br>
            <a:br>
              <a:rPr lang="sk-SK" sz="2800" dirty="0">
                <a:solidFill>
                  <a:schemeClr val="tx1"/>
                </a:solidFill>
              </a:rPr>
            </a:br>
            <a:r>
              <a:rPr lang="sk-SK" sz="2400" dirty="0">
                <a:solidFill>
                  <a:schemeClr val="tx1"/>
                </a:solidFill>
              </a:rPr>
              <a:t>Ladislav </a:t>
            </a:r>
            <a:r>
              <a:rPr lang="sk-SK" sz="2400" dirty="0" err="1">
                <a:solidFill>
                  <a:schemeClr val="tx1"/>
                </a:solidFill>
              </a:rPr>
              <a:t>Čáni</a:t>
            </a:r>
            <a:r>
              <a:rPr lang="sk-SK" sz="2400" dirty="0">
                <a:solidFill>
                  <a:schemeClr val="tx1"/>
                </a:solidFill>
              </a:rPr>
              <a:t> (</a:t>
            </a:r>
            <a:r>
              <a:rPr lang="sk-SK" sz="2400" dirty="0" err="1">
                <a:solidFill>
                  <a:schemeClr val="tx1"/>
                </a:solidFill>
              </a:rPr>
              <a:t>ed</a:t>
            </a:r>
            <a:r>
              <a:rPr lang="sk-SK" sz="2400" dirty="0">
                <a:solidFill>
                  <a:schemeClr val="tx1"/>
                </a:solidFill>
              </a:rPr>
              <a:t>.): </a:t>
            </a:r>
            <a:r>
              <a:rPr lang="sk-SK" sz="2400" i="1" dirty="0">
                <a:solidFill>
                  <a:schemeClr val="tx1"/>
                </a:solidFill>
              </a:rPr>
              <a:t>Slováci na Zakarpatskej Ukrajine. Zborník materiálov z odborného seminára konaného v Bratislave 19.12.1997 </a:t>
            </a:r>
            <a:r>
              <a:rPr lang="sk-SK" sz="2400" dirty="0">
                <a:solidFill>
                  <a:schemeClr val="tx1"/>
                </a:solidFill>
              </a:rPr>
              <a:t>(1998).</a:t>
            </a:r>
            <a:br>
              <a:rPr lang="sk-SK" sz="2400" dirty="0">
                <a:solidFill>
                  <a:schemeClr val="tx1"/>
                </a:solidFill>
              </a:rPr>
            </a:b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2400" dirty="0">
                <a:solidFill>
                  <a:schemeClr val="tx1"/>
                </a:solidFill>
              </a:rPr>
              <a:t>Príspevky o histórii (Ľudovít </a:t>
            </a:r>
            <a:r>
              <a:rPr lang="sk-SK" sz="2400" dirty="0" err="1">
                <a:solidFill>
                  <a:schemeClr val="tx1"/>
                </a:solidFill>
              </a:rPr>
              <a:t>Haraksim</a:t>
            </a:r>
            <a:r>
              <a:rPr lang="sk-SK" sz="2400" dirty="0">
                <a:solidFill>
                  <a:schemeClr val="tx1"/>
                </a:solidFill>
              </a:rPr>
              <a:t> 18-pol. 20 st.), </a:t>
            </a:r>
            <a:r>
              <a:rPr lang="sk-SK" sz="2400" dirty="0" err="1">
                <a:solidFill>
                  <a:schemeClr val="tx1"/>
                </a:solidFill>
              </a:rPr>
              <a:t>trad</a:t>
            </a:r>
            <a:r>
              <a:rPr lang="sk-SK" sz="2400" dirty="0">
                <a:solidFill>
                  <a:schemeClr val="tx1"/>
                </a:solidFill>
              </a:rPr>
              <a:t>.  Kultúre (Mojmír </a:t>
            </a:r>
            <a:r>
              <a:rPr lang="sk-SK" sz="2400" dirty="0" err="1">
                <a:solidFill>
                  <a:schemeClr val="tx1"/>
                </a:solidFill>
              </a:rPr>
              <a:t>Benža</a:t>
            </a:r>
            <a:r>
              <a:rPr lang="sk-SK" sz="2400" dirty="0">
                <a:solidFill>
                  <a:schemeClr val="tx1"/>
                </a:solidFill>
              </a:rPr>
              <a:t>, Ján </a:t>
            </a:r>
            <a:r>
              <a:rPr lang="sk-SK" sz="2400" dirty="0" err="1">
                <a:solidFill>
                  <a:schemeClr val="tx1"/>
                </a:solidFill>
              </a:rPr>
              <a:t>Ordoš</a:t>
            </a:r>
            <a:r>
              <a:rPr lang="sk-SK" sz="2400" dirty="0">
                <a:solidFill>
                  <a:schemeClr val="tx1"/>
                </a:solidFill>
              </a:rPr>
              <a:t>), lingvistike (</a:t>
            </a:r>
            <a:r>
              <a:rPr lang="sk-SK" sz="2400" dirty="0" err="1">
                <a:solidFill>
                  <a:schemeClr val="tx1"/>
                </a:solidFill>
              </a:rPr>
              <a:t>Natalia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Dzendzilevska</a:t>
            </a:r>
            <a:r>
              <a:rPr lang="sk-SK" sz="2400" dirty="0">
                <a:solidFill>
                  <a:schemeClr val="tx1"/>
                </a:solidFill>
              </a:rPr>
              <a:t>, Ladislav </a:t>
            </a:r>
            <a:r>
              <a:rPr lang="sk-SK" sz="2400" dirty="0" err="1">
                <a:solidFill>
                  <a:schemeClr val="tx1"/>
                </a:solidFill>
              </a:rPr>
              <a:t>Bartko</a:t>
            </a:r>
            <a:r>
              <a:rPr lang="sk-SK" sz="2400" dirty="0">
                <a:solidFill>
                  <a:schemeClr val="tx1"/>
                </a:solidFill>
              </a:rPr>
              <a:t>, Štefan Lipták, </a:t>
            </a:r>
            <a:r>
              <a:rPr lang="sk-SK" sz="2400" dirty="0" err="1">
                <a:solidFill>
                  <a:schemeClr val="tx1"/>
                </a:solidFill>
              </a:rPr>
              <a:t>Pavlo</a:t>
            </a:r>
            <a:r>
              <a:rPr lang="sk-SK" sz="2400" dirty="0">
                <a:solidFill>
                  <a:schemeClr val="tx1"/>
                </a:solidFill>
              </a:rPr>
              <a:t> Čučka), príspevky o Novom Klenovci a Turej </a:t>
            </a:r>
            <a:r>
              <a:rPr lang="sk-SK" sz="2400" dirty="0" err="1">
                <a:solidFill>
                  <a:schemeClr val="tx1"/>
                </a:solidFill>
              </a:rPr>
              <a:t>Remete</a:t>
            </a:r>
            <a:r>
              <a:rPr lang="sk-SK" sz="2400" dirty="0">
                <a:solidFill>
                  <a:schemeClr val="tx1"/>
                </a:solidFill>
              </a:rPr>
              <a:t> (Ján </a:t>
            </a:r>
            <a:r>
              <a:rPr lang="sk-SK" sz="2400" dirty="0" err="1">
                <a:solidFill>
                  <a:schemeClr val="tx1"/>
                </a:solidFill>
              </a:rPr>
              <a:t>Turis</a:t>
            </a:r>
            <a:r>
              <a:rPr lang="sk-SK" sz="2400" dirty="0">
                <a:solidFill>
                  <a:schemeClr val="tx1"/>
                </a:solidFill>
              </a:rPr>
              <a:t>, Tomáš Kováč, Mária Kováčová), vývoj školstva a spolkov v 90. rokoch 20 st. (Jozef </a:t>
            </a:r>
            <a:r>
              <a:rPr lang="sk-SK" sz="2400" dirty="0" err="1">
                <a:solidFill>
                  <a:schemeClr val="tx1"/>
                </a:solidFill>
              </a:rPr>
              <a:t>Hajniš</a:t>
            </a:r>
            <a:r>
              <a:rPr lang="sk-SK" sz="2400" dirty="0">
                <a:solidFill>
                  <a:schemeClr val="tx1"/>
                </a:solidFill>
              </a:rPr>
              <a:t>, Gabriela Molnárová).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98EF9-B137-4972-8F03-617A861B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400" dirty="0"/>
              <a:t>Mojmír </a:t>
            </a:r>
            <a:r>
              <a:rPr lang="sk-SK" sz="2400" dirty="0" err="1"/>
              <a:t>Benža</a:t>
            </a:r>
            <a:r>
              <a:rPr lang="sk-SK" sz="2400" dirty="0"/>
              <a:t> (</a:t>
            </a:r>
            <a:r>
              <a:rPr lang="sk-SK" sz="2400" dirty="0" err="1"/>
              <a:t>ed</a:t>
            </a:r>
            <a:r>
              <a:rPr lang="sk-SK" sz="2400" dirty="0"/>
              <a:t>.): </a:t>
            </a:r>
            <a:r>
              <a:rPr lang="sk-SK" sz="2400" i="1" dirty="0"/>
              <a:t>Ľudová kultúra Slovákov na Ukrajine </a:t>
            </a:r>
            <a:r>
              <a:rPr lang="sk-SK" sz="2400" dirty="0"/>
              <a:t>(2005).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Dvojjazyčná monografia, výskum z počiatku 21 st. do 2003.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História – Zdenka </a:t>
            </a:r>
            <a:r>
              <a:rPr lang="sk-SK" sz="2400" dirty="0" err="1"/>
              <a:t>Boleráczová</a:t>
            </a:r>
            <a:r>
              <a:rPr lang="sk-SK" sz="2400" dirty="0"/>
              <a:t>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Jazyk – </a:t>
            </a:r>
            <a:r>
              <a:rPr lang="sk-SK" sz="2400" dirty="0" err="1"/>
              <a:t>Bartko</a:t>
            </a:r>
            <a:r>
              <a:rPr lang="sk-SK" sz="2400" dirty="0"/>
              <a:t>, Lipták.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Duchovná a materiálna kultúra – </a:t>
            </a:r>
            <a:r>
              <a:rPr lang="sk-SK" sz="2400" dirty="0" err="1"/>
              <a:t>Benža</a:t>
            </a:r>
            <a:r>
              <a:rPr lang="sk-SK" sz="2400" dirty="0"/>
              <a:t>, Slavkovský, Stoličná.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Zdenka </a:t>
            </a:r>
            <a:r>
              <a:rPr lang="sk-SK" sz="2400" dirty="0" err="1"/>
              <a:t>Boleráczová</a:t>
            </a:r>
            <a:r>
              <a:rPr lang="sk-SK" sz="2400" dirty="0"/>
              <a:t>: </a:t>
            </a:r>
            <a:r>
              <a:rPr lang="sk-SK" sz="2400" i="1" dirty="0"/>
              <a:t>História a kultúra Slovákov na Zakarpatskej Ukrajine </a:t>
            </a:r>
            <a:r>
              <a:rPr lang="sk-SK" sz="2400" dirty="0"/>
              <a:t>(2006).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Snaha o komplexný popis histórie Slovákov v </a:t>
            </a:r>
            <a:r>
              <a:rPr lang="sk-SK" sz="2400" dirty="0" err="1"/>
              <a:t>Zakarpatsku</a:t>
            </a:r>
            <a:r>
              <a:rPr lang="sk-SK" sz="2400" dirty="0"/>
              <a:t>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Najpodrobnejšie spracované medzivojnové obdobie, hoci hlavne všeobecný vývoj celého regiónu a čas po 1991.</a:t>
            </a:r>
          </a:p>
        </p:txBody>
      </p:sp>
    </p:spTree>
    <p:extLst>
      <p:ext uri="{BB962C8B-B14F-4D97-AF65-F5344CB8AC3E}">
        <p14:creationId xmlns:p14="http://schemas.microsoft.com/office/powerpoint/2010/main" val="158813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7E526C5-BCE8-4AEF-95AF-7781BF0E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400" b="1" dirty="0"/>
              <a:t>Monografie, ktoré riešia špecifické fenomény Slovákov v </a:t>
            </a:r>
            <a:r>
              <a:rPr lang="sk-SK" sz="2400" b="1" dirty="0" err="1"/>
              <a:t>Zakarpatsku</a:t>
            </a:r>
            <a:endParaRPr lang="sk-SK" sz="2400" b="1" dirty="0"/>
          </a:p>
          <a:p>
            <a:endParaRPr lang="sk-SK" sz="2400" dirty="0"/>
          </a:p>
          <a:p>
            <a:r>
              <a:rPr lang="sk-SK" sz="2400" dirty="0"/>
              <a:t>Ján </a:t>
            </a:r>
            <a:r>
              <a:rPr lang="sk-SK" sz="2400" dirty="0" err="1"/>
              <a:t>Turis</a:t>
            </a:r>
            <a:r>
              <a:rPr lang="sk-SK" sz="2400" dirty="0"/>
              <a:t>: Kronika bez konca. 1992.</a:t>
            </a:r>
          </a:p>
          <a:p>
            <a:r>
              <a:rPr lang="sk-SK" sz="2400" dirty="0"/>
              <a:t>Ján Bobák: Slováci na Podkarpatskej Rusi a ich presídľovanie do Československa v roku 1947. 1998.</a:t>
            </a:r>
          </a:p>
          <a:p>
            <a:endParaRPr lang="sk-SK" sz="2400" dirty="0"/>
          </a:p>
          <a:p>
            <a:r>
              <a:rPr lang="sk-SK" sz="2400" b="1" dirty="0"/>
              <a:t>Kapitoly a články o vybraných témach</a:t>
            </a:r>
          </a:p>
          <a:p>
            <a:endParaRPr lang="sk-SK" sz="2400" dirty="0"/>
          </a:p>
          <a:p>
            <a:r>
              <a:rPr lang="sk-SK" sz="2400" dirty="0"/>
              <a:t>Zdenka </a:t>
            </a:r>
            <a:r>
              <a:rPr lang="sk-SK" sz="2400" dirty="0" err="1"/>
              <a:t>Boleráczová</a:t>
            </a:r>
            <a:r>
              <a:rPr lang="sk-SK" sz="2400" dirty="0"/>
              <a:t>: </a:t>
            </a:r>
            <a:r>
              <a:rPr lang="sk-SK" sz="2400" dirty="0" err="1"/>
              <a:t>Identification</a:t>
            </a:r>
            <a:r>
              <a:rPr lang="sk-SK" sz="2400" dirty="0"/>
              <a:t>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Slovaks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Their</a:t>
            </a:r>
            <a:r>
              <a:rPr lang="sk-SK" sz="2400" dirty="0"/>
              <a:t> Minority </a:t>
            </a:r>
            <a:r>
              <a:rPr lang="sk-SK" sz="2400" dirty="0" err="1"/>
              <a:t>Position</a:t>
            </a:r>
            <a:r>
              <a:rPr lang="sk-SK" sz="2400" dirty="0"/>
              <a:t> in </a:t>
            </a:r>
            <a:r>
              <a:rPr lang="sk-SK" sz="2400" dirty="0" err="1"/>
              <a:t>Ukraine</a:t>
            </a:r>
            <a:r>
              <a:rPr lang="sk-SK" sz="2400" dirty="0"/>
              <a:t>. 2008, s. 207-209. </a:t>
            </a:r>
          </a:p>
          <a:p>
            <a:endParaRPr lang="sk-SK" sz="2400" dirty="0"/>
          </a:p>
          <a:p>
            <a:r>
              <a:rPr lang="sk-SK" sz="2400" dirty="0" err="1"/>
              <a:t>Kokaisl</a:t>
            </a:r>
            <a:r>
              <a:rPr lang="sk-SK" sz="2400" dirty="0"/>
              <a:t>, </a:t>
            </a:r>
            <a:r>
              <a:rPr lang="sk-SK" sz="2400" dirty="0" err="1"/>
              <a:t>Zychová</a:t>
            </a:r>
            <a:r>
              <a:rPr lang="sk-SK" sz="2400" dirty="0"/>
              <a:t>, </a:t>
            </a:r>
            <a:r>
              <a:rPr lang="sk-SK" sz="2400" dirty="0" err="1"/>
              <a:t>Štolfová</a:t>
            </a:r>
            <a:r>
              <a:rPr lang="sk-SK" sz="2400" dirty="0"/>
              <a:t>, </a:t>
            </a:r>
            <a:r>
              <a:rPr lang="sk-SK" sz="2400" dirty="0" err="1"/>
              <a:t>Hanuš</a:t>
            </a:r>
            <a:r>
              <a:rPr lang="sk-SK" sz="2400" dirty="0"/>
              <a:t> (</a:t>
            </a:r>
            <a:r>
              <a:rPr lang="sk-SK" sz="2400" dirty="0" err="1"/>
              <a:t>eds</a:t>
            </a:r>
            <a:r>
              <a:rPr lang="sk-SK" sz="2400" dirty="0"/>
              <a:t>.): Po stopách </a:t>
            </a:r>
            <a:r>
              <a:rPr lang="sk-SK" sz="2400" dirty="0" err="1"/>
              <a:t>Slováků</a:t>
            </a:r>
            <a:r>
              <a:rPr lang="sk-SK" sz="2400" dirty="0"/>
              <a:t> </a:t>
            </a:r>
            <a:r>
              <a:rPr lang="sk-SK" sz="2400" dirty="0" err="1"/>
              <a:t>ve</a:t>
            </a:r>
            <a:r>
              <a:rPr lang="sk-SK" sz="2400" dirty="0"/>
              <a:t> východní </a:t>
            </a:r>
            <a:r>
              <a:rPr lang="sk-SK" sz="2400" dirty="0" err="1"/>
              <a:t>Evropě</a:t>
            </a:r>
            <a:r>
              <a:rPr lang="sk-SK" sz="2400" dirty="0"/>
              <a:t>. 2014, s. 46-109. </a:t>
            </a:r>
          </a:p>
          <a:p>
            <a:endParaRPr lang="sk-SK" sz="2400" dirty="0"/>
          </a:p>
          <a:p>
            <a:r>
              <a:rPr lang="sk-SK" sz="2400" dirty="0"/>
              <a:t>Ján Adam: Zmeny v osídlení východnej časti </a:t>
            </a:r>
            <a:r>
              <a:rPr lang="sk-SK" sz="2400" dirty="0" err="1"/>
              <a:t>Užskej</a:t>
            </a:r>
            <a:r>
              <a:rPr lang="sk-SK" sz="2400" dirty="0"/>
              <a:t> župy od 17. do začiatku 20. st. 2013, s. 10-36. </a:t>
            </a:r>
          </a:p>
        </p:txBody>
      </p:sp>
    </p:spTree>
    <p:extLst>
      <p:ext uri="{BB962C8B-B14F-4D97-AF65-F5344CB8AC3E}">
        <p14:creationId xmlns:p14="http://schemas.microsoft.com/office/powerpoint/2010/main" val="95832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D24AD-85A8-425E-870A-5893FF9A7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2400" b="1" dirty="0"/>
              <a:t>Slováci </a:t>
            </a:r>
            <a:r>
              <a:rPr lang="sk-SK" sz="2400" b="1" dirty="0" err="1"/>
              <a:t>Zakarpatska</a:t>
            </a:r>
            <a:r>
              <a:rPr lang="sk-SK" sz="2400" b="1" dirty="0"/>
              <a:t> ako súčasť prác o </a:t>
            </a:r>
            <a:r>
              <a:rPr lang="sk-SK" sz="2400" b="1" dirty="0" err="1"/>
              <a:t>Zakarpatsku</a:t>
            </a:r>
            <a:r>
              <a:rPr lang="sk-SK" sz="2400" b="1" dirty="0"/>
              <a:t> (Podkarpatskej Rusi).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Lubor</a:t>
            </a:r>
            <a:r>
              <a:rPr lang="sk-SK" sz="2400" dirty="0"/>
              <a:t> </a:t>
            </a:r>
            <a:r>
              <a:rPr lang="sk-SK" sz="2400" dirty="0" err="1"/>
              <a:t>Niederle</a:t>
            </a:r>
            <a:r>
              <a:rPr lang="sk-SK" sz="2400" dirty="0"/>
              <a:t>: </a:t>
            </a:r>
            <a:r>
              <a:rPr lang="sk-SK" sz="2400" dirty="0" err="1"/>
              <a:t>Místopis</a:t>
            </a:r>
            <a:r>
              <a:rPr lang="sk-SK" sz="2400" dirty="0"/>
              <a:t> a národnostní </a:t>
            </a:r>
            <a:r>
              <a:rPr lang="sk-SK" sz="2400" dirty="0" err="1"/>
              <a:t>statistika</a:t>
            </a:r>
            <a:r>
              <a:rPr lang="sk-SK" sz="2400" dirty="0"/>
              <a:t> obcí slovenských. 1919. 3 vydanie jeho knihy Národopisná mapa a </a:t>
            </a:r>
            <a:r>
              <a:rPr lang="sk-SK" sz="2400" dirty="0" err="1"/>
              <a:t>statistika</a:t>
            </a:r>
            <a:r>
              <a:rPr lang="sk-SK" sz="2400" dirty="0"/>
              <a:t> </a:t>
            </a:r>
            <a:r>
              <a:rPr lang="sk-SK" sz="2400" dirty="0" err="1"/>
              <a:t>uherských</a:t>
            </a:r>
            <a:r>
              <a:rPr lang="sk-SK" sz="2400" dirty="0"/>
              <a:t> </a:t>
            </a:r>
            <a:r>
              <a:rPr lang="sk-SK" sz="2400" dirty="0" err="1"/>
              <a:t>Slováků</a:t>
            </a:r>
            <a:r>
              <a:rPr lang="sk-SK" sz="2400" dirty="0"/>
              <a:t> na základe sčítaní lidu z roku 1900.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Ján </a:t>
            </a:r>
            <a:r>
              <a:rPr lang="sk-SK" sz="2400" dirty="0" err="1"/>
              <a:t>Húsek</a:t>
            </a:r>
            <a:r>
              <a:rPr lang="sk-SK" sz="2400" dirty="0"/>
              <a:t>: Národopisná hranice </a:t>
            </a:r>
            <a:r>
              <a:rPr lang="sk-SK" sz="2400" dirty="0" err="1"/>
              <a:t>mezi</a:t>
            </a:r>
            <a:r>
              <a:rPr lang="sk-SK" sz="2400" dirty="0"/>
              <a:t> </a:t>
            </a:r>
            <a:r>
              <a:rPr lang="sk-SK" sz="2400" dirty="0" err="1"/>
              <a:t>Slováky</a:t>
            </a:r>
            <a:r>
              <a:rPr lang="sk-SK" sz="2400" dirty="0"/>
              <a:t> a </a:t>
            </a:r>
            <a:r>
              <a:rPr lang="sk-SK" sz="2400" dirty="0" err="1"/>
              <a:t>Karpatorusy</a:t>
            </a:r>
            <a:r>
              <a:rPr lang="sk-SK" sz="2400" dirty="0"/>
              <a:t>. 1925.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Amália </a:t>
            </a:r>
            <a:r>
              <a:rPr lang="sk-SK" sz="2400" dirty="0" err="1"/>
              <a:t>Kožmínová</a:t>
            </a:r>
            <a:r>
              <a:rPr lang="sk-SK" sz="2400" dirty="0"/>
              <a:t>: Podkarpatská Rus. Práce a život lidu. 1922. Opis sídel Slovákov v okolí Užhorodu, materiálna kultúra, odev, svadba, narodenie.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Václav a František </a:t>
            </a:r>
            <a:r>
              <a:rPr lang="sk-SK" sz="2400" dirty="0" err="1"/>
              <a:t>Drahný</a:t>
            </a:r>
            <a:r>
              <a:rPr lang="sk-SK" sz="2400" dirty="0"/>
              <a:t>: Podkarpatská Rus, </a:t>
            </a:r>
            <a:r>
              <a:rPr lang="sk-SK" sz="2400" dirty="0" err="1"/>
              <a:t>její</a:t>
            </a:r>
            <a:r>
              <a:rPr lang="sk-SK" sz="2400" dirty="0"/>
              <a:t> </a:t>
            </a:r>
            <a:r>
              <a:rPr lang="sk-SK" sz="2400" dirty="0" err="1"/>
              <a:t>přírodní</a:t>
            </a:r>
            <a:r>
              <a:rPr lang="sk-SK" sz="2400" dirty="0"/>
              <a:t> a </a:t>
            </a:r>
            <a:r>
              <a:rPr lang="sk-SK" sz="2400" dirty="0" err="1"/>
              <a:t>zemědělské</a:t>
            </a:r>
            <a:r>
              <a:rPr lang="sk-SK" sz="2400" dirty="0"/>
              <a:t> </a:t>
            </a:r>
            <a:r>
              <a:rPr lang="sk-SK" sz="2400" dirty="0" err="1"/>
              <a:t>poměry</a:t>
            </a:r>
            <a:r>
              <a:rPr lang="sk-SK" sz="2400" dirty="0"/>
              <a:t>. 1921.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 err="1"/>
              <a:t>Jiří</a:t>
            </a:r>
            <a:r>
              <a:rPr lang="sk-SK" sz="2400" dirty="0"/>
              <a:t> Král: Podkarpatská Rus. 1924.</a:t>
            </a:r>
            <a:br>
              <a:rPr lang="sk-SK" sz="2400" dirty="0"/>
            </a:b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1003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8BE277-2DDA-408F-A501-90C26F1F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sk-SK" sz="2400" dirty="0"/>
              <a:t>Jaroslav </a:t>
            </a:r>
            <a:r>
              <a:rPr lang="sk-SK" sz="2400" dirty="0" err="1"/>
              <a:t>Zatloukal</a:t>
            </a:r>
            <a:r>
              <a:rPr lang="sk-SK" sz="2400" dirty="0"/>
              <a:t>: Podkarpatská Rus. 1936.</a:t>
            </a:r>
          </a:p>
          <a:p>
            <a:endParaRPr lang="sk-SK" sz="2400" dirty="0"/>
          </a:p>
          <a:p>
            <a:r>
              <a:rPr lang="sk-SK" sz="2400" dirty="0"/>
              <a:t>Jaroslav Dostál: Podkarpatská Rus. 1936.</a:t>
            </a:r>
          </a:p>
          <a:p>
            <a:endParaRPr lang="sk-SK" sz="2400" dirty="0"/>
          </a:p>
          <a:p>
            <a:r>
              <a:rPr lang="sk-SK" sz="2400" dirty="0"/>
              <a:t>Marián Gajdoš, Ivan </a:t>
            </a:r>
            <a:r>
              <a:rPr lang="sk-SK" sz="2400" dirty="0" err="1"/>
              <a:t>Sjusko</a:t>
            </a:r>
            <a:r>
              <a:rPr lang="sk-SK" sz="2400" dirty="0"/>
              <a:t>: </a:t>
            </a:r>
            <a:r>
              <a:rPr lang="sk-SK" sz="2400" dirty="0" err="1"/>
              <a:t>Optácia</a:t>
            </a:r>
            <a:r>
              <a:rPr lang="sk-SK" sz="2400" dirty="0"/>
              <a:t> obyvateľov </a:t>
            </a:r>
            <a:r>
              <a:rPr lang="sk-SK" sz="2400" dirty="0" err="1"/>
              <a:t>Zakarpatska</a:t>
            </a:r>
            <a:r>
              <a:rPr lang="sk-SK" sz="2400" dirty="0"/>
              <a:t> v československo-sovietskych vzťahoch v rokoch 1945-47. 1999.</a:t>
            </a:r>
          </a:p>
          <a:p>
            <a:endParaRPr lang="sk-SK" sz="2400" dirty="0"/>
          </a:p>
          <a:p>
            <a:r>
              <a:rPr lang="sk-SK" sz="2400" dirty="0"/>
              <a:t>Michal </a:t>
            </a:r>
            <a:r>
              <a:rPr lang="sk-SK" sz="2400" dirty="0" err="1"/>
              <a:t>Danilák</a:t>
            </a:r>
            <a:r>
              <a:rPr lang="sk-SK" sz="2400" dirty="0"/>
              <a:t>: Styky východného Slovenska a </a:t>
            </a:r>
            <a:r>
              <a:rPr lang="sk-SK" sz="2400" dirty="0" err="1"/>
              <a:t>Zakarpatska</a:t>
            </a:r>
            <a:r>
              <a:rPr lang="sk-SK" sz="2400" dirty="0"/>
              <a:t> v rokoch 1945-1990. 1998.</a:t>
            </a:r>
          </a:p>
          <a:p>
            <a:endParaRPr lang="sk-SK" sz="2400" dirty="0"/>
          </a:p>
          <a:p>
            <a:r>
              <a:rPr lang="sk-SK" sz="2400" dirty="0"/>
              <a:t>Peter Švorc: Zakliata krajina. Podkarpatská Rus 1918-1946. 1996.</a:t>
            </a:r>
          </a:p>
          <a:p>
            <a:r>
              <a:rPr lang="sk-SK" sz="2400" dirty="0"/>
              <a:t>Peter Švorc: Krajinská hranica medzi Slovenskom a Podkarpatskou </a:t>
            </a:r>
            <a:r>
              <a:rPr lang="sk-SK" sz="2400" dirty="0" err="1"/>
              <a:t>Rusou</a:t>
            </a:r>
            <a:r>
              <a:rPr lang="sk-SK" sz="2400" dirty="0"/>
              <a:t> (1919-1939). 2023.</a:t>
            </a:r>
          </a:p>
          <a:p>
            <a:r>
              <a:rPr lang="sk-SK" sz="2400" dirty="0"/>
              <a:t>Peter Švorc, Zuzana Kollárová: Cesta Predkov. Historicko-etnografická štúdia. (Liptovská Teplička – </a:t>
            </a:r>
            <a:r>
              <a:rPr lang="sk-SK" sz="2400" dirty="0" err="1"/>
              <a:t>Velykyj</a:t>
            </a:r>
            <a:r>
              <a:rPr lang="sk-SK" sz="2400" dirty="0"/>
              <a:t> </a:t>
            </a:r>
            <a:r>
              <a:rPr lang="sk-SK" sz="2400" dirty="0" err="1"/>
              <a:t>Bereznyj</a:t>
            </a:r>
            <a:r>
              <a:rPr lang="sk-SK" sz="2400" dirty="0"/>
              <a:t>). 2024. s. 87-176. </a:t>
            </a:r>
          </a:p>
          <a:p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4639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" id="{35F059DC-7738-4969-909D-B64DFFF1CBE9}" vid="{E7E85555-A1E5-4A76-BC8E-49A4BB7C06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AEBCA-5D60-4BA2-BAC6-94E43222F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5D227-84B8-4772-9DBC-1B7C6DD0137C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50fb61df-dc2a-41e7-b905-d9f0d2572401"/>
    <ds:schemaRef ds:uri="7acf32de-ce99-4715-9b70-b0fe3d623d8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4AA7AD7-CF93-4814-83E6-B8D8F08C8DFB}"/>
</file>

<file path=docProps/app.xml><?xml version="1.0" encoding="utf-8"?>
<Properties xmlns="http://schemas.openxmlformats.org/officeDocument/2006/extended-properties" xmlns:vt="http://schemas.openxmlformats.org/officeDocument/2006/docPropsVTypes">
  <Template>Izak Sk Zak USZZ</Template>
  <TotalTime>3</TotalTime>
  <Words>1076</Words>
  <Application>Microsoft Office PowerPoint</Application>
  <PresentationFormat>Prezentácia na obrazovke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UCM Sans Black</vt:lpstr>
      <vt:lpstr>Arial</vt:lpstr>
      <vt:lpstr>Encode Sans Regular</vt:lpstr>
      <vt:lpstr>Motív Office</vt:lpstr>
      <vt:lpstr>Súčasný stav výskumu Slovákov Zakarpatska</vt:lpstr>
      <vt:lpstr>Prezentácia programu PowerPoint</vt:lpstr>
      <vt:lpstr>Prezentácia programu PowerPoint</vt:lpstr>
      <vt:lpstr>Prezentácia programu PowerPoint</vt:lpstr>
      <vt:lpstr>Slovenské a české prostredie:  Monografie venujúce sa histórii a etnológii Slovákov Zakarpatska:  Ladislav Čáni (ed.): Slováci na Zakarpatskej Ukrajine. Zborník materiálov z odborného seminára konaného v Bratislave 19.12.1997 (1998).  Príspevky o histórii (Ľudovít Haraksim 18-pol. 20 st.), trad.  Kultúre (Mojmír Benža, Ján Ordoš), lingvistike (Natalia Dzendzilevska, Ladislav Bartko, Štefan Lipták, Pavlo Čučka), príspevky o Novom Klenovci a Turej Remete (Ján Turis, Tomáš Kováč, Mária Kováčová), vývoj školstva a spolkov v 90. rokoch 20 st. (Jozef Hajniš, Gabriela Molnárová).</vt:lpstr>
      <vt:lpstr>Mojmír Benža (ed.): Ľudová kultúra Slovákov na Ukrajine (2005).  Dvojjazyčná monografia, výskum z počiatku 21 st. do 2003.  História – Zdenka Boleráczová.  Jazyk – Bartko, Lipták.  Duchovná a materiálna kultúra – Benža, Slavkovský, Stoličná.  Zdenka Boleráczová: História a kultúra Slovákov na Zakarpatskej Ukrajine (2006).  Snaha o komplexný popis histórie Slovákov v Zakarpatsku.  Najpodrobnejšie spracované medzivojnové obdobie, hoci hlavne všeobecný vývoj celého regiónu a čas po 1991.</vt:lpstr>
      <vt:lpstr>Prezentácia programu PowerPoint</vt:lpstr>
      <vt:lpstr>Slováci Zakarpatska ako súčasť prác o Zakarpatsku (Podkarpatskej Rusi).  Lubor Niederle: Místopis a národnostní statistika obcí slovenských. 1919. 3 vydanie jeho knihy Národopisná mapa a statistika uherských Slováků na základe sčítaní lidu z roku 1900.  Ján Húsek: Národopisná hranice mezi Slováky a Karpatorusy. 1925.  Amália Kožmínová: Podkarpatská Rus. Práce a život lidu. 1922. Opis sídel Slovákov v okolí Užhorodu, materiálna kultúra, odev, svadba, narodenie.  Václav a František Drahný: Podkarpatská Rus, její přírodní a zemědělské poměry. 1921.  Jiří Král: Podkarpatská Rus. 1924. </vt:lpstr>
      <vt:lpstr>Prezentácia programu PowerPoint</vt:lpstr>
      <vt:lpstr>Ivan Pop: Dějiny Podkarpatské Rusi v datech. 2005.  Vladimír Kuštek: Československý svet v Karpatoch. 2018.  Juraj Žadanský: Hospodársky a sociálny vývoj Podkarpatskej Rusi 1919-1939. 2022.  Jan Rychlík, David Hubený, Stanislav Holubec.</vt:lpstr>
      <vt:lpstr>Ukrajinské prostredie  Mykola Makara a Ivan Myhovyč – história Slovákov Zakarpatska, etnogenéza v 90. rokoch, sociologické prieskumy. Monografia Karpatamy Poridneni 1999.  Mychajlo Zan – etnické procesy menšín Zakarpatska vrátane Slovákov – 90. roky a počiatok 21. storočia.  Ihor Šnicer – demografia Slovákov v 20. storočí.  Oleksander Malec – etnické procesy menšín Zakarpatska vrátane Slovákov v období ZSSR a 90. rokoch.  Pavlo Chudiš, Ivan Vovkanyč – optácia.  Etnické procesy Zakarpatska – Mychajlo Tyvodar, Jurij Levenec, Mykola Veheš.</vt:lpstr>
      <vt:lpstr>Čo vieme, čo nie a kam ďalej?  Obdobie do ČSR: pri niektorých obciach vieme celkom dobre vystopovať slovenskú migráciu a život v Zakarpatsku (Klenovec, Velykyj Bereznyj).  Pri väčšine lokalít, ale nemáme presné informácie, skôr odhady, často podľa rímskokatolíckeho kostola alebo nejakej fabriky (Turia Remeta, Dovhe, Perečyn).  Prvá aj druhá svetová vojna – nespracované.  Medzivojnové obdobie ČSR – veľká pozornosť, veľa literatúry o vývoji na Zakarpatsku (CZ, SK, UA), ale pozornosť výhradne na Slovákov Zakarpatska do veľkej miery absentuje.  O spolkovom živote, náboženskom živote, etnickej identifikácii, tradičnej kultúre, vzťahoch s ostatnými etnikami a vieme málo.  </vt:lpstr>
      <vt:lpstr>Optácia je omnoho viac spracovaná v ukrajinskej literatúre.  Málo o živote optantov, ktorí prišli do ČSR.   Situácia Slovákov Zakarpatska v období ZSSR nespracovaná. Len pár ukrajinských autorov, ktorí sa problematiky dotkli cez etnopolitiku ZSSR k menšinám a vo všeobecnosti v Zakarpatsku.  1991-2005 spracované v CZ, SK aj UA literatúre pomerne podrobne.  Tradičná kultúra spracovaná (Benža 2005). Chýba jej premena a využívanie (pretrvávanie) jej elementov dnes.   Absencia výskumu aktuálnej situácie. Zmeny po roku 2005 a hlavne 2022.</vt:lpstr>
      <vt:lpstr>O čo sa snažím svojim výskumom ja?  Zachytiť atribúty slovenskej etnickej identity a stratégie ich udržiavania a formovania v období ZSSR a Ukrajiny.  Pomocou spomienok respondentov rekonštruovať vplyv sovietskej etnopolitiky a snahy Slovákov ako im čeliť.  Interpretovať vývoj slovenskej menšiny po roku 1991, adaptáciu na nové prostredie.  Pretrvávajú staré výzvy – asimilácia, príchod nových – emigrácia. Ale aj nové možnosti – slobodné zakladanie spolkov, médií, škôl, slobodné vyznávanie viery.  Vplyv vojny – príchod Ukrajincov z iných regiónov Ukrajiny, centralizácia TV vysielania, spočiatku išiel aj spolkový život do úzadia.   Ukrajinizácia náboženského života.  </vt:lpstr>
    </vt:vector>
  </TitlesOfParts>
  <Company>UCM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Súčasný stav výskumu Slovákov Zakarpatska</dc:title>
  <dc:creator>IŽÁK, Štefan</dc:creator>
  <cp:keywords>genealógia, Ukrajina, Zakarpatsko, Slováci </cp:keywords>
  <cp:lastModifiedBy>Stážisti</cp:lastModifiedBy>
  <cp:revision>42</cp:revision>
  <dcterms:created xsi:type="dcterms:W3CDTF">2025-09-20T08:22:48Z</dcterms:created>
  <dcterms:modified xsi:type="dcterms:W3CDTF">2025-11-11T08:57:37Z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0x0101009EE013E43E82A443B58191B40C649420</vt:lpwstr>
  </property>
  <property fmtid="{D5CDD505-2E9C-101B-9397-08002B2CF9AE}" pid="3" name="MediaServiceImageTags">
    <vt:lpwstr/>
  </property>
</Properties>
</file>