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E66A42-AF53-40B7-9C87-45DDA761EC2D}" v="1" dt="2025-11-06T10:36:22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ážisti" userId="6c3dd6a6-2efb-4d77-87e3-0808df15d025" providerId="ADAL" clId="{5705E858-399F-43E2-9340-287617AEF6D7}"/>
    <pc:docChg chg="modSld">
      <pc:chgData name="Stážisti" userId="6c3dd6a6-2efb-4d77-87e3-0808df15d025" providerId="ADAL" clId="{5705E858-399F-43E2-9340-287617AEF6D7}" dt="2025-11-06T10:24:58.112" v="4211" actId="962"/>
      <pc:docMkLst>
        <pc:docMk/>
      </pc:docMkLst>
      <pc:sldChg chg="modSp mod">
        <pc:chgData name="Stážisti" userId="6c3dd6a6-2efb-4d77-87e3-0808df15d025" providerId="ADAL" clId="{5705E858-399F-43E2-9340-287617AEF6D7}" dt="2025-11-06T10:00:52.327" v="653" actId="962"/>
        <pc:sldMkLst>
          <pc:docMk/>
          <pc:sldMk cId="2988192409" sldId="257"/>
        </pc:sldMkLst>
        <pc:picChg chg="mod">
          <ac:chgData name="Stážisti" userId="6c3dd6a6-2efb-4d77-87e3-0808df15d025" providerId="ADAL" clId="{5705E858-399F-43E2-9340-287617AEF6D7}" dt="2025-11-06T10:00:52.327" v="653" actId="962"/>
          <ac:picMkLst>
            <pc:docMk/>
            <pc:sldMk cId="2988192409" sldId="257"/>
            <ac:picMk id="5" creationId="{582793D5-3878-BD92-6EC0-15F33B6B3B88}"/>
          </ac:picMkLst>
        </pc:picChg>
      </pc:sldChg>
      <pc:sldChg chg="modSp mod">
        <pc:chgData name="Stážisti" userId="6c3dd6a6-2efb-4d77-87e3-0808df15d025" providerId="ADAL" clId="{5705E858-399F-43E2-9340-287617AEF6D7}" dt="2025-11-06T10:09:27.644" v="1389" actId="962"/>
        <pc:sldMkLst>
          <pc:docMk/>
          <pc:sldMk cId="3392148663" sldId="259"/>
        </pc:sldMkLst>
        <pc:picChg chg="mod">
          <ac:chgData name="Stážisti" userId="6c3dd6a6-2efb-4d77-87e3-0808df15d025" providerId="ADAL" clId="{5705E858-399F-43E2-9340-287617AEF6D7}" dt="2025-11-06T10:08:31.678" v="1233" actId="962"/>
          <ac:picMkLst>
            <pc:docMk/>
            <pc:sldMk cId="3392148663" sldId="259"/>
            <ac:picMk id="15" creationId="{07930EC4-49EC-64E1-21E0-E9ED21D8368E}"/>
          </ac:picMkLst>
        </pc:picChg>
        <pc:picChg chg="mod">
          <ac:chgData name="Stážisti" userId="6c3dd6a6-2efb-4d77-87e3-0808df15d025" providerId="ADAL" clId="{5705E858-399F-43E2-9340-287617AEF6D7}" dt="2025-11-06T10:08:26.448" v="1211" actId="962"/>
          <ac:picMkLst>
            <pc:docMk/>
            <pc:sldMk cId="3392148663" sldId="259"/>
            <ac:picMk id="17" creationId="{9CC4E5CC-DF74-B131-39F5-7CD3E4213973}"/>
          </ac:picMkLst>
        </pc:picChg>
        <pc:picChg chg="mod">
          <ac:chgData name="Stážisti" userId="6c3dd6a6-2efb-4d77-87e3-0808df15d025" providerId="ADAL" clId="{5705E858-399F-43E2-9340-287617AEF6D7}" dt="2025-11-06T10:08:21.514" v="1193" actId="962"/>
          <ac:picMkLst>
            <pc:docMk/>
            <pc:sldMk cId="3392148663" sldId="259"/>
            <ac:picMk id="19" creationId="{37503D61-2E48-FB1E-9265-18C67C367422}"/>
          </ac:picMkLst>
        </pc:picChg>
        <pc:picChg chg="mod">
          <ac:chgData name="Stážisti" userId="6c3dd6a6-2efb-4d77-87e3-0808df15d025" providerId="ADAL" clId="{5705E858-399F-43E2-9340-287617AEF6D7}" dt="2025-11-06T10:09:27.644" v="1389" actId="962"/>
          <ac:picMkLst>
            <pc:docMk/>
            <pc:sldMk cId="3392148663" sldId="259"/>
            <ac:picMk id="21" creationId="{DF0E4F2D-D458-706E-A585-BC8316A6D88F}"/>
          </ac:picMkLst>
        </pc:picChg>
        <pc:picChg chg="mod">
          <ac:chgData name="Stážisti" userId="6c3dd6a6-2efb-4d77-87e3-0808df15d025" providerId="ADAL" clId="{5705E858-399F-43E2-9340-287617AEF6D7}" dt="2025-11-06T10:09:17.702" v="1363" actId="962"/>
          <ac:picMkLst>
            <pc:docMk/>
            <pc:sldMk cId="3392148663" sldId="259"/>
            <ac:picMk id="23" creationId="{B52260C6-CA0E-4051-EC4B-9F534B3DE366}"/>
          </ac:picMkLst>
        </pc:picChg>
      </pc:sldChg>
      <pc:sldChg chg="modSp mod">
        <pc:chgData name="Stážisti" userId="6c3dd6a6-2efb-4d77-87e3-0808df15d025" providerId="ADAL" clId="{5705E858-399F-43E2-9340-287617AEF6D7}" dt="2025-11-06T10:24:58.112" v="4211" actId="962"/>
        <pc:sldMkLst>
          <pc:docMk/>
          <pc:sldMk cId="1877972753" sldId="260"/>
        </pc:sldMkLst>
        <pc:picChg chg="mod">
          <ac:chgData name="Stážisti" userId="6c3dd6a6-2efb-4d77-87e3-0808df15d025" providerId="ADAL" clId="{5705E858-399F-43E2-9340-287617AEF6D7}" dt="2025-11-06T10:24:58.112" v="4211" actId="962"/>
          <ac:picMkLst>
            <pc:docMk/>
            <pc:sldMk cId="1877972753" sldId="260"/>
            <ac:picMk id="5" creationId="{E4CB48A2-A07E-51D3-D94E-0B948C66A46D}"/>
          </ac:picMkLst>
        </pc:picChg>
      </pc:sldChg>
      <pc:sldChg chg="modSp mod">
        <pc:chgData name="Stážisti" userId="6c3dd6a6-2efb-4d77-87e3-0808df15d025" providerId="ADAL" clId="{5705E858-399F-43E2-9340-287617AEF6D7}" dt="2025-11-06T10:21:21.377" v="3583" actId="962"/>
        <pc:sldMkLst>
          <pc:docMk/>
          <pc:sldMk cId="1044811144" sldId="261"/>
        </pc:sldMkLst>
        <pc:picChg chg="mod">
          <ac:chgData name="Stážisti" userId="6c3dd6a6-2efb-4d77-87e3-0808df15d025" providerId="ADAL" clId="{5705E858-399F-43E2-9340-287617AEF6D7}" dt="2025-11-06T10:20:09.910" v="3107" actId="962"/>
          <ac:picMkLst>
            <pc:docMk/>
            <pc:sldMk cId="1044811144" sldId="261"/>
            <ac:picMk id="5" creationId="{7426E2C6-9E8D-312D-5A6D-CBD028851EC9}"/>
          </ac:picMkLst>
        </pc:picChg>
        <pc:picChg chg="mod">
          <ac:chgData name="Stážisti" userId="6c3dd6a6-2efb-4d77-87e3-0808df15d025" providerId="ADAL" clId="{5705E858-399F-43E2-9340-287617AEF6D7}" dt="2025-11-06T10:21:21.377" v="3583" actId="962"/>
          <ac:picMkLst>
            <pc:docMk/>
            <pc:sldMk cId="1044811144" sldId="261"/>
            <ac:picMk id="7" creationId="{6916E784-D2E8-736E-1445-BF538F9D9550}"/>
          </ac:picMkLst>
        </pc:picChg>
      </pc:sldChg>
      <pc:sldChg chg="modSp mod">
        <pc:chgData name="Stážisti" userId="6c3dd6a6-2efb-4d77-87e3-0808df15d025" providerId="ADAL" clId="{5705E858-399F-43E2-9340-287617AEF6D7}" dt="2025-11-06T10:24:06.003" v="4177" actId="962"/>
        <pc:sldMkLst>
          <pc:docMk/>
          <pc:sldMk cId="4108167079" sldId="262"/>
        </pc:sldMkLst>
        <pc:picChg chg="mod">
          <ac:chgData name="Stážisti" userId="6c3dd6a6-2efb-4d77-87e3-0808df15d025" providerId="ADAL" clId="{5705E858-399F-43E2-9340-287617AEF6D7}" dt="2025-11-06T10:24:06.003" v="4177" actId="962"/>
          <ac:picMkLst>
            <pc:docMk/>
            <pc:sldMk cId="4108167079" sldId="262"/>
            <ac:picMk id="5" creationId="{48E52552-4679-BF7D-0CF0-6CBC70E6EC82}"/>
          </ac:picMkLst>
        </pc:picChg>
      </pc:sldChg>
      <pc:sldChg chg="modSp mod">
        <pc:chgData name="Stážisti" userId="6c3dd6a6-2efb-4d77-87e3-0808df15d025" providerId="ADAL" clId="{5705E858-399F-43E2-9340-287617AEF6D7}" dt="2025-11-06T10:22:53.732" v="3981" actId="962"/>
        <pc:sldMkLst>
          <pc:docMk/>
          <pc:sldMk cId="2825724582" sldId="263"/>
        </pc:sldMkLst>
        <pc:picChg chg="mod">
          <ac:chgData name="Stážisti" userId="6c3dd6a6-2efb-4d77-87e3-0808df15d025" providerId="ADAL" clId="{5705E858-399F-43E2-9340-287617AEF6D7}" dt="2025-11-06T10:22:53.732" v="3981" actId="962"/>
          <ac:picMkLst>
            <pc:docMk/>
            <pc:sldMk cId="2825724582" sldId="263"/>
            <ac:picMk id="5" creationId="{3D231FD3-0058-6A29-8443-FF3569E4029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A8D9-F6AB-4A89-9971-CA076DE8F664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438-DC75-4445-8B18-94E07F9934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090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A8D9-F6AB-4A89-9971-CA076DE8F664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438-DC75-4445-8B18-94E07F9934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443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A8D9-F6AB-4A89-9971-CA076DE8F664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438-DC75-4445-8B18-94E07F9934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65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A8D9-F6AB-4A89-9971-CA076DE8F664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438-DC75-4445-8B18-94E07F9934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820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A8D9-F6AB-4A89-9971-CA076DE8F664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438-DC75-4445-8B18-94E07F9934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318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A8D9-F6AB-4A89-9971-CA076DE8F664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438-DC75-4445-8B18-94E07F9934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2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A8D9-F6AB-4A89-9971-CA076DE8F664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438-DC75-4445-8B18-94E07F9934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08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A8D9-F6AB-4A89-9971-CA076DE8F664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438-DC75-4445-8B18-94E07F9934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553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A8D9-F6AB-4A89-9971-CA076DE8F664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438-DC75-4445-8B18-94E07F9934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760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A8D9-F6AB-4A89-9971-CA076DE8F664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438-DC75-4445-8B18-94E07F9934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607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0A8D9-F6AB-4A89-9971-CA076DE8F664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02438-DC75-4445-8B18-94E07F9934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469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0A8D9-F6AB-4A89-9971-CA076DE8F664}" type="datetimeFigureOut">
              <a:rPr lang="hu-HU" smtClean="0"/>
              <a:t>2025. 11. 06.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02438-DC75-4445-8B18-94E07F99344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219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12604"/>
          </a:xfrm>
        </p:spPr>
        <p:txBody>
          <a:bodyPr>
            <a:normAutofit/>
          </a:bodyPr>
          <a:lstStyle/>
          <a:p>
            <a:r>
              <a:rPr lang="sk-SK" sz="4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Súčasné lingvistické výskumy</a:t>
            </a:r>
            <a:b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sz="4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 Výskumnom ústave Slovákov v Maďarsku</a:t>
            </a:r>
            <a:endParaRPr lang="hu-H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058775" y="4825702"/>
            <a:ext cx="2062716" cy="909935"/>
          </a:xfrm>
        </p:spPr>
        <p:txBody>
          <a:bodyPr>
            <a:normAutofit/>
          </a:bodyPr>
          <a:lstStyle/>
          <a:p>
            <a:r>
              <a:rPr lang="sk-SK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Trnava</a:t>
            </a:r>
          </a:p>
          <a:p>
            <a:r>
              <a:rPr lang="hu-HU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25. 9. 2025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9577DC7E-7394-D94C-F7E1-44C4051233F4}"/>
              </a:ext>
            </a:extLst>
          </p:cNvPr>
          <p:cNvSpPr txBox="1"/>
          <p:nvPr/>
        </p:nvSpPr>
        <p:spPr>
          <a:xfrm>
            <a:off x="1935126" y="6326372"/>
            <a:ext cx="915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VÝSKUMNÝ ÚSTAV SLOVÁKOV V  MAĎARSKU    Békešská Čaba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74EF850-7491-4B8A-D291-575EA0606B33}"/>
              </a:ext>
            </a:extLst>
          </p:cNvPr>
          <p:cNvSpPr txBox="1"/>
          <p:nvPr/>
        </p:nvSpPr>
        <p:spPr>
          <a:xfrm>
            <a:off x="4749509" y="4364037"/>
            <a:ext cx="2692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sk-SK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Tünde</a:t>
            </a:r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Tušková</a:t>
            </a:r>
            <a:endParaRPr lang="sk-SK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2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Študentské súťaže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Cieľ: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zapojiť do vedeckého výskumu žiakov základných a stredných škôl a študentov univerzít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ročník je v prípravnej fáze</a:t>
            </a:r>
          </a:p>
          <a:p>
            <a:endParaRPr lang="hu-HU" dirty="0"/>
          </a:p>
        </p:txBody>
      </p:sp>
      <p:pic>
        <p:nvPicPr>
          <p:cNvPr id="5" name="Obrázok 4" descr="Obrázok, na ktorom je obálka publikácie &quot;Ukážky zo súťažných prác&quot;. Na obálke sú fotografie zo študentskej súťaže, ktorá sa uskutočnila v Békešskej Čabe v roku 2009. Jednotlivé fotografie  zobrazujú prezentujúcich študentov, publikum, odovzdávanie cien. ">
            <a:extLst>
              <a:ext uri="{FF2B5EF4-FFF2-40B4-BE49-F238E27FC236}">
                <a16:creationId xmlns:a16="http://schemas.microsoft.com/office/drawing/2014/main" id="{582793D5-3878-BD92-6EC0-15F33B6B3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514" y="2339162"/>
            <a:ext cx="3167979" cy="44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92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Národopisný tábor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VÚSM v roku 2024 zorganizoval svoj 38. výskumný tábor v Novej Hute (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Bükkszentkereszt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Výsledok: zborník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Studia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Interdisciplinaria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Materiálové príspevky ku kultúre a spôsobu života v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Dabaši-Šáre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(2011)</a:t>
            </a:r>
          </a:p>
          <a:p>
            <a:pPr lvl="1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Slovenské inšpirácie z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Tardoša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(2018)</a:t>
            </a:r>
          </a:p>
          <a:p>
            <a:pPr lvl="1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Slovenské inšpirácie zo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Senváclavu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(2019)</a:t>
            </a:r>
          </a:p>
          <a:p>
            <a:pPr lvl="1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Slovenské inšpirácie z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Čívu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(2020)</a:t>
            </a:r>
          </a:p>
          <a:p>
            <a:pPr lvl="1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Slovenské inšpirácie z Mlynkov (2023)</a:t>
            </a:r>
          </a:p>
          <a:p>
            <a:pPr lvl="1"/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Slovenské inšpirácie z Novej Huty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(2025)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6239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objekt pre obsah 14" descr="Obálka publikácie s názvom &quot;Slovenské inšpirácie z Tardoša&quot;. Obsahuje výrez mapy s vyznačenou lokalitou Tardoš na zelenom pozadí. ">
            <a:extLst>
              <a:ext uri="{FF2B5EF4-FFF2-40B4-BE49-F238E27FC236}">
                <a16:creationId xmlns:a16="http://schemas.microsoft.com/office/drawing/2014/main" id="{07930EC4-49EC-64E1-21E0-E9ED21D83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6" b="9625"/>
          <a:stretch>
            <a:fillRect/>
          </a:stretch>
        </p:blipFill>
        <p:spPr>
          <a:xfrm>
            <a:off x="469605" y="13322"/>
            <a:ext cx="2507512" cy="3415678"/>
          </a:xfrm>
        </p:spPr>
      </p:pic>
      <p:pic>
        <p:nvPicPr>
          <p:cNvPr id="17" name="Obrázok 16" descr="Obálka publikácie s názvom &quot;Slovenské inšpirácie zo Senváclavu&quot;. Obsahuje výrez mapy s vyznačenou lokalitou Senváclav na sivomodrom pozadí. ">
            <a:extLst>
              <a:ext uri="{FF2B5EF4-FFF2-40B4-BE49-F238E27FC236}">
                <a16:creationId xmlns:a16="http://schemas.microsoft.com/office/drawing/2014/main" id="{9CC4E5CC-DF74-B131-39F5-7CD3E4213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" t="266" r="7116" b="12026"/>
          <a:stretch>
            <a:fillRect/>
          </a:stretch>
        </p:blipFill>
        <p:spPr>
          <a:xfrm>
            <a:off x="4876549" y="-1313"/>
            <a:ext cx="2461361" cy="3416400"/>
          </a:xfrm>
          <a:prstGeom prst="rect">
            <a:avLst/>
          </a:prstGeom>
        </p:spPr>
      </p:pic>
      <p:pic>
        <p:nvPicPr>
          <p:cNvPr id="19" name="Obrázok 18" descr="Obálka publikácie s názvom &quot;Slovenské inšpirácie z Čívu&quot;. Obsahuje výrez mapy s vyznačenou lokalitou Čív na modrom pozadí. ">
            <a:extLst>
              <a:ext uri="{FF2B5EF4-FFF2-40B4-BE49-F238E27FC236}">
                <a16:creationId xmlns:a16="http://schemas.microsoft.com/office/drawing/2014/main" id="{37503D61-2E48-FB1E-9265-18C67C3674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" r="8044" b="8675"/>
          <a:stretch>
            <a:fillRect/>
          </a:stretch>
        </p:blipFill>
        <p:spPr>
          <a:xfrm>
            <a:off x="9237343" y="-1313"/>
            <a:ext cx="2485052" cy="3416400"/>
          </a:xfrm>
          <a:prstGeom prst="rect">
            <a:avLst/>
          </a:prstGeom>
        </p:spPr>
      </p:pic>
      <p:pic>
        <p:nvPicPr>
          <p:cNvPr id="21" name="Obrázok 20" descr="Obálka publikácie s názvom &quot;Slovenské inšpirácie z Mlynkov&quot;. Obsahuje výrez mapy s vyznačenou lokalitou Mlynky na modrom pozadí. ">
            <a:extLst>
              <a:ext uri="{FF2B5EF4-FFF2-40B4-BE49-F238E27FC236}">
                <a16:creationId xmlns:a16="http://schemas.microsoft.com/office/drawing/2014/main" id="{DF0E4F2D-D458-706E-A585-BC8316A6D8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" t="865" r="7916" b="8040"/>
          <a:stretch>
            <a:fillRect/>
          </a:stretch>
        </p:blipFill>
        <p:spPr>
          <a:xfrm>
            <a:off x="2721935" y="3429000"/>
            <a:ext cx="2415671" cy="3416400"/>
          </a:xfrm>
          <a:prstGeom prst="rect">
            <a:avLst/>
          </a:prstGeom>
        </p:spPr>
      </p:pic>
      <p:pic>
        <p:nvPicPr>
          <p:cNvPr id="23" name="Obrázok 22" descr="Obálka publikácie s názvom &quot;Slovenské inšpirácie z Novej Huty&quot;. Obsahuje výrez mapy s vyznačenou lokalitou Nová Huta na žltom pozadí. ">
            <a:extLst>
              <a:ext uri="{FF2B5EF4-FFF2-40B4-BE49-F238E27FC236}">
                <a16:creationId xmlns:a16="http://schemas.microsoft.com/office/drawing/2014/main" id="{B52260C6-CA0E-4051-EC4B-9F534B3DE3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664" r="7117" b="8438"/>
          <a:stretch>
            <a:fillRect/>
          </a:stretch>
        </p:blipFill>
        <p:spPr>
          <a:xfrm>
            <a:off x="6975194" y="3415087"/>
            <a:ext cx="2494871" cy="34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4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Jazyková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analýza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Čabianskeho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kalendára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Zástupný objekt pre obsah 4" descr="Obrázok predstavuje obálku publikácie s názvom &quot;O storočnom čabianskom kalendári.&quot; Autorkou publikácie je Tünde Tušková. Na obálke knihy je kresba, na ktorej sú v popredí traja starší muži v zimnom oblečení, v rukách majú palice o ktoré sa opierajú pri chôdzi. V pozadí sú ďalšie podobne oblečené postavy. Ide o výjav z obdobia zimy, súčasťou je sneh.">
            <a:extLst>
              <a:ext uri="{FF2B5EF4-FFF2-40B4-BE49-F238E27FC236}">
                <a16:creationId xmlns:a16="http://schemas.microsoft.com/office/drawing/2014/main" id="{E4CB48A2-A07E-51D3-D94E-0B948C66A4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" b="5363"/>
          <a:stretch>
            <a:fillRect/>
          </a:stretch>
        </p:blipFill>
        <p:spPr>
          <a:xfrm>
            <a:off x="4124585" y="1381280"/>
            <a:ext cx="3942830" cy="5476720"/>
          </a:xfrm>
        </p:spPr>
      </p:pic>
    </p:spTree>
    <p:extLst>
      <p:ext uri="{BB962C8B-B14F-4D97-AF65-F5344CB8AC3E}">
        <p14:creationId xmlns:p14="http://schemas.microsoft.com/office/powerpoint/2010/main" val="1877972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Onomastické výskumy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Dohoda o spolupráci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medzi JÚĽŠ Slovenskej akadémie vied a Výskumným ústavom Slovákov v Maďarsku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Cieľ: zostaviť zoznam rodných mien slovenských jazykových ostrovov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Výsledok:</a:t>
            </a:r>
          </a:p>
          <a:p>
            <a:pPr lvl="1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Čabianske priezviská (2015, 2017)</a:t>
            </a:r>
          </a:p>
          <a:p>
            <a:pPr lvl="1"/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Komlóšske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priezviská (2017)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budúcnosti:</a:t>
            </a:r>
          </a:p>
          <a:p>
            <a:pPr lvl="1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Priezviská v </a:t>
            </a:r>
            <a:r>
              <a:rPr lang="sk-S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pilíšskych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obciach </a:t>
            </a:r>
          </a:p>
        </p:txBody>
      </p:sp>
      <p:pic>
        <p:nvPicPr>
          <p:cNvPr id="5" name="Obrázok 4" descr="Obálka knihy s názvom &quot;Čabianske priezviská&quot;. Autormi sú Anna Divičanová, Ján Chlebnický, Tünde Tušková, Alžbeta Uhrinová a Iveta Valentová. Obálku tvorí záber historickej ulice mesta v čiernobielej farbe. ">
            <a:extLst>
              <a:ext uri="{FF2B5EF4-FFF2-40B4-BE49-F238E27FC236}">
                <a16:creationId xmlns:a16="http://schemas.microsoft.com/office/drawing/2014/main" id="{7426E2C6-9E8D-312D-5A6D-CBD028851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8" b="5397"/>
          <a:stretch>
            <a:fillRect/>
          </a:stretch>
        </p:blipFill>
        <p:spPr>
          <a:xfrm>
            <a:off x="5957777" y="3200401"/>
            <a:ext cx="2516371" cy="3572045"/>
          </a:xfrm>
          <a:prstGeom prst="rect">
            <a:avLst/>
          </a:prstGeom>
        </p:spPr>
      </p:pic>
      <p:pic>
        <p:nvPicPr>
          <p:cNvPr id="7" name="Obrázok 6" descr="Obálka knihy s názvom &quot;Komlóšske priezviská&quot;. Autormi sú Alena Divičanová, Ján Chlebnický, Tünde Tušková a Iveta Valentová. Obálku knihy tvorí čiernobiela fotografia historickej budovy. ">
            <a:extLst>
              <a:ext uri="{FF2B5EF4-FFF2-40B4-BE49-F238E27FC236}">
                <a16:creationId xmlns:a16="http://schemas.microsoft.com/office/drawing/2014/main" id="{6916E784-D2E8-736E-1445-BF538F9D9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t="700" r="7208" b="4815"/>
          <a:stretch>
            <a:fillRect/>
          </a:stretch>
        </p:blipFill>
        <p:spPr>
          <a:xfrm>
            <a:off x="9324753" y="3200401"/>
            <a:ext cx="2468699" cy="35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11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Sociolingvistické projekty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Spolupráca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Jazykovedným ústavom Maďarskej akadémie vied 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Výsledok: </a:t>
            </a:r>
          </a:p>
          <a:p>
            <a:pPr lvl="1"/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Sociolingvistický výskum pod názvom 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Jazyková situácia v Slovenskom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Komlóši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Többnyelvűség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Magyarországon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Összehasonlító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vizsgálatok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hat</a:t>
            </a:r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nemzetiségről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Viacjazyčnosť v Maďarsku – Porovnávacie sociolingvistické výskumy šiestich národností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" name="Obrázok 4" descr="Obálka knihy Többnyelvűség Magyarországon. Na bielom pozadí je rôznofarebnými písmenami napísaný názov knihy. ">
            <a:extLst>
              <a:ext uri="{FF2B5EF4-FFF2-40B4-BE49-F238E27FC236}">
                <a16:creationId xmlns:a16="http://schemas.microsoft.com/office/drawing/2014/main" id="{48E52552-4679-BF7D-0CF0-6CBC70E6E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44" y="3848986"/>
            <a:ext cx="2083556" cy="29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167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Výskumy v školskom prostredí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Spoločný projekt Výskumného ústavu Slovákov v Maďarsku a Spoločenskovedného ústavu Centra spoločenských a psychologických vied SAV v Košiciach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Výsledok:</a:t>
            </a:r>
          </a:p>
          <a:p>
            <a:pPr lvl="1"/>
            <a:r>
              <a:rPr lang="sk-SK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Súčasný stav a fungovanie slovenského národnostného školstva – reflexia pedagógov, reflexia študentov a reflexia rodičov</a:t>
            </a:r>
          </a:p>
          <a:p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súčasnosti prebieha skúmanie žiakov v obidvoch gymnáziách</a:t>
            </a:r>
          </a:p>
        </p:txBody>
      </p:sp>
      <p:pic>
        <p:nvPicPr>
          <p:cNvPr id="5" name="Obrázok 4" descr="Obálka knihy s názvom &quot;Škola a učitelia&quot;. Na modrom pozadí sú vyobrazené viaceré farebné predmety so školskou tematikou, napríklad knihy, glóbus, tabuľa či hodiny. ">
            <a:extLst>
              <a:ext uri="{FF2B5EF4-FFF2-40B4-BE49-F238E27FC236}">
                <a16:creationId xmlns:a16="http://schemas.microsoft.com/office/drawing/2014/main" id="{3D231FD3-0058-6A29-8443-FF3569E40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4" b="5847"/>
          <a:stretch>
            <a:fillRect/>
          </a:stretch>
        </p:blipFill>
        <p:spPr>
          <a:xfrm>
            <a:off x="10315378" y="4075519"/>
            <a:ext cx="1566414" cy="223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2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2349795"/>
            <a:ext cx="12191999" cy="1160168"/>
          </a:xfrm>
        </p:spPr>
        <p:txBody>
          <a:bodyPr/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Ďakujem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pekne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pozornosť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7641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cf32de-ce99-4715-9b70-b0fe3d623d8c">
      <Terms xmlns="http://schemas.microsoft.com/office/infopath/2007/PartnerControls"/>
    </lcf76f155ced4ddcb4097134ff3c332f>
    <TaxCatchAll xmlns="50fb61df-dc2a-41e7-b905-d9f0d257240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E013E43E82A443B58191B40C649420" ma:contentTypeVersion="15" ma:contentTypeDescription="Umožňuje vytvoriť nový dokument." ma:contentTypeScope="" ma:versionID="1b1ffd8e696b8fb7fcba7f572b7f0a6f">
  <xsd:schema xmlns:xsd="http://www.w3.org/2001/XMLSchema" xmlns:xs="http://www.w3.org/2001/XMLSchema" xmlns:p="http://schemas.microsoft.com/office/2006/metadata/properties" xmlns:ns2="7acf32de-ce99-4715-9b70-b0fe3d623d8c" xmlns:ns3="50fb61df-dc2a-41e7-b905-d9f0d2572401" targetNamespace="http://schemas.microsoft.com/office/2006/metadata/properties" ma:root="true" ma:fieldsID="a5748b605d5178e7217c27ab8e67cf9f" ns2:_="" ns3:_="">
    <xsd:import namespace="7acf32de-ce99-4715-9b70-b0fe3d623d8c"/>
    <xsd:import namespace="50fb61df-dc2a-41e7-b905-d9f0d25724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f32de-ce99-4715-9b70-b0fe3d623d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Značky obrázka" ma:readOnly="false" ma:fieldId="{5cf76f15-5ced-4ddc-b409-7134ff3c332f}" ma:taxonomyMulti="true" ma:sspId="3e489cff-7f36-47b2-aea3-388ec90836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b61df-dc2a-41e7-b905-d9f0d257240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80abad2-a49b-4647-8376-9fbf8da2ce99}" ma:internalName="TaxCatchAll" ma:showField="CatchAllData" ma:web="50fb61df-dc2a-41e7-b905-d9f0d25724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3B4503-83AA-450B-BBF9-F024EAB86248}">
  <ds:schemaRefs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50fb61df-dc2a-41e7-b905-d9f0d2572401"/>
    <ds:schemaRef ds:uri="http://schemas.openxmlformats.org/package/2006/metadata/core-properties"/>
    <ds:schemaRef ds:uri="7acf32de-ce99-4715-9b70-b0fe3d623d8c"/>
  </ds:schemaRefs>
</ds:datastoreItem>
</file>

<file path=customXml/itemProps2.xml><?xml version="1.0" encoding="utf-8"?>
<ds:datastoreItem xmlns:ds="http://schemas.openxmlformats.org/officeDocument/2006/customXml" ds:itemID="{2BDEABC5-061A-4D11-8CCC-D119347392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53D2E3-7582-47DA-BA28-71A25F5AD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cf32de-ce99-4715-9b70-b0fe3d623d8c"/>
    <ds:schemaRef ds:uri="50fb61df-dc2a-41e7-b905-d9f0d25724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262</Words>
  <Application>Microsoft Office PowerPoint</Application>
  <PresentationFormat>Širokouhlá</PresentationFormat>
  <Paragraphs>37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Office-téma</vt:lpstr>
      <vt:lpstr>Súčasné lingvistické výskumy vo Výskumnom ústave Slovákov v Maďarsku</vt:lpstr>
      <vt:lpstr>Študentské súťaže</vt:lpstr>
      <vt:lpstr>Národopisný tábor </vt:lpstr>
      <vt:lpstr>Prezentácia programu PowerPoint</vt:lpstr>
      <vt:lpstr>Jazyková analýza Čabianskeho kalendára</vt:lpstr>
      <vt:lpstr>Onomastické výskumy </vt:lpstr>
      <vt:lpstr>Sociolingvistické projekty</vt:lpstr>
      <vt:lpstr>Výskumy v školskom prostredí</vt:lpstr>
      <vt:lpstr>Ďakujem pekne za pozornosť!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Súčasné lingvistické výskumy vo Výskumnom ústave Slovákov v Maďarsku</dc:title>
  <dc:creator>User</dc:creator>
  <cp:keywords>genealógia, lingvistický výskum, Slováci v Maďarsku</cp:keywords>
  <cp:lastModifiedBy>Stážisti</cp:lastModifiedBy>
  <cp:revision>7</cp:revision>
  <dcterms:created xsi:type="dcterms:W3CDTF">2025-09-11T12:19:26Z</dcterms:created>
  <dcterms:modified xsi:type="dcterms:W3CDTF">2025-11-06T10:36:31Z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0x0101009EE013E43E82A443B58191B40C649420</vt:lpwstr>
  </property>
  <property fmtid="{D5CDD505-2E9C-101B-9397-08002B2CF9AE}" pid="3" name="MediaServiceImageTags">
    <vt:lpwstr/>
  </property>
</Properties>
</file>