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14" r:id="rId5"/>
    <p:sldId id="313" r:id="rId6"/>
    <p:sldId id="315" r:id="rId7"/>
    <p:sldId id="309" r:id="rId8"/>
    <p:sldId id="311" r:id="rId9"/>
    <p:sldId id="316" r:id="rId10"/>
    <p:sldId id="317" r:id="rId11"/>
    <p:sldId id="319" r:id="rId12"/>
    <p:sldId id="321" r:id="rId13"/>
    <p:sldId id="320" r:id="rId14"/>
    <p:sldId id="318" r:id="rId15"/>
    <p:sldId id="322" r:id="rId16"/>
    <p:sldId id="270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v" initials="i" lastIdx="1" clrIdx="0">
    <p:extLst>
      <p:ext uri="{19B8F6BF-5375-455C-9EA6-DF929625EA0E}">
        <p15:presenceInfo xmlns:p15="http://schemas.microsoft.com/office/powerpoint/2012/main" userId="0fbba0aedf17ce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3FCA9-0A75-4A55-B50C-F8D024957AA5}" v="3" dt="2025-11-06T09:57:20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ážisti" userId="6c3dd6a6-2efb-4d77-87e3-0808df15d025" providerId="ADAL" clId="{5705E858-399F-43E2-9340-287617AEF6D7}"/>
    <pc:docChg chg="modSld">
      <pc:chgData name="Stážisti" userId="6c3dd6a6-2efb-4d77-87e3-0808df15d025" providerId="ADAL" clId="{5705E858-399F-43E2-9340-287617AEF6D7}" dt="2025-11-06T09:55:35.471" v="1203" actId="962"/>
      <pc:docMkLst>
        <pc:docMk/>
      </pc:docMkLst>
      <pc:sldChg chg="modSp mod">
        <pc:chgData name="Stážisti" userId="6c3dd6a6-2efb-4d77-87e3-0808df15d025" providerId="ADAL" clId="{5705E858-399F-43E2-9340-287617AEF6D7}" dt="2025-11-06T09:52:13.305" v="577" actId="962"/>
        <pc:sldMkLst>
          <pc:docMk/>
          <pc:sldMk cId="26101276" sldId="270"/>
        </pc:sldMkLst>
        <pc:picChg chg="mod">
          <ac:chgData name="Stážisti" userId="6c3dd6a6-2efb-4d77-87e3-0808df15d025" providerId="ADAL" clId="{5705E858-399F-43E2-9340-287617AEF6D7}" dt="2025-11-06T09:52:13.305" v="577" actId="962"/>
          <ac:picMkLst>
            <pc:docMk/>
            <pc:sldMk cId="26101276" sldId="270"/>
            <ac:picMk id="16" creationId="{0B9D277C-D36D-E027-0363-FE802771D9A7}"/>
          </ac:picMkLst>
        </pc:picChg>
      </pc:sldChg>
      <pc:sldChg chg="modSp mod">
        <pc:chgData name="Stážisti" userId="6c3dd6a6-2efb-4d77-87e3-0808df15d025" providerId="ADAL" clId="{5705E858-399F-43E2-9340-287617AEF6D7}" dt="2025-11-06T09:51:19.395" v="575" actId="962"/>
        <pc:sldMkLst>
          <pc:docMk/>
          <pc:sldMk cId="3998279959" sldId="314"/>
        </pc:sldMkLst>
        <pc:picChg chg="mod">
          <ac:chgData name="Stážisti" userId="6c3dd6a6-2efb-4d77-87e3-0808df15d025" providerId="ADAL" clId="{5705E858-399F-43E2-9340-287617AEF6D7}" dt="2025-11-06T09:51:19.395" v="575" actId="962"/>
          <ac:picMkLst>
            <pc:docMk/>
            <pc:sldMk cId="3998279959" sldId="314"/>
            <ac:picMk id="16" creationId="{0B9D277C-D36D-E027-0363-FE802771D9A7}"/>
          </ac:picMkLst>
        </pc:picChg>
      </pc:sldChg>
      <pc:sldChg chg="modSp mod">
        <pc:chgData name="Stážisti" userId="6c3dd6a6-2efb-4d77-87e3-0808df15d025" providerId="ADAL" clId="{5705E858-399F-43E2-9340-287617AEF6D7}" dt="2025-11-06T09:54:49.033" v="1163" actId="962"/>
        <pc:sldMkLst>
          <pc:docMk/>
          <pc:sldMk cId="1712347632" sldId="319"/>
        </pc:sldMkLst>
        <pc:picChg chg="mod">
          <ac:chgData name="Stážisti" userId="6c3dd6a6-2efb-4d77-87e3-0808df15d025" providerId="ADAL" clId="{5705E858-399F-43E2-9340-287617AEF6D7}" dt="2025-11-06T09:54:49.033" v="1163" actId="962"/>
          <ac:picMkLst>
            <pc:docMk/>
            <pc:sldMk cId="1712347632" sldId="319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53:36.778" v="935" actId="962"/>
        <pc:sldMkLst>
          <pc:docMk/>
          <pc:sldMk cId="3542783874" sldId="320"/>
        </pc:sldMkLst>
        <pc:picChg chg="mod">
          <ac:chgData name="Stážisti" userId="6c3dd6a6-2efb-4d77-87e3-0808df15d025" providerId="ADAL" clId="{5705E858-399F-43E2-9340-287617AEF6D7}" dt="2025-11-06T09:53:36.778" v="935" actId="962"/>
          <ac:picMkLst>
            <pc:docMk/>
            <pc:sldMk cId="3542783874" sldId="320"/>
            <ac:picMk id="4" creationId="{00000000-0000-0000-0000-000000000000}"/>
          </ac:picMkLst>
        </pc:picChg>
      </pc:sldChg>
      <pc:sldChg chg="modSp mod">
        <pc:chgData name="Stážisti" userId="6c3dd6a6-2efb-4d77-87e3-0808df15d025" providerId="ADAL" clId="{5705E858-399F-43E2-9340-287617AEF6D7}" dt="2025-11-06T09:55:35.471" v="1203" actId="962"/>
        <pc:sldMkLst>
          <pc:docMk/>
          <pc:sldMk cId="4208377767" sldId="321"/>
        </pc:sldMkLst>
        <pc:picChg chg="mod">
          <ac:chgData name="Stážisti" userId="6c3dd6a6-2efb-4d77-87e3-0808df15d025" providerId="ADAL" clId="{5705E858-399F-43E2-9340-287617AEF6D7}" dt="2025-11-06T09:55:35.471" v="1203" actId="962"/>
          <ac:picMkLst>
            <pc:docMk/>
            <pc:sldMk cId="4208377767" sldId="321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D0562-8FA1-42A9-8FA0-8AB44CF526F4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2B557-9C9B-45EE-96B8-439B07F614D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654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697BA-16B7-5FA9-E38A-A461896F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1915A6-20E1-1532-2FC8-C9D621E92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1D3BFD7-7C81-8345-EE41-8D98F300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510E-38C5-4B4E-B0D6-CD08E008040B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1021ADB-B8FC-F8D8-EA02-B7D0698A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5BD5D20-7676-8F89-53FE-3DE0298B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8D13-176B-4743-A3A9-615333397D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317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7438E-48AD-5A0A-62FC-DAD58E2F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B23FDE4-C407-ABA9-C46A-9EF1F6B69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6F6AF8-F90D-BE08-F87C-BA1FE876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510E-38C5-4B4E-B0D6-CD08E008040B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D96B3A9-8E6B-AF98-9324-F351CFAA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51383B5-DC85-1262-4D01-4E1236EC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8D13-176B-4743-A3A9-615333397D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08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136D30D-C79D-A674-6798-F47EAA9A2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B47FEC8-4BA1-E22A-83EF-A681B6592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3BF7819-0919-F1EC-6B23-566E72DD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510E-38C5-4B4E-B0D6-CD08E008040B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D292DD-2A84-EA42-5841-D8C01C99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F724792-FA55-9B3D-9F24-E64BBE12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8D13-176B-4743-A3A9-615333397D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178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1F9E2-AAC9-AA12-970C-CB2F3287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E4BFF28-5A00-9449-0E25-A14691BE6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064ACFB-ED56-6112-1B4F-455CA6A47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510E-38C5-4B4E-B0D6-CD08E008040B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ABC439D-09FC-5387-0D90-69B88947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BD87FE4-E4D6-B0EA-08A7-1D844C0B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8D13-176B-4743-A3A9-615333397D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890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41C13-342F-7F3F-3969-2A55DCC0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591D69-F26D-5A6F-F610-8A7710103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2914C89-11A0-6D80-1EAD-15DFCA36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510E-38C5-4B4E-B0D6-CD08E008040B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EAE6247-8973-1596-750C-1FDFEE56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88F3E13-BBE2-DEF1-C036-1C8A9F2E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8D13-176B-4743-A3A9-615333397D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43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AE8CA-7444-FD2E-E00D-12AFFC02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12AA67-ED17-8791-CDC6-FD2926204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B67EF48-6954-8F8C-F2C8-1018B62B6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18F78AF-3AE3-E124-CBEC-E32C5A58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510E-38C5-4B4E-B0D6-CD08E008040B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A6E1A9B-72C9-C3E9-437A-20F8A5D4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9277633-90ED-8E95-5F36-E5936CF8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8D13-176B-4743-A3A9-615333397D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530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89114-C180-F3D6-89C2-95716A07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647127-0BFA-0A75-7C6F-5392526B1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FB7D390-55B3-2EB5-8C32-A20A1752F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4880BE9-E8DF-33C9-2BA7-5349EE351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4935A37-B80A-F468-3687-9A202AC64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C8C3A6A-4E65-ED89-F694-82AC55ED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510E-38C5-4B4E-B0D6-CD08E008040B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7ADC2CE-701D-2CAF-3B13-75E9D458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A96F4B2-56EA-4B5E-F982-668B177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8D13-176B-4743-A3A9-615333397D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49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8E31B-6C78-AE19-3D6C-79D60ED4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ACBCDA8-8B38-AB8C-FED8-7DE36368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510E-38C5-4B4E-B0D6-CD08E008040B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D779266-1F11-B103-CE6D-D4CB744E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B1BD2CD-86F3-7C95-47C6-6145C166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8D13-176B-4743-A3A9-615333397D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302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5B837D7-C8C6-7FC3-E29E-BE51D242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510E-38C5-4B4E-B0D6-CD08E008040B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94B7A0E-0463-3A9F-16D3-1F5DB272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D5B8C2E-9E86-3593-060B-8BC85890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8D13-176B-4743-A3A9-615333397D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709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B33D3-D35C-25AD-5D32-590EE198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8E7E5F-956C-9008-301D-3DA09AA9E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17A667-7BB8-F1D5-CCB9-29C2D429E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7EEBBC7-32FE-7EAD-974E-2993912B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510E-38C5-4B4E-B0D6-CD08E008040B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2E5CA40-9696-291B-336B-03610B6A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D395E6F-9445-88D6-C3BC-6CBF6A48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8D13-176B-4743-A3A9-615333397D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43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C2361-CE1A-8DE7-54CE-248BF8FA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5788A0F-7F6B-33FF-3BBD-9F141A6AF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06FB97-4330-3A36-6A30-61C1CFD84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5D7C278-BA98-B144-4782-9CCC604C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510E-38C5-4B4E-B0D6-CD08E008040B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ABF9279-BE88-4077-4DB4-9E04BF18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8ED2635-1CE9-5820-272F-8D5913D5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8D13-176B-4743-A3A9-615333397D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224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FCAA644-5786-5F3A-8EBC-16F25311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F78D19-EB2A-D4C5-4EC5-E210D9B92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FBC5BF2-FD20-B8B3-CA14-136461042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510E-38C5-4B4E-B0D6-CD08E008040B}" type="datetimeFigureOut">
              <a:rPr lang="sk-SK" smtClean="0"/>
              <a:t>6. 11. 2025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D89FB97-D0E7-55AA-646A-CBAEBBB94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DC7A9C-F8A9-EFFA-72A2-AF84F4E0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8D13-176B-4743-A3A9-615333397D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50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B6FA9-C498-40AF-BB22-BCB2E6066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535" y="3819795"/>
            <a:ext cx="9144000" cy="1655862"/>
          </a:xfrm>
        </p:spPr>
        <p:txBody>
          <a:bodyPr>
            <a:noAutofit/>
          </a:bodyPr>
          <a:lstStyle/>
          <a:p>
            <a:r>
              <a:rPr lang="sk-SK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Genéza výskumu priezvisk Slovákov </a:t>
            </a:r>
            <a:br>
              <a:rPr lang="sk-SK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Maďarsku</a:t>
            </a:r>
            <a:br>
              <a:rPr lang="sk-SK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Výskumný ústav Slovákov v Maďarsku (</a:t>
            </a:r>
            <a:r>
              <a:rPr lang="sk-SK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Békešská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Čaba)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CA60D6-AA38-B110-DFCA-009AB42E0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99390"/>
            <a:ext cx="9144000" cy="413768"/>
          </a:xfrm>
          <a:effectLst/>
        </p:spPr>
        <p:txBody>
          <a:bodyPr>
            <a:normAutofit lnSpcReduction="10000"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Mgr. Iveta Valentová, PhD.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F14D5965-63C7-F463-2AE2-AA063CC0B121}"/>
              </a:ext>
            </a:extLst>
          </p:cNvPr>
          <p:cNvSpPr/>
          <p:nvPr/>
        </p:nvSpPr>
        <p:spPr>
          <a:xfrm>
            <a:off x="0" y="6336891"/>
            <a:ext cx="12192000" cy="53340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 mesiac 2022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0D00D215-0333-E18B-197D-BD52D5A00F92}"/>
              </a:ext>
            </a:extLst>
          </p:cNvPr>
          <p:cNvSpPr txBox="1">
            <a:spLocks/>
          </p:cNvSpPr>
          <p:nvPr/>
        </p:nvSpPr>
        <p:spPr>
          <a:xfrm>
            <a:off x="0" y="6437671"/>
            <a:ext cx="12192000" cy="35396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2000" b="1" dirty="0">
              <a:solidFill>
                <a:schemeClr val="bg1"/>
              </a:solidFill>
            </a:endParaRPr>
          </a:p>
        </p:txBody>
      </p:sp>
      <p:pic>
        <p:nvPicPr>
          <p:cNvPr id="16" name="Obrázok 15" descr="Čiernobiela fotografia z Bratislavy, konkrétne exteriér budovy Jazykovedného ústavu Ľudovíta Štúra Slovenskej akadémie vied, v.v.i.. V pozadí sa nachádza časť dómu sv. Martina. ">
            <a:extLst>
              <a:ext uri="{FF2B5EF4-FFF2-40B4-BE49-F238E27FC236}">
                <a16:creationId xmlns:a16="http://schemas.microsoft.com/office/drawing/2014/main" id="{0B9D277C-D36D-E027-0363-FE802771D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9015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91C2FC3B-EF27-C6E8-3AE4-83323C38BEA3}"/>
              </a:ext>
            </a:extLst>
          </p:cNvPr>
          <p:cNvSpPr/>
          <p:nvPr/>
        </p:nvSpPr>
        <p:spPr>
          <a:xfrm>
            <a:off x="0" y="6347951"/>
            <a:ext cx="12192000" cy="53340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Jazykovedný ústav Ľudovíta Štúra Slovenskej akadémie vied, v. v. i.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39CE296E-CD7A-FC0B-F804-6F8CFDF42574}"/>
              </a:ext>
            </a:extLst>
          </p:cNvPr>
          <p:cNvSpPr txBox="1">
            <a:spLocks/>
          </p:cNvSpPr>
          <p:nvPr/>
        </p:nvSpPr>
        <p:spPr>
          <a:xfrm>
            <a:off x="10115550" y="5979043"/>
            <a:ext cx="2076450" cy="41376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99827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6453"/>
          </a:xfrm>
        </p:spPr>
        <p:txBody>
          <a:bodyPr>
            <a:normAutofit fontScale="90000"/>
          </a:bodyPr>
          <a:lstStyle/>
          <a:p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Mapy so zemepisným rozšírením 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(autor </a:t>
            </a:r>
            <a:r>
              <a:rPr lang="sk-SK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Ferenc</a:t>
            </a:r>
            <a:r>
              <a:rPr lang="sk-SK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VÖRÖS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Priezvisko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Hrabovský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 všetkých variantoch s maďarskou grafikou v jednotlivých obciach v Maďarsku (2009)</a:t>
            </a:r>
          </a:p>
        </p:txBody>
      </p:sp>
      <p:pic>
        <p:nvPicPr>
          <p:cNvPr id="4" name="Obrázok 3" descr="Snímka zobrazuje čiernobielu mapu Maďarska, na ktorej sú rôznymi odtieňmi vyznačené vybrané oblasti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70980" y="-498151"/>
            <a:ext cx="5250039" cy="88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8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28" y="535461"/>
            <a:ext cx="10515600" cy="5356292"/>
          </a:xfrm>
        </p:spPr>
        <p:txBody>
          <a:bodyPr>
            <a:normAutofit/>
          </a:bodyPr>
          <a:lstStyle/>
          <a:p>
            <a:r>
              <a:rPr lang="sk-SK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Pilišské</a:t>
            </a:r>
            <a:r>
              <a:rPr lang="sk-SK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priezviská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(príprava publikácie, VÚSM)</a:t>
            </a:r>
            <a:b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zatiaľ prebehol výskum priezvisk slovenských rodín v obciach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Čív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Mlynky</a:t>
            </a:r>
            <a:b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čiastkové výstupy:</a:t>
            </a:r>
            <a:b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Iveta VALENTOVÁ: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Čívske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priezviská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(2020) </a:t>
            </a:r>
            <a:b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Iveta VALENTOVÁ: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Motivácia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slovenských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priezvisk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 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Číve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(2020)</a:t>
            </a:r>
            <a:b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Iveta VALENTOVÁ: </a:t>
            </a:r>
            <a:r>
              <a:rPr lang="sk-SK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Mlynčinske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priezviská (v príprave)</a:t>
            </a:r>
            <a:b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Sarvašské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priezviská</a:t>
            </a:r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(Ján CHLEBNICKÝ – Jaromír KRŠKO – Ferenc KUTAS – Tibor MÓTYÁN) (2022)</a:t>
            </a:r>
            <a:b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výskumu a spracovania priezvisk Slovákov v Maďarsku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lingvistika: onomastika, dejiny slovenčiny (vývin pomenúvania osôb, nárečové varianty, spôsob adaptácie, archivovanie archaickej lexiky, používané podoby názvov slovenských obcí)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genealógia (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rodostromy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etnografia, história, kulturológia (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osídľovacie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procesy, migračné vlny, remeslá, záujmy, spôsob obživy, spoločenské vzťahy)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Slováci v Maďarsku (hľadanie svojich predkov, uvedomovanie si slovenských koreňov, oživenie slovenských tradícií a slovenčiny) </a:t>
            </a:r>
          </a:p>
        </p:txBody>
      </p:sp>
    </p:spTree>
    <p:extLst>
      <p:ext uri="{BB962C8B-B14F-4D97-AF65-F5344CB8AC3E}">
        <p14:creationId xmlns:p14="http://schemas.microsoft.com/office/powerpoint/2010/main" val="495452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B6FA9-C498-40AF-BB22-BCB2E6066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168" y="4581530"/>
            <a:ext cx="9144000" cy="906642"/>
          </a:xfrm>
        </p:spPr>
        <p:txBody>
          <a:bodyPr>
            <a:noAutofit/>
          </a:bodyPr>
          <a:lstStyle/>
          <a:p>
            <a:r>
              <a:rPr lang="sk-SK" sz="5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pozornosť!</a:t>
            </a: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0D00D215-0333-E18B-197D-BD52D5A00F92}"/>
              </a:ext>
            </a:extLst>
          </p:cNvPr>
          <p:cNvSpPr txBox="1">
            <a:spLocks/>
          </p:cNvSpPr>
          <p:nvPr/>
        </p:nvSpPr>
        <p:spPr>
          <a:xfrm>
            <a:off x="0" y="6437671"/>
            <a:ext cx="12192000" cy="35396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2000" b="1" dirty="0">
              <a:solidFill>
                <a:schemeClr val="bg1"/>
              </a:solidFill>
            </a:endParaRPr>
          </a:p>
        </p:txBody>
      </p:sp>
      <p:pic>
        <p:nvPicPr>
          <p:cNvPr id="16" name="Obrázok 15" descr="Čiernobiela fotografia z Bratislavy, konkrétne exteriér budovy Jazykovedného ústavu Ľudovíta Štúra Slovenskej akadémie vied, v.v.i.. V pozadí sa nachádza časť dómu sv. Martina. ">
            <a:extLst>
              <a:ext uri="{FF2B5EF4-FFF2-40B4-BE49-F238E27FC236}">
                <a16:creationId xmlns:a16="http://schemas.microsoft.com/office/drawing/2014/main" id="{0B9D277C-D36D-E027-0363-FE802771D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9015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636DC4DB-C9DD-CB89-3400-C949DC965928}"/>
              </a:ext>
            </a:extLst>
          </p:cNvPr>
          <p:cNvSpPr/>
          <p:nvPr/>
        </p:nvSpPr>
        <p:spPr>
          <a:xfrm>
            <a:off x="0" y="6347951"/>
            <a:ext cx="12192000" cy="53340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Jazykovedný ústav Ľudovíta Štúra Slovenskej akadémie vied, v. v. i.</a:t>
            </a:r>
          </a:p>
        </p:txBody>
      </p:sp>
    </p:spTree>
    <p:extLst>
      <p:ext uri="{BB962C8B-B14F-4D97-AF65-F5344CB8AC3E}">
        <p14:creationId xmlns:p14="http://schemas.microsoft.com/office/powerpoint/2010/main" val="2610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1E491-41F7-25F7-1698-95970AB0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Výskum osobných mien Slovákov na Dolnej zemi</a:t>
            </a:r>
            <a:br>
              <a:rPr lang="sk-S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 minulosti</a:t>
            </a: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5B4364-707D-BC5B-10C2-A781A28B7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75" y="1567728"/>
            <a:ext cx="10515600" cy="46162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Vincent BLANÁR: Príspevok ku štúdiu slovenských osobných a pomiestnych mien v Maďarsku (1950)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priezviská a prezývky, živé (neúradné) mená z 53 slovenských jazykových enkláv (výskum z r. 1946)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jazykový a sémantický rozbor priezvisk podľa významových okruhov (duševná stránka človeka, zamestnanie, stav, činnosť, spoločenské vzťahy, svet rastlín, živočíchov, priezviská od zemepisných názvov)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k-SK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DIVIČANOVÁ (1993, 2002, 2011)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priezviská dovedna z 50 osád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rozdelenie priezvisk podľa rozličných kritérií (podľa motivácie – priezviská zo zemepisných názov, z národných mien, podľa zamestnania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nemecké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</a:t>
            </a:r>
            <a:r>
              <a:rPr lang="sk-SK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ďarské</a:t>
            </a: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priezviská, podľa frekvencie – všeobecne rozšírené priezviska, priezviská „so svojských charakterom“)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napriek ustálenosti prímen na území dnešného Slovenska, po príchode Slovákov na Dolnú zem často vznikajú nové (buď v snahe zakryť pôvod, alebo naopak zachovať ho pre ďalšie generácie – veľká skupina priezvisk podľa pôvodu)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k-SK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DUDOK</a:t>
            </a: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k-SK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Priezviská Slovákov v Juhoslávii (1999)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priezviská z  Vojvodiny (Báčka, Banát, </a:t>
            </a:r>
            <a:r>
              <a:rPr lang="sk-SK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Sriem</a:t>
            </a: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lexikálno-sémantická klasifikácia – podľa vzniku z jednotlivých slovných druhov a podľa motivácie (z krstných mien, z národných mien, z názvov obcí a krajov, z názvov jednotlivých druhov zvierat, rastlín a ich častí, húb, názvov častí ľudského alebo zvieracieho tela, schopností, pocitov, potrieb a vlastností, remesiel a záľub a názvov vecí neživej prírody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priezviská z cudzích slov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sk-SK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Ján KOVÁČ: Priezviská Slovákov v Starej </a:t>
            </a:r>
            <a:r>
              <a:rPr lang="sk-SK" sz="5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Pazove</a:t>
            </a:r>
            <a:r>
              <a:rPr lang="sk-SK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(2002)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súpis priezvisk a charakteristika neúradných osobných mien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sk-SK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k-SK" dirty="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4DF259A9-0A67-1F2A-0A58-290EBBCFF684}"/>
              </a:ext>
            </a:extLst>
          </p:cNvPr>
          <p:cNvSpPr/>
          <p:nvPr/>
        </p:nvSpPr>
        <p:spPr>
          <a:xfrm>
            <a:off x="0" y="6347951"/>
            <a:ext cx="12192000" cy="53340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Jazykovedný ústav Ľudovíta Štúra Slovenskej akadémie vied, v. v. i.</a:t>
            </a:r>
          </a:p>
        </p:txBody>
      </p:sp>
    </p:spTree>
    <p:extLst>
      <p:ext uri="{BB962C8B-B14F-4D97-AF65-F5344CB8AC3E}">
        <p14:creationId xmlns:p14="http://schemas.microsoft.com/office/powerpoint/2010/main" val="185728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Mihály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HAJDÚ: </a:t>
            </a:r>
            <a:r>
              <a:rPr lang="sk-SK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Családnevek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enciklopédiája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(2010)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usporiadanie najfrekventovanejších priezvisk Slovákov podľa abecedy s ich pôvodom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spôsoby pomaďarčovania (od r. 1895 sa zapisovali len maďarským pravopisom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</a:t>
            </a:r>
            <a:r>
              <a:rPr lang="sk-S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čanová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Ferenc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VÖRÖS: Tvorenie maďarských a slovenských priezvisk (2010)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Výskum osobných mien (úradných i neúradných) Slovákov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Maďarsku: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k-S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KIRÁLY, J. HAJDÚ, J. CHLEBNICKÝ, J. A. TÓTH, L. MIZSER, A. KRÁLIK, A. HOLÁ, A. L. CSENGŐDI, J. GOMBOS,  E. CSÁSZÁRI, M. KAZÍK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4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1E491-41F7-25F7-1698-95970AB0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 výskumu a spracovania priezvisk Slovákov </a:t>
            </a:r>
            <a:b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Výskumný ústav Slovákov v Maďarsku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5B4364-707D-BC5B-10C2-A781A28B7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J. TÓTH: Koncepcia výskumu slovenských priezvisk Maďarsku (2010)</a:t>
            </a:r>
          </a:p>
          <a:p>
            <a:pPr marL="0" indent="0">
              <a:buNone/>
            </a:pP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teoretické východiská: práce V.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Blanára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Majtána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Hajdú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metodológia: heuristický terénny a archívny výskum, počítačové spracovanie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systematické zozbieranie osobných mien Slovákov podľa jednotlivých lokalít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 excerpcia najtypickejších a autochtónnych priezvisk daných lokalít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analýza zozbieraného materiálu (frekvencia, súčasný stav, etymológia i ľudová, porovnanie s historickým stavom v matrikách a archívoch, triedenie a typológia priezvisk z hľadiska motivácia a slovotvorby, komparácia s priezviskami na území Slovenska, pomaďarčovanie priezvisk, poslovenčovanie nemeckých priezvisk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predpokladané výstupy:</a:t>
            </a:r>
            <a:r>
              <a:rPr lang="sk-S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vedecké i polarizačné štúdie a atlas (nadviazať na </a:t>
            </a:r>
            <a:r>
              <a:rPr lang="sk-SK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Atlas slovenských nárečí v Maďarsku, Atlas ľudovej kultúry Slovákov v Maďarsku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k-SK" b="1" dirty="0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13A815E9-80C2-A401-0AB9-F7D112F99A2E}"/>
              </a:ext>
            </a:extLst>
          </p:cNvPr>
          <p:cNvSpPr/>
          <p:nvPr/>
        </p:nvSpPr>
        <p:spPr>
          <a:xfrm>
            <a:off x="0" y="6347951"/>
            <a:ext cx="12192000" cy="53340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Jazykovedný ústav Ľudovíta Štúra Slovenskej akadémie vied, v. v. i.</a:t>
            </a:r>
          </a:p>
        </p:txBody>
      </p:sp>
    </p:spTree>
    <p:extLst>
      <p:ext uri="{BB962C8B-B14F-4D97-AF65-F5344CB8AC3E}">
        <p14:creationId xmlns:p14="http://schemas.microsoft.com/office/powerpoint/2010/main" val="345187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60F53A-5C47-77D5-5E60-8456463F3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324" y="2141837"/>
            <a:ext cx="10822756" cy="4206113"/>
          </a:xfrm>
        </p:spPr>
        <p:txBody>
          <a:bodyPr>
            <a:normAutofit fontScale="92500" lnSpcReduction="20000"/>
          </a:bodyPr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DIVIČANOVÁ: Koncepcia projektu Slovenské priezviská v Maďarsku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Milan MAJTÁN: Vývin pomenúvania osôb a priezvisk na území Slovenska 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Iveta VALENTOVÁ: Výskum živých osobným mien na Slovensku</a:t>
            </a:r>
          </a:p>
          <a:p>
            <a:pPr marL="0" indent="0">
              <a:buNone/>
            </a:pPr>
            <a:r>
              <a:rPr lang="sk-SK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Závery:</a:t>
            </a:r>
          </a:p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možnosť spracovania výsledkov vedeckým alebo/aj popularizačným spôsobom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uplatnenie lexikálno-sémantického aj genealogického hľadiska 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možnosť čisto frekvenčného slovníka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koncepcia slovníkového spracovania priezvisk alebo formou monografickej práce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k-SK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sociolingvistický aspekt – porovnať so stavom na Slovensku (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Ďurčo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kol.: Databáza priezvisk na Slovensku, stav priezvisk z r. 1995)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potreba výskumu aj neúradnej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antroponymie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(sústavy živých mien)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025CD70-7597-4596-A370-A9307C97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69" y="500062"/>
            <a:ext cx="10515600" cy="1496551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Spoločný inštruktážno-metodologický seminár </a:t>
            </a:r>
            <a:br>
              <a:rPr lang="sk-SK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(17. – 19. mája 2010 v Bratislave)</a:t>
            </a:r>
            <a:br>
              <a:rPr lang="sk-SK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Výskumný ústav Slovákov v Maďarsku (</a:t>
            </a:r>
            <a:r>
              <a:rPr lang="sk-SK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Békešská</a:t>
            </a:r>
            <a:r>
              <a:rPr lang="sk-SK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Čaba)</a:t>
            </a:r>
            <a:br>
              <a:rPr lang="sk-SK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Jazykovedný ústav Ľ. Štúra SAV, Slovenská onomastická komisia (Bratislava)</a:t>
            </a:r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C6AC070A-FEBE-DFAF-7EDB-411943AC2CE1}"/>
              </a:ext>
            </a:extLst>
          </p:cNvPr>
          <p:cNvSpPr/>
          <p:nvPr/>
        </p:nvSpPr>
        <p:spPr>
          <a:xfrm>
            <a:off x="0" y="6347951"/>
            <a:ext cx="12192000" cy="53340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Jazykovedný ústav Ľudovíta Štúra Slovenskej akadémie vied, v. v. i.</a:t>
            </a:r>
          </a:p>
        </p:txBody>
      </p:sp>
    </p:spTree>
    <p:extLst>
      <p:ext uri="{BB962C8B-B14F-4D97-AF65-F5344CB8AC3E}">
        <p14:creationId xmlns:p14="http://schemas.microsoft.com/office/powerpoint/2010/main" val="43681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Realizácia projektu a vedecké výstupy</a:t>
            </a: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24845" y="1517715"/>
            <a:ext cx="10600442" cy="5052767"/>
          </a:xfrm>
        </p:spPr>
        <p:txBody>
          <a:bodyPr>
            <a:normAutofit/>
          </a:bodyPr>
          <a:lstStyle/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postupný výskum zameraný na získavanie priezvisk v jednotlivých obciach (slovenských jazykových enklávach), výskumné tábory VÚSM</a:t>
            </a:r>
          </a:p>
          <a:p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čiastkové výstupy: štúdie a kolektívne monografie so slovníkmi priezvisk podľa jednotlivých lokalít</a:t>
            </a:r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Iveta VALENTOVÁ: Pôvod priezvisk </a:t>
            </a:r>
            <a:r>
              <a:rPr lang="sk-SK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Veňarčanov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(2015)</a:t>
            </a:r>
          </a:p>
          <a:p>
            <a:pPr>
              <a:buFontTx/>
              <a:buChar char="-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slovník s pôvodom, motiváciou priezvisk a charakteristikou typických </a:t>
            </a:r>
            <a:r>
              <a:rPr lang="sk-SK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antropoformantov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priezviská všetkých obyvateľov (aj iných ako so slovenskými koreňmi)</a:t>
            </a:r>
          </a:p>
          <a:p>
            <a:pPr>
              <a:buFontTx/>
              <a:buChar char="-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sociolingvistický aspekt – porovnanie frekvencie s pravopisnými (grafickými) zápismi priezvisk na Slovensku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446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59243" y="855362"/>
            <a:ext cx="1039615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k-SK" sz="36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Čabianske priezviská </a:t>
            </a:r>
            <a:r>
              <a:rPr lang="sk-SK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sk-SK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Anna DIVIČANOVÁ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k-SK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Ján CHLEBNICKÝ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k-SK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kern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Tünde</a:t>
            </a:r>
            <a:r>
              <a:rPr lang="sk-SK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TUŠKOVÁ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k-SK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Alžbeta UHRINOVÁ </a:t>
            </a:r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k-SK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Iveta VALENTOVÁ) (2015, 2017)</a:t>
            </a:r>
          </a:p>
          <a:p>
            <a:pPr>
              <a:spcAft>
                <a:spcPts val="0"/>
              </a:spcAft>
            </a:pPr>
            <a:endParaRPr lang="sk-SK" b="1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Komlóšske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priezviská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(Anna DIVIČANOVÁ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k-SK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Ján CHLEBNICKÝ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k-SK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kern="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Tünde</a:t>
            </a:r>
            <a:r>
              <a:rPr lang="sk-SK" b="1" kern="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TUŠKOVÁ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Iveta VALENTOVÁ) (2017)</a:t>
            </a:r>
            <a:endParaRPr lang="sk-SK" b="1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k-SK" b="1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k-SK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sk-SK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história obce, spôsob osídľovania</a:t>
            </a:r>
          </a:p>
          <a:p>
            <a:pPr>
              <a:spcAft>
                <a:spcPts val="0"/>
              </a:spcAft>
            </a:pPr>
            <a:r>
              <a:rPr lang="sk-SK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sk-SK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charakteristika mimojazykových súvislostí, ekonomickej, kultúrnej a spoločenskej situácie v kontexte slovenských rodín, priezviská a rodokmene významných osobností</a:t>
            </a:r>
          </a:p>
          <a:p>
            <a:pPr>
              <a:spcAft>
                <a:spcPts val="0"/>
              </a:spcAft>
            </a:pPr>
            <a:r>
              <a:rPr lang="sk-SK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sk-SK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priezviská len pôvodom slovenských rodín</a:t>
            </a:r>
          </a:p>
          <a:p>
            <a:pPr>
              <a:spcAft>
                <a:spcPts val="0"/>
              </a:spcAft>
            </a:pPr>
            <a:r>
              <a:rPr lang="sk-SK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sk-SK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triedenie priezvisk podľa motivačných činiteľov (priezviská z krstných mien, podľa zamestnania, pôvodu, rodinných a spoločenských vzťahov, psychických alebo fyzických vlastností)</a:t>
            </a:r>
          </a:p>
          <a:p>
            <a:pPr>
              <a:spcAft>
                <a:spcPts val="0"/>
              </a:spcAft>
            </a:pPr>
            <a:r>
              <a:rPr lang="sk-SK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sk-SK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jazykový rozbor  priezvisk</a:t>
            </a:r>
          </a:p>
          <a:p>
            <a:pPr>
              <a:spcAft>
                <a:spcPts val="0"/>
              </a:spcAft>
            </a:pPr>
            <a:r>
              <a:rPr lang="sk-SK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sk-SK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slovníkové spracovanie (</a:t>
            </a:r>
            <a:r>
              <a:rPr lang="sk-SK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600</a:t>
            </a:r>
            <a:r>
              <a:rPr lang="sk-SK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priezvisk z </a:t>
            </a:r>
            <a:r>
              <a:rPr lang="sk-SK" sz="2000" kern="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Békešskej</a:t>
            </a:r>
            <a:r>
              <a:rPr lang="sk-SK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Čaby, </a:t>
            </a:r>
            <a:r>
              <a:rPr lang="sk-SK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320 </a:t>
            </a:r>
            <a:r>
              <a:rPr lang="sk-SK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priezvisk zo Slovenského </a:t>
            </a:r>
            <a:r>
              <a:rPr lang="sk-SK" sz="2000" kern="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Komlóša</a:t>
            </a:r>
            <a:r>
              <a:rPr lang="sk-SK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sk-SK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sk-SK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porovnanie s frekvenciou priezvisk na Slovensku (</a:t>
            </a:r>
            <a:r>
              <a:rPr lang="sk-SK" sz="2000" kern="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socioonomastický</a:t>
            </a:r>
            <a:r>
              <a:rPr lang="sk-SK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aspekt)</a:t>
            </a:r>
          </a:p>
          <a:p>
            <a:pPr>
              <a:spcAft>
                <a:spcPts val="0"/>
              </a:spcAft>
            </a:pPr>
            <a:r>
              <a:rPr lang="sk-SK" sz="2000" b="1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→</a:t>
            </a:r>
            <a:r>
              <a:rPr lang="sk-SK" sz="2000" kern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zaniknuté priezviská (historický aspekt)</a:t>
            </a:r>
          </a:p>
          <a:p>
            <a:pPr>
              <a:spcAft>
                <a:spcPts val="0"/>
              </a:spcAft>
            </a:pPr>
            <a:endParaRPr lang="sk-SK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k-SK" b="1" kern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k-SK" b="1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47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919" y="0"/>
            <a:ext cx="10515600" cy="1325563"/>
          </a:xfrm>
        </p:spPr>
        <p:txBody>
          <a:bodyPr/>
          <a:lstStyle/>
          <a:p>
            <a:r>
              <a:rPr lang="sk-SK" dirty="0"/>
              <a:t>                    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Migračné mapy 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(autor </a:t>
            </a:r>
            <a:r>
              <a:rPr lang="sk-S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Juraj MAJO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Obrázok 3" descr="Obrázok, na ktorom je mapa zobrazujúca migráciu z územia Slovenska do Békešskej Čaby v Maďarsku. 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001" y="955589"/>
            <a:ext cx="7945436" cy="55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4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Obrázok, na ktorom je mapa zobrazujúca migráciu z územia Slovenska do Slovenského Komlóša v Maďarsku. 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852" y="343072"/>
            <a:ext cx="842516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7776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E013E43E82A443B58191B40C649420" ma:contentTypeVersion="15" ma:contentTypeDescription="Umožňuje vytvoriť nový dokument." ma:contentTypeScope="" ma:versionID="1b1ffd8e696b8fb7fcba7f572b7f0a6f">
  <xsd:schema xmlns:xsd="http://www.w3.org/2001/XMLSchema" xmlns:xs="http://www.w3.org/2001/XMLSchema" xmlns:p="http://schemas.microsoft.com/office/2006/metadata/properties" xmlns:ns2="7acf32de-ce99-4715-9b70-b0fe3d623d8c" xmlns:ns3="50fb61df-dc2a-41e7-b905-d9f0d2572401" targetNamespace="http://schemas.microsoft.com/office/2006/metadata/properties" ma:root="true" ma:fieldsID="a5748b605d5178e7217c27ab8e67cf9f" ns2:_="" ns3:_="">
    <xsd:import namespace="7acf32de-ce99-4715-9b70-b0fe3d623d8c"/>
    <xsd:import namespace="50fb61df-dc2a-41e7-b905-d9f0d2572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f32de-ce99-4715-9b70-b0fe3d623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a" ma:readOnly="false" ma:fieldId="{5cf76f15-5ced-4ddc-b409-7134ff3c332f}" ma:taxonomyMulti="true" ma:sspId="3e489cff-7f36-47b2-aea3-388ec9083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b61df-dc2a-41e7-b905-d9f0d257240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80abad2-a49b-4647-8376-9fbf8da2ce99}" ma:internalName="TaxCatchAll" ma:showField="CatchAllData" ma:web="50fb61df-dc2a-41e7-b905-d9f0d2572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cf32de-ce99-4715-9b70-b0fe3d623d8c">
      <Terms xmlns="http://schemas.microsoft.com/office/infopath/2007/PartnerControls"/>
    </lcf76f155ced4ddcb4097134ff3c332f>
    <TaxCatchAll xmlns="50fb61df-dc2a-41e7-b905-d9f0d2572401" xsi:nil="true"/>
  </documentManagement>
</p:properties>
</file>

<file path=customXml/itemProps1.xml><?xml version="1.0" encoding="utf-8"?>
<ds:datastoreItem xmlns:ds="http://schemas.openxmlformats.org/officeDocument/2006/customXml" ds:itemID="{936F86FF-1123-4366-B3F3-BB876A5BC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cf32de-ce99-4715-9b70-b0fe3d623d8c"/>
    <ds:schemaRef ds:uri="50fb61df-dc2a-41e7-b905-d9f0d25724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834F32-78E4-48D7-B018-118EDA8BEA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3E1B88-F189-460F-9FE4-FB32DE887D24}">
  <ds:schemaRefs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7acf32de-ce99-4715-9b70-b0fe3d623d8c"/>
    <ds:schemaRef ds:uri="http://schemas.openxmlformats.org/package/2006/metadata/core-properties"/>
    <ds:schemaRef ds:uri="50fb61df-dc2a-41e7-b905-d9f0d25724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1178</Words>
  <Application>Microsoft Office PowerPoint</Application>
  <PresentationFormat>Širokouhlá</PresentationFormat>
  <Paragraphs>85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Motív Office</vt:lpstr>
      <vt:lpstr>Genéza výskumu priezvisk Slovákov  v Maďarsku Výskumný ústav Slovákov v Maďarsku (Békešská Čaba)</vt:lpstr>
      <vt:lpstr>Výskum osobných mien Slovákov na Dolnej zemi  v minulosti</vt:lpstr>
      <vt:lpstr>Prezentácia programu PowerPoint</vt:lpstr>
      <vt:lpstr>Projekt výskumu a spracovania priezvisk Slovákov  Výskumný ústav Slovákov v Maďarsku</vt:lpstr>
      <vt:lpstr>Spoločný inštruktážno-metodologický seminár  (17. – 19. mája 2010 v Bratislave) Výskumný ústav Slovákov v Maďarsku (Békešská Čaba) Jazykovedný ústav Ľ. Štúra SAV, Slovenská onomastická komisia (Bratislava)</vt:lpstr>
      <vt:lpstr>Realizácia projektu a vedecké výstupy</vt:lpstr>
      <vt:lpstr>Prezentácia programu PowerPoint</vt:lpstr>
      <vt:lpstr>                    Migračné mapy (autor Juraj MAJO)</vt:lpstr>
      <vt:lpstr>Prezentácia programu PowerPoint</vt:lpstr>
      <vt:lpstr>Mapy so zemepisným rozšírením (autor Ferenc VÖRÖS) Priezvisko Hrabovský vo všetkých variantoch s maďarskou grafikou v jednotlivých obciach v Maďarsku (2009)</vt:lpstr>
      <vt:lpstr>Pilišské priezviská (príprava publikácie, VÚSM)  - zatiaľ prebehol výskum priezvisk slovenských rodín v obciach Čív a Mlynky  - čiastkové výstupy:  Iveta VALENTOVÁ: Čívske priezviská (2020)  Iveta VALENTOVÁ: Motivácia slovenských priezvisk v Číve (2020) Iveta VALENTOVÁ: Mlynčinske priezviská (v príprave)   Sarvašské priezviská (Ján CHLEBNICKÝ – Jaromír KRŠKO – Ferenc KUTAS – Tibor MÓTYÁN) (2022)  </vt:lpstr>
      <vt:lpstr>Význam výskumu a spracovania priezvisk Slovákov v Maďarsku</vt:lpstr>
      <vt:lpstr>Ďakujem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Genéza výskumu priezvisk Slovákov </dc:title>
  <dc:creator>Kristína Bobeková</dc:creator>
  <cp:keywords>genealógia, priezviská, Slováci, Maďarsko</cp:keywords>
  <cp:lastModifiedBy>Stážisti</cp:lastModifiedBy>
  <cp:revision>100</cp:revision>
  <dcterms:created xsi:type="dcterms:W3CDTF">2022-11-05T12:24:58Z</dcterms:created>
  <dcterms:modified xsi:type="dcterms:W3CDTF">2025-11-06T09:57:30Z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0x0101009EE013E43E82A443B58191B40C649420</vt:lpwstr>
  </property>
  <property fmtid="{D5CDD505-2E9C-101B-9397-08002B2CF9AE}" pid="3" name="MediaServiceImageTags">
    <vt:lpwstr/>
  </property>
</Properties>
</file>